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4"/>
  </p:notesMasterIdLst>
  <p:sldIdLst>
    <p:sldId id="287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5" r:id="rId11"/>
    <p:sldId id="284" r:id="rId12"/>
    <p:sldId id="27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94641" autoAdjust="0"/>
  </p:normalViewPr>
  <p:slideViewPr>
    <p:cSldViewPr snapToGrid="0">
      <p:cViewPr>
        <p:scale>
          <a:sx n="75" d="100"/>
          <a:sy n="75" d="100"/>
        </p:scale>
        <p:origin x="89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C6A9FD5-0313-9F15-8E76-0EFF11295538}"/>
              </a:ext>
            </a:extLst>
          </p:cNvPr>
          <p:cNvSpPr txBox="1"/>
          <p:nvPr/>
        </p:nvSpPr>
        <p:spPr>
          <a:xfrm>
            <a:off x="3037840" y="2967335"/>
            <a:ext cx="611632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/>
              <a:t>SUBJECT: ENGLISH</a:t>
            </a:r>
            <a:endParaRPr lang="en-US" sz="4000" b="1" u="sng" dirty="0">
              <a:solidFill>
                <a:srgbClr val="C00000"/>
              </a:solidFill>
            </a:endParaRPr>
          </a:p>
          <a:p>
            <a:r>
              <a:rPr lang="en-US" sz="4000" b="1" dirty="0">
                <a:solidFill>
                  <a:srgbClr val="C00000"/>
                </a:solidFill>
              </a:rPr>
              <a:t>FSC 1</a:t>
            </a:r>
            <a:endParaRPr lang="en-US" sz="4000" b="1" u="sng" dirty="0">
              <a:solidFill>
                <a:srgbClr val="C00000"/>
              </a:solidFill>
            </a:endParaRPr>
          </a:p>
          <a:p>
            <a:r>
              <a:rPr lang="en-US" sz="4000" b="1" dirty="0">
                <a:solidFill>
                  <a:srgbClr val="C00000"/>
                </a:solidFill>
              </a:rPr>
              <a:t>ANILA KHALID</a:t>
            </a:r>
          </a:p>
        </p:txBody>
      </p:sp>
    </p:spTree>
    <p:extLst>
      <p:ext uri="{BB962C8B-B14F-4D97-AF65-F5344CB8AC3E}">
        <p14:creationId xmlns:p14="http://schemas.microsoft.com/office/powerpoint/2010/main" val="1622449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D6145BB-697F-3A77-60C1-356CA32E6134}"/>
              </a:ext>
            </a:extLst>
          </p:cNvPr>
          <p:cNvSpPr txBox="1"/>
          <p:nvPr/>
        </p:nvSpPr>
        <p:spPr>
          <a:xfrm>
            <a:off x="1612490" y="1258529"/>
            <a:ext cx="7541342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C00000"/>
                </a:solidFill>
              </a:rPr>
              <a:t>Stanza</a:t>
            </a:r>
            <a:r>
              <a:rPr lang="en-US" dirty="0"/>
              <a:t> </a:t>
            </a:r>
            <a:r>
              <a:rPr lang="en-US" sz="3200" b="1" dirty="0">
                <a:solidFill>
                  <a:srgbClr val="C00000"/>
                </a:solidFill>
              </a:rPr>
              <a:t>4</a:t>
            </a:r>
            <a:r>
              <a:rPr lang="en-US" dirty="0"/>
              <a:t> –</a:t>
            </a:r>
          </a:p>
          <a:p>
            <a:r>
              <a:rPr lang="en-US" dirty="0"/>
              <a:t> </a:t>
            </a:r>
            <a:r>
              <a:rPr lang="en-US" sz="3200" b="1" dirty="0"/>
              <a:t>Conclusion &amp; Refrain:</a:t>
            </a:r>
          </a:p>
          <a:p>
            <a:r>
              <a:rPr lang="en-US" sz="2800" dirty="0"/>
              <a:t>The Text</a:t>
            </a:r>
          </a:p>
          <a:p>
            <a:r>
              <a:rPr lang="en-US" sz="2800" dirty="0"/>
              <a:t>Heigh-ho! sing, heigh-ho! unto the green holly:</a:t>
            </a:r>
          </a:p>
          <a:p>
            <a:r>
              <a:rPr lang="en-US" sz="2800" dirty="0"/>
              <a:t>Most friendship is feigning, most loving mere folly:</a:t>
            </a:r>
          </a:p>
          <a:p>
            <a:r>
              <a:rPr lang="en-US" sz="2800" dirty="0"/>
              <a:t>Then, heigh-ho, the holly!</a:t>
            </a:r>
          </a:p>
          <a:p>
            <a:r>
              <a:rPr lang="en-US" sz="2800" dirty="0"/>
              <a:t>This life is most jolly.</a:t>
            </a:r>
          </a:p>
        </p:txBody>
      </p:sp>
    </p:spTree>
    <p:extLst>
      <p:ext uri="{BB962C8B-B14F-4D97-AF65-F5344CB8AC3E}">
        <p14:creationId xmlns:p14="http://schemas.microsoft.com/office/powerpoint/2010/main" val="2391676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E70CB9F-8E2A-435D-5D07-CD3081A0DA2D}"/>
              </a:ext>
            </a:extLst>
          </p:cNvPr>
          <p:cNvSpPr txBox="1"/>
          <p:nvPr/>
        </p:nvSpPr>
        <p:spPr>
          <a:xfrm>
            <a:off x="1445342" y="973394"/>
            <a:ext cx="9055509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/>
              <a:t>Summary of Themes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b="1" u="sng" dirty="0">
                <a:solidFill>
                  <a:srgbClr val="C00000"/>
                </a:solidFill>
              </a:rPr>
              <a:t>Nature vs. Man</a:t>
            </a:r>
            <a:r>
              <a:rPr lang="en-US" sz="3200" b="1" dirty="0"/>
              <a:t>:</a:t>
            </a:r>
            <a:r>
              <a:rPr lang="en-US" sz="3200" dirty="0"/>
              <a:t> Nature is harsh but honest. Humans can be kind on the surface but "bitter" underneath.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b="1" u="sng" dirty="0">
                <a:solidFill>
                  <a:srgbClr val="C00000"/>
                </a:solidFill>
              </a:rPr>
              <a:t>Ingratitude:</a:t>
            </a:r>
            <a:r>
              <a:rPr lang="en-US" sz="3200" u="sng" dirty="0">
                <a:solidFill>
                  <a:srgbClr val="C00000"/>
                </a:solidFill>
              </a:rPr>
              <a:t> </a:t>
            </a:r>
            <a:r>
              <a:rPr lang="en-US" sz="3200" dirty="0"/>
              <a:t>This is the "poison" of the poem. The poet argues that forgetting a kindness is the ultimate sin.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b="1" u="sng" dirty="0">
                <a:solidFill>
                  <a:srgbClr val="C00000"/>
                </a:solidFill>
              </a:rPr>
              <a:t>Stoicism</a:t>
            </a:r>
            <a:r>
              <a:rPr lang="en-US" sz="3200" b="1" dirty="0"/>
              <a:t>:</a:t>
            </a:r>
            <a:r>
              <a:rPr lang="en-US" sz="3200" dirty="0"/>
              <a:t> Despite the betrayal of friends, the poem encourages a "jolly" outlook by turning toward the simplicity of nature (the holly).</a:t>
            </a:r>
          </a:p>
        </p:txBody>
      </p:sp>
    </p:spTree>
    <p:extLst>
      <p:ext uri="{BB962C8B-B14F-4D97-AF65-F5344CB8AC3E}">
        <p14:creationId xmlns:p14="http://schemas.microsoft.com/office/powerpoint/2010/main" val="2537002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497508"/>
            <a:ext cx="11195436" cy="589534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DB141F2-919E-D160-FF6F-F30EF391B321}"/>
              </a:ext>
            </a:extLst>
          </p:cNvPr>
          <p:cNvSpPr txBox="1"/>
          <p:nvPr/>
        </p:nvSpPr>
        <p:spPr>
          <a:xfrm>
            <a:off x="1868129" y="1514169"/>
            <a:ext cx="785597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Title: </a:t>
            </a:r>
            <a:r>
              <a:rPr lang="en-US" sz="3200" b="1" u="sng" dirty="0">
                <a:solidFill>
                  <a:srgbClr val="C00000"/>
                </a:solidFill>
              </a:rPr>
              <a:t>Blow, Blow</a:t>
            </a:r>
            <a:r>
              <a:rPr lang="en-US" sz="3200" b="1" dirty="0">
                <a:solidFill>
                  <a:srgbClr val="C00000"/>
                </a:solidFill>
              </a:rPr>
              <a:t>, </a:t>
            </a:r>
            <a:r>
              <a:rPr lang="en-US" sz="3200" b="1" u="sng" dirty="0">
                <a:solidFill>
                  <a:srgbClr val="C00000"/>
                </a:solidFill>
              </a:rPr>
              <a:t>Thou Winter Wind</a:t>
            </a:r>
          </a:p>
          <a:p>
            <a:r>
              <a:rPr lang="en-US" sz="3200" b="1" dirty="0"/>
              <a:t>Poet</a:t>
            </a:r>
            <a:r>
              <a:rPr lang="en-US" sz="3200" b="1" dirty="0">
                <a:solidFill>
                  <a:srgbClr val="C00000"/>
                </a:solidFill>
              </a:rPr>
              <a:t>: </a:t>
            </a:r>
            <a:r>
              <a:rPr lang="en-US" sz="3200" b="1" u="sng" dirty="0">
                <a:solidFill>
                  <a:srgbClr val="C00000"/>
                </a:solidFill>
              </a:rPr>
              <a:t>William Shakespeare</a:t>
            </a:r>
          </a:p>
          <a:p>
            <a:r>
              <a:rPr lang="en-US" sz="3200" b="1" dirty="0"/>
              <a:t>Source</a:t>
            </a:r>
            <a:r>
              <a:rPr lang="en-US" sz="3200" b="1" dirty="0">
                <a:solidFill>
                  <a:srgbClr val="C00000"/>
                </a:solidFill>
              </a:rPr>
              <a:t>: From the play As You Like It (Act II, Scene VII)</a:t>
            </a:r>
          </a:p>
        </p:txBody>
      </p:sp>
    </p:spTree>
    <p:extLst>
      <p:ext uri="{BB962C8B-B14F-4D97-AF65-F5344CB8AC3E}">
        <p14:creationId xmlns:p14="http://schemas.microsoft.com/office/powerpoint/2010/main" val="1611442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0EB7FFE-1D5D-A3E5-89EB-FA12680AAC71}"/>
              </a:ext>
            </a:extLst>
          </p:cNvPr>
          <p:cNvSpPr txBox="1"/>
          <p:nvPr/>
        </p:nvSpPr>
        <p:spPr>
          <a:xfrm>
            <a:off x="1671484" y="1248697"/>
            <a:ext cx="8622890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Introduction</a:t>
            </a:r>
            <a:r>
              <a:rPr lang="en-US" dirty="0"/>
              <a:t> </a:t>
            </a:r>
            <a:r>
              <a:rPr lang="en-US" sz="2800" b="1" dirty="0"/>
              <a:t>of</a:t>
            </a:r>
            <a:r>
              <a:rPr lang="en-US" dirty="0"/>
              <a:t> </a:t>
            </a:r>
            <a:r>
              <a:rPr lang="en-US" sz="3200" b="1" dirty="0"/>
              <a:t>the</a:t>
            </a:r>
            <a:r>
              <a:rPr lang="en-US" dirty="0"/>
              <a:t> </a:t>
            </a:r>
            <a:r>
              <a:rPr lang="en-US" sz="3200" b="1" dirty="0"/>
              <a:t>Poet:</a:t>
            </a:r>
          </a:p>
          <a:p>
            <a:r>
              <a:rPr lang="en-US" sz="3200" b="1" dirty="0"/>
              <a:t>William</a:t>
            </a:r>
            <a:r>
              <a:rPr lang="en-US" dirty="0"/>
              <a:t> </a:t>
            </a:r>
            <a:r>
              <a:rPr lang="en-US" sz="3200" b="1" dirty="0"/>
              <a:t>Shakespeare</a:t>
            </a:r>
            <a:r>
              <a:rPr lang="en-US" dirty="0"/>
              <a:t> </a:t>
            </a:r>
            <a:r>
              <a:rPr lang="en-US" sz="2000" dirty="0">
                <a:solidFill>
                  <a:srgbClr val="C00000"/>
                </a:solidFill>
              </a:rPr>
              <a:t>(1564–1616</a:t>
            </a:r>
            <a:r>
              <a:rPr lang="en-US" dirty="0"/>
              <a:t>)</a:t>
            </a:r>
          </a:p>
          <a:p>
            <a:r>
              <a:rPr lang="en-US" sz="2000" b="1" u="sng" dirty="0">
                <a:solidFill>
                  <a:srgbClr val="C00000"/>
                </a:solidFill>
              </a:rPr>
              <a:t>The Bard of Avon</a:t>
            </a:r>
            <a:r>
              <a:rPr lang="en-US" dirty="0"/>
              <a:t>: Widely regarded as the greatest dramatist and poet in the English language.</a:t>
            </a:r>
          </a:p>
          <a:p>
            <a:r>
              <a:rPr lang="en-US" sz="2000" b="1" u="sng" dirty="0">
                <a:solidFill>
                  <a:srgbClr val="C00000"/>
                </a:solidFill>
              </a:rPr>
              <a:t>Literary Context</a:t>
            </a:r>
            <a:r>
              <a:rPr lang="en-US" dirty="0"/>
              <a:t>: This poem is actually a song sung by the character Amiens in the play As You Like It.</a:t>
            </a:r>
          </a:p>
          <a:p>
            <a:r>
              <a:rPr lang="en-US" sz="2000" b="1" u="sng" dirty="0">
                <a:solidFill>
                  <a:srgbClr val="C00000"/>
                </a:solidFill>
              </a:rPr>
              <a:t>Thematic Focus: </a:t>
            </a:r>
            <a:r>
              <a:rPr lang="en-US" dirty="0"/>
              <a:t>Shakespeare often explored the complexities of human nature. In this poem, he contrasts the harshness of nature with the even harsher reality of human ingratitude and betrayal.</a:t>
            </a:r>
          </a:p>
          <a:p>
            <a:r>
              <a:rPr lang="en-US" sz="2000" b="1" u="sng" dirty="0">
                <a:solidFill>
                  <a:srgbClr val="C00000"/>
                </a:solidFill>
              </a:rPr>
              <a:t>Style</a:t>
            </a:r>
            <a:r>
              <a:rPr lang="en-US" dirty="0"/>
              <a:t>: Known for his mastery of the sonnet and blank verse, his songs within plays usually provide a cynical or emotional commentary on the plot.</a:t>
            </a:r>
          </a:p>
        </p:txBody>
      </p:sp>
    </p:spTree>
    <p:extLst>
      <p:ext uri="{BB962C8B-B14F-4D97-AF65-F5344CB8AC3E}">
        <p14:creationId xmlns:p14="http://schemas.microsoft.com/office/powerpoint/2010/main" val="2090278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5264CE7-67FF-BB07-D832-C9154477E1BD}"/>
              </a:ext>
            </a:extLst>
          </p:cNvPr>
          <p:cNvSpPr txBox="1"/>
          <p:nvPr/>
        </p:nvSpPr>
        <p:spPr>
          <a:xfrm>
            <a:off x="1920240" y="985521"/>
            <a:ext cx="7233592" cy="520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00"/>
                </a:solidFill>
              </a:rPr>
              <a:t>Stanza 1 </a:t>
            </a:r>
            <a:r>
              <a:rPr lang="en-US" b="1" dirty="0"/>
              <a:t>– </a:t>
            </a:r>
          </a:p>
          <a:p>
            <a:r>
              <a:rPr lang="en-US" sz="2400" b="1" dirty="0"/>
              <a:t>Poem &amp; Analysis</a:t>
            </a:r>
          </a:p>
          <a:p>
            <a:r>
              <a:rPr lang="en-US" sz="2400" b="1" dirty="0"/>
              <a:t>The Text</a:t>
            </a:r>
          </a:p>
          <a:p>
            <a:r>
              <a:rPr lang="en-US" sz="2400" b="1" dirty="0"/>
              <a:t>Blow, blow, thou winter wind,</a:t>
            </a:r>
          </a:p>
          <a:p>
            <a:r>
              <a:rPr lang="en-US" sz="2400" b="1" dirty="0"/>
              <a:t>Thou art not so unkind</a:t>
            </a:r>
          </a:p>
          <a:p>
            <a:r>
              <a:rPr lang="en-US" sz="2400" b="1" dirty="0"/>
              <a:t>As man’s ingratitude;</a:t>
            </a:r>
          </a:p>
          <a:p>
            <a:r>
              <a:rPr lang="en-US" sz="2400" b="1" dirty="0"/>
              <a:t>Thy tooth is not so keen,</a:t>
            </a:r>
          </a:p>
          <a:p>
            <a:r>
              <a:rPr lang="en-US" sz="2400" b="1" dirty="0"/>
              <a:t>Because thou art not seen,</a:t>
            </a:r>
          </a:p>
          <a:p>
            <a:r>
              <a:rPr lang="en-US" sz="2400" b="1" dirty="0"/>
              <a:t>Although thy breath be rude.</a:t>
            </a:r>
          </a:p>
          <a:p>
            <a:r>
              <a:rPr lang="en-US" sz="3200" b="1" dirty="0">
                <a:solidFill>
                  <a:srgbClr val="FF0000"/>
                </a:solidFill>
                <a:highlight>
                  <a:srgbClr val="FFFF00"/>
                </a:highlight>
              </a:rPr>
              <a:t>V</a:t>
            </a:r>
            <a:r>
              <a:rPr lang="en-US" sz="3200" b="1" u="sng" dirty="0">
                <a:solidFill>
                  <a:srgbClr val="FF0000"/>
                </a:solidFill>
                <a:highlight>
                  <a:srgbClr val="FFFF00"/>
                </a:highlight>
              </a:rPr>
              <a:t>ocabulary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b="1" dirty="0"/>
              <a:t>Ingratitude: Ungratefulness; lack of appreciation.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b="1" dirty="0"/>
              <a:t>Keen: Sharp or piercing.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b="1" dirty="0"/>
              <a:t>Rude: Rough, harsh, or violent</a:t>
            </a:r>
            <a:r>
              <a:rPr lang="en-US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4812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DF2C168-7594-FEBD-A0DC-A6916D2990F0}"/>
              </a:ext>
            </a:extLst>
          </p:cNvPr>
          <p:cNvSpPr txBox="1"/>
          <p:nvPr/>
        </p:nvSpPr>
        <p:spPr>
          <a:xfrm>
            <a:off x="1483360" y="1158240"/>
            <a:ext cx="954024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u="sng" dirty="0">
                <a:solidFill>
                  <a:srgbClr val="FF0000"/>
                </a:solidFill>
              </a:rPr>
              <a:t>Paraphrasing</a:t>
            </a:r>
            <a:r>
              <a:rPr lang="en-US" sz="3200" dirty="0">
                <a:solidFill>
                  <a:srgbClr val="FF0000"/>
                </a:solidFill>
              </a:rPr>
              <a:t>:</a:t>
            </a:r>
          </a:p>
          <a:p>
            <a:r>
              <a:rPr lang="en-US" sz="2400" dirty="0"/>
              <a:t>The poet calls upon the cold winter wind to blow. He claims that even though the wind is freezing, it is not as cruel as a person who shows no thanks for a favor. The wind’s "bite" isn't as sharp as a friend's betrayal because the wind is an invisible force of nature, not a calculated personal attack.</a:t>
            </a:r>
          </a:p>
          <a:p>
            <a:r>
              <a:rPr lang="en-US" sz="2400" b="1" u="sng" dirty="0">
                <a:solidFill>
                  <a:srgbClr val="FF0000"/>
                </a:solidFill>
              </a:rPr>
              <a:t>Explanation</a:t>
            </a:r>
            <a:r>
              <a:rPr lang="en-US" sz="2400" b="1" dirty="0">
                <a:solidFill>
                  <a:srgbClr val="FF0000"/>
                </a:solidFill>
              </a:rPr>
              <a:t>:</a:t>
            </a:r>
          </a:p>
          <a:p>
            <a:r>
              <a:rPr lang="en-US" sz="2400" dirty="0"/>
              <a:t>Shakespeare uses Personification to give the wind a "tooth" and "breath." The central idea is that physical pain from the weather is easier to bear than the emotional pain of being treated poorly by someone you trusted.</a:t>
            </a:r>
          </a:p>
        </p:txBody>
      </p:sp>
    </p:spTree>
    <p:extLst>
      <p:ext uri="{BB962C8B-B14F-4D97-AF65-F5344CB8AC3E}">
        <p14:creationId xmlns:p14="http://schemas.microsoft.com/office/powerpoint/2010/main" val="871540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296B1EC-601C-34E0-77AF-36959FADDFC2}"/>
              </a:ext>
            </a:extLst>
          </p:cNvPr>
          <p:cNvSpPr txBox="1"/>
          <p:nvPr/>
        </p:nvSpPr>
        <p:spPr>
          <a:xfrm>
            <a:off x="2174240" y="1168400"/>
            <a:ext cx="7934960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00"/>
                </a:solidFill>
              </a:rPr>
              <a:t>Stanza 2 –</a:t>
            </a:r>
          </a:p>
          <a:p>
            <a:r>
              <a:rPr lang="en-US" dirty="0"/>
              <a:t> </a:t>
            </a:r>
            <a:r>
              <a:rPr lang="en-US" sz="2400" dirty="0"/>
              <a:t>Heigh-ho! sing, heigh-ho! unto the green holly:</a:t>
            </a:r>
          </a:p>
          <a:p>
            <a:r>
              <a:rPr lang="en-US" sz="2400" dirty="0"/>
              <a:t>Most friendship is feigning, most loving mere folly:</a:t>
            </a:r>
          </a:p>
          <a:p>
            <a:r>
              <a:rPr lang="en-US" sz="2400" dirty="0"/>
              <a:t>Then, heigh-ho, the holly!</a:t>
            </a:r>
          </a:p>
          <a:p>
            <a:r>
              <a:rPr lang="en-US" sz="2400" dirty="0"/>
              <a:t>This life is most jolly.</a:t>
            </a:r>
          </a:p>
          <a:p>
            <a:endParaRPr lang="en-US" sz="2400" dirty="0"/>
          </a:p>
          <a:p>
            <a:r>
              <a:rPr lang="en-US" sz="3200" b="1" u="sng" dirty="0">
                <a:solidFill>
                  <a:srgbClr val="FF0000"/>
                </a:solidFill>
                <a:highlight>
                  <a:srgbClr val="FFFF00"/>
                </a:highlight>
              </a:rPr>
              <a:t>Vocabulary: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Feigning: Pretending; insincere; faking.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Mere: Nothing more than; simple.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Folly: Foolishness; lack of good sense.</a:t>
            </a:r>
          </a:p>
        </p:txBody>
      </p:sp>
    </p:spTree>
    <p:extLst>
      <p:ext uri="{BB962C8B-B14F-4D97-AF65-F5344CB8AC3E}">
        <p14:creationId xmlns:p14="http://schemas.microsoft.com/office/powerpoint/2010/main" val="1712527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0DB0913-938F-3751-B397-925BF8B15ABE}"/>
              </a:ext>
            </a:extLst>
          </p:cNvPr>
          <p:cNvSpPr txBox="1"/>
          <p:nvPr/>
        </p:nvSpPr>
        <p:spPr>
          <a:xfrm>
            <a:off x="1554480" y="1239521"/>
            <a:ext cx="922528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00"/>
                </a:solidFill>
              </a:rPr>
              <a:t>Paraphrasing</a:t>
            </a:r>
            <a:r>
              <a:rPr lang="en-US" sz="3600" b="1" dirty="0">
                <a:solidFill>
                  <a:srgbClr val="FF0000"/>
                </a:solidFill>
              </a:rPr>
              <a:t>:</a:t>
            </a:r>
          </a:p>
          <a:p>
            <a:r>
              <a:rPr lang="en-US" sz="2400" b="1" dirty="0"/>
              <a:t>The chorus tells us to sing with a "heigh-ho" toward the green holly tree (a symbol of winter and survival). It bluntly states that most friendships are fake and most love is just a foolish waste of time. Despite this cynical view, the singer concludes that life is still worth enjoying ("most jolly").</a:t>
            </a:r>
          </a:p>
          <a:p>
            <a:r>
              <a:rPr lang="en-US" sz="3600" b="1" u="sng" dirty="0">
                <a:solidFill>
                  <a:srgbClr val="FF0000"/>
                </a:solidFill>
              </a:rPr>
              <a:t>Explanation</a:t>
            </a:r>
            <a:r>
              <a:rPr lang="en-US" sz="3600" b="1" dirty="0">
                <a:solidFill>
                  <a:srgbClr val="FF0000"/>
                </a:solidFill>
              </a:rPr>
              <a:t>:</a:t>
            </a:r>
          </a:p>
          <a:p>
            <a:r>
              <a:rPr lang="en-US" sz="2400" b="1" dirty="0"/>
              <a:t>This stanza serves as the refrain. It contrasts the "green holly" (nature) with "feigning friendship" (humanity). It suggests a "grin and bear it" attitude—acknowledging that people are disappointing but choosing to remain cheerful anyway.</a:t>
            </a:r>
          </a:p>
        </p:txBody>
      </p:sp>
    </p:spTree>
    <p:extLst>
      <p:ext uri="{BB962C8B-B14F-4D97-AF65-F5344CB8AC3E}">
        <p14:creationId xmlns:p14="http://schemas.microsoft.com/office/powerpoint/2010/main" val="3772828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BEDFFC0-E426-2F9A-735C-EFC3E6BC77BD}"/>
              </a:ext>
            </a:extLst>
          </p:cNvPr>
          <p:cNvSpPr txBox="1"/>
          <p:nvPr/>
        </p:nvSpPr>
        <p:spPr>
          <a:xfrm>
            <a:off x="1272541" y="944880"/>
            <a:ext cx="804844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C00000"/>
                </a:solidFill>
              </a:rPr>
              <a:t>Stanza</a:t>
            </a:r>
            <a:r>
              <a:rPr lang="en-US" sz="2000" dirty="0"/>
              <a:t> </a:t>
            </a:r>
            <a:r>
              <a:rPr lang="en-US" sz="3200" b="1" u="sng" dirty="0">
                <a:solidFill>
                  <a:srgbClr val="C00000"/>
                </a:solidFill>
              </a:rPr>
              <a:t>3</a:t>
            </a:r>
            <a:r>
              <a:rPr lang="en-US" sz="2000" dirty="0"/>
              <a:t> – </a:t>
            </a:r>
          </a:p>
          <a:p>
            <a:r>
              <a:rPr lang="en-US" sz="2400" dirty="0">
                <a:solidFill>
                  <a:srgbClr val="0070C0"/>
                </a:solidFill>
                <a:highlight>
                  <a:srgbClr val="FFFF00"/>
                </a:highlight>
              </a:rPr>
              <a:t>Poem &amp; Analysis:</a:t>
            </a:r>
          </a:p>
          <a:p>
            <a:r>
              <a:rPr lang="en-US" sz="2400" dirty="0">
                <a:solidFill>
                  <a:srgbClr val="0070C0"/>
                </a:solidFill>
              </a:rPr>
              <a:t>The </a:t>
            </a:r>
            <a:r>
              <a:rPr lang="en-US" sz="2400" dirty="0"/>
              <a:t>Text: </a:t>
            </a:r>
          </a:p>
          <a:p>
            <a:r>
              <a:rPr lang="en-US" sz="2400" dirty="0"/>
              <a:t>Freeze, freeze, thou bitter sky,</a:t>
            </a:r>
          </a:p>
          <a:p>
            <a:r>
              <a:rPr lang="en-US" sz="2400" dirty="0"/>
              <a:t>That dost not bite so nigh</a:t>
            </a:r>
          </a:p>
          <a:p>
            <a:r>
              <a:rPr lang="en-US" sz="2400" dirty="0"/>
              <a:t>As benefits forgot:</a:t>
            </a:r>
          </a:p>
          <a:p>
            <a:r>
              <a:rPr lang="en-US" sz="2400" dirty="0"/>
              <a:t>Though thou the waters warp,</a:t>
            </a:r>
          </a:p>
          <a:p>
            <a:r>
              <a:rPr lang="en-US" sz="2400" dirty="0"/>
              <a:t>Thy sting is not so </a:t>
            </a:r>
            <a:r>
              <a:rPr lang="en-US" sz="2400" dirty="0" err="1"/>
              <a:t>sharpAs</a:t>
            </a:r>
            <a:r>
              <a:rPr lang="en-US" sz="2400" dirty="0"/>
              <a:t> friend remembered not.</a:t>
            </a:r>
          </a:p>
          <a:p>
            <a:r>
              <a:rPr lang="en-US" sz="2400" b="1" u="sng" dirty="0">
                <a:solidFill>
                  <a:srgbClr val="0070C0"/>
                </a:solidFill>
                <a:highlight>
                  <a:srgbClr val="FFFF00"/>
                </a:highlight>
              </a:rPr>
              <a:t>Vocabulary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Nigh: Near; closely.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Warp: To twist, freeze, or change the shape (referring to ice).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Sting: A sharp tingling pain.</a:t>
            </a:r>
          </a:p>
        </p:txBody>
      </p:sp>
    </p:spTree>
    <p:extLst>
      <p:ext uri="{BB962C8B-B14F-4D97-AF65-F5344CB8AC3E}">
        <p14:creationId xmlns:p14="http://schemas.microsoft.com/office/powerpoint/2010/main" val="2707377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3FF33D-690C-C2F5-E4D7-3AC84CFB3DE4}"/>
              </a:ext>
            </a:extLst>
          </p:cNvPr>
          <p:cNvSpPr txBox="1"/>
          <p:nvPr/>
        </p:nvSpPr>
        <p:spPr>
          <a:xfrm>
            <a:off x="975360" y="1151031"/>
            <a:ext cx="983487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C00000"/>
                </a:solidFill>
              </a:rPr>
              <a:t>Paraphrasing</a:t>
            </a:r>
            <a:r>
              <a:rPr lang="en-US" sz="3600" b="1" dirty="0"/>
              <a:t>:</a:t>
            </a:r>
          </a:p>
          <a:p>
            <a:r>
              <a:rPr lang="en-US" sz="2400" dirty="0"/>
              <a:t>The poet addresses the sky, asking it to freeze the world. He says the cold sky doesn't hurt as much as a "forgotten benefit" (when someone forgets a favor you did for them). Even though the cold can turn water into ice (warp), it isn't as painful as a friend who chooses to forget your relationship.</a:t>
            </a:r>
          </a:p>
          <a:p>
            <a:r>
              <a:rPr lang="en-US" sz="3600" b="1" u="sng" dirty="0">
                <a:solidFill>
                  <a:srgbClr val="C00000"/>
                </a:solidFill>
              </a:rPr>
              <a:t>Explanation:</a:t>
            </a:r>
          </a:p>
          <a:p>
            <a:r>
              <a:rPr lang="en-US" sz="2400" b="1" u="sng" dirty="0">
                <a:solidFill>
                  <a:srgbClr val="C00000"/>
                </a:solidFill>
                <a:highlight>
                  <a:srgbClr val="FFFF00"/>
                </a:highlight>
              </a:rPr>
              <a:t>S</a:t>
            </a:r>
            <a:r>
              <a:rPr lang="en-US" sz="2400" dirty="0">
                <a:solidFill>
                  <a:srgbClr val="C00000"/>
                </a:solidFill>
                <a:highlight>
                  <a:srgbClr val="FFFF00"/>
                </a:highlight>
              </a:rPr>
              <a:t>hakespeare </a:t>
            </a:r>
            <a:r>
              <a:rPr lang="en-US" sz="2400" dirty="0"/>
              <a:t>compares the physical freezing of water to the emotional freezing of a relationship. The "bitter sky" is cold, but the "bitterness" of a friend who ignores past kindness is much more damaging to the soul.</a:t>
            </a:r>
          </a:p>
        </p:txBody>
      </p:sp>
    </p:spTree>
    <p:extLst>
      <p:ext uri="{BB962C8B-B14F-4D97-AF65-F5344CB8AC3E}">
        <p14:creationId xmlns:p14="http://schemas.microsoft.com/office/powerpoint/2010/main" val="41496975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117</TotalTime>
  <Words>812</Words>
  <Application>Microsoft Office PowerPoint</Application>
  <PresentationFormat>Widescreen</PresentationFormat>
  <Paragraphs>70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Garamond</vt:lpstr>
      <vt:lpstr>Wingdings</vt:lpstr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Anonymous Person</cp:lastModifiedBy>
  <cp:revision>60</cp:revision>
  <dcterms:created xsi:type="dcterms:W3CDTF">2025-11-09T06:51:00Z</dcterms:created>
  <dcterms:modified xsi:type="dcterms:W3CDTF">2026-04-07T04:07:19Z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26FC9E0A83EC40458A8F809BAEE867E6_12</vt:lpwstr>
  </property>
  <property fmtid="{D5CDD505-2E9C-101B-9397-08002B2CF9AE}" pid="3" name="KSOProductBuildVer">
    <vt:lpwstr>1033-12.2.0.23155</vt:lpwstr>
  </property>
</Properties>
</file>