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87" r:id="rId2"/>
    <p:sldId id="276" r:id="rId3"/>
    <p:sldId id="277" r:id="rId4"/>
    <p:sldId id="291" r:id="rId5"/>
    <p:sldId id="278" r:id="rId6"/>
    <p:sldId id="288" r:id="rId7"/>
    <p:sldId id="292" r:id="rId8"/>
    <p:sldId id="280" r:id="rId9"/>
    <p:sldId id="289" r:id="rId10"/>
    <p:sldId id="282" r:id="rId11"/>
    <p:sldId id="293" r:id="rId12"/>
    <p:sldId id="285" r:id="rId13"/>
    <p:sldId id="290" r:id="rId14"/>
    <p:sldId id="294" r:id="rId15"/>
    <p:sldId id="27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94641" autoAdjust="0"/>
  </p:normalViewPr>
  <p:slideViewPr>
    <p:cSldViewPr snapToGrid="0">
      <p:cViewPr varScale="1">
        <p:scale>
          <a:sx n="74" d="100"/>
          <a:sy n="74" d="100"/>
        </p:scale>
        <p:origin x="965" y="67"/>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4/7/2026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t>4/7/2026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4/7/2026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4/7/2026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4/7/2026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t>4/7/2026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t>4/7/2026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t>4/7/2026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4/7/2026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4/7/2026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t>4/7/2026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6A9FD5-0313-9F15-8E76-0EFF11295538}"/>
              </a:ext>
            </a:extLst>
          </p:cNvPr>
          <p:cNvSpPr txBox="1"/>
          <p:nvPr/>
        </p:nvSpPr>
        <p:spPr>
          <a:xfrm>
            <a:off x="3037840" y="2967335"/>
            <a:ext cx="6116320" cy="1938992"/>
          </a:xfrm>
          <a:prstGeom prst="rect">
            <a:avLst/>
          </a:prstGeom>
          <a:noFill/>
        </p:spPr>
        <p:txBody>
          <a:bodyPr wrap="square">
            <a:spAutoFit/>
          </a:bodyPr>
          <a:lstStyle/>
          <a:p>
            <a:r>
              <a:rPr lang="en-US" sz="4000" b="1" dirty="0"/>
              <a:t>SUBJECT: ENGLISH</a:t>
            </a:r>
            <a:endParaRPr lang="en-US" sz="4000" b="1" u="sng" dirty="0">
              <a:solidFill>
                <a:srgbClr val="C00000"/>
              </a:solidFill>
            </a:endParaRPr>
          </a:p>
          <a:p>
            <a:r>
              <a:rPr lang="en-US" sz="4000" b="1" dirty="0">
                <a:solidFill>
                  <a:srgbClr val="C00000"/>
                </a:solidFill>
              </a:rPr>
              <a:t>FSC 1</a:t>
            </a:r>
            <a:endParaRPr lang="en-US" sz="4000" b="1" u="sng" dirty="0">
              <a:solidFill>
                <a:srgbClr val="C00000"/>
              </a:solidFill>
            </a:endParaRPr>
          </a:p>
          <a:p>
            <a:r>
              <a:rPr lang="en-US" sz="4000" b="1" dirty="0">
                <a:solidFill>
                  <a:srgbClr val="C00000"/>
                </a:solidFill>
              </a:rPr>
              <a:t>ANILA KHALID</a:t>
            </a:r>
          </a:p>
        </p:txBody>
      </p:sp>
    </p:spTree>
    <p:extLst>
      <p:ext uri="{BB962C8B-B14F-4D97-AF65-F5344CB8AC3E}">
        <p14:creationId xmlns:p14="http://schemas.microsoft.com/office/powerpoint/2010/main" val="1622449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EDFFC0-E426-2F9A-735C-EFC3E6BC77BD}"/>
              </a:ext>
            </a:extLst>
          </p:cNvPr>
          <p:cNvSpPr txBox="1"/>
          <p:nvPr/>
        </p:nvSpPr>
        <p:spPr>
          <a:xfrm>
            <a:off x="1272541" y="944880"/>
            <a:ext cx="8048440" cy="4708981"/>
          </a:xfrm>
          <a:prstGeom prst="rect">
            <a:avLst/>
          </a:prstGeom>
          <a:noFill/>
        </p:spPr>
        <p:txBody>
          <a:bodyPr wrap="square">
            <a:spAutoFit/>
          </a:bodyPr>
          <a:lstStyle/>
          <a:p>
            <a:r>
              <a:rPr lang="en-US" sz="3600" b="1" u="sng" dirty="0">
                <a:solidFill>
                  <a:srgbClr val="C00000"/>
                </a:solidFill>
              </a:rPr>
              <a:t>Stanza</a:t>
            </a:r>
            <a:r>
              <a:rPr lang="en-US" sz="2000" dirty="0"/>
              <a:t> </a:t>
            </a:r>
            <a:r>
              <a:rPr lang="en-US" sz="3200" b="1" u="sng" dirty="0">
                <a:solidFill>
                  <a:srgbClr val="C00000"/>
                </a:solidFill>
              </a:rPr>
              <a:t>3</a:t>
            </a:r>
            <a:r>
              <a:rPr lang="en-US" sz="2000" dirty="0"/>
              <a:t> – </a:t>
            </a:r>
          </a:p>
          <a:p>
            <a:r>
              <a:rPr lang="en-US" sz="2400" dirty="0">
                <a:solidFill>
                  <a:srgbClr val="0070C0"/>
                </a:solidFill>
                <a:highlight>
                  <a:srgbClr val="FFFF00"/>
                </a:highlight>
              </a:rPr>
              <a:t>Poem &amp; Analysis:</a:t>
            </a:r>
          </a:p>
          <a:p>
            <a:r>
              <a:rPr lang="en-US" sz="2400" dirty="0">
                <a:solidFill>
                  <a:srgbClr val="0070C0"/>
                </a:solidFill>
              </a:rPr>
              <a:t>The </a:t>
            </a:r>
            <a:r>
              <a:rPr lang="en-US" sz="2400" dirty="0"/>
              <a:t>Text: </a:t>
            </a:r>
          </a:p>
          <a:p>
            <a:r>
              <a:rPr lang="en-US" sz="2400" dirty="0"/>
              <a:t>Freeze, freeze, thou bitter sky,</a:t>
            </a:r>
          </a:p>
          <a:p>
            <a:r>
              <a:rPr lang="en-US" sz="2400" dirty="0"/>
              <a:t>That dost not bite so nigh</a:t>
            </a:r>
          </a:p>
          <a:p>
            <a:r>
              <a:rPr lang="en-US" sz="2400" dirty="0"/>
              <a:t>As benefits forgot:</a:t>
            </a:r>
          </a:p>
          <a:p>
            <a:r>
              <a:rPr lang="en-US" sz="2400" dirty="0"/>
              <a:t>Though thou the waters warp,</a:t>
            </a:r>
          </a:p>
          <a:p>
            <a:r>
              <a:rPr lang="en-US" sz="2400" dirty="0"/>
              <a:t>Thy sting is not so </a:t>
            </a:r>
            <a:r>
              <a:rPr lang="en-US" sz="2400" dirty="0" err="1"/>
              <a:t>sharpAs</a:t>
            </a:r>
            <a:r>
              <a:rPr lang="en-US" sz="2400" dirty="0"/>
              <a:t> friend remembered not.</a:t>
            </a:r>
          </a:p>
          <a:p>
            <a:r>
              <a:rPr lang="en-US" sz="2400" b="1" u="sng" dirty="0">
                <a:solidFill>
                  <a:srgbClr val="0070C0"/>
                </a:solidFill>
                <a:highlight>
                  <a:srgbClr val="FFFF00"/>
                </a:highlight>
              </a:rPr>
              <a:t>Vocabulary</a:t>
            </a:r>
          </a:p>
          <a:p>
            <a:pPr marL="457200" indent="-457200">
              <a:buFont typeface="+mj-lt"/>
              <a:buAutoNum type="arabicPeriod"/>
            </a:pPr>
            <a:r>
              <a:rPr lang="en-US" sz="2400" dirty="0"/>
              <a:t>Nigh: Near; closely.</a:t>
            </a:r>
          </a:p>
          <a:p>
            <a:pPr marL="457200" indent="-457200">
              <a:buFont typeface="+mj-lt"/>
              <a:buAutoNum type="arabicPeriod"/>
            </a:pPr>
            <a:r>
              <a:rPr lang="en-US" sz="2400" dirty="0"/>
              <a:t>Warp: To twist, freeze, or change the shape (referring to ice).</a:t>
            </a:r>
          </a:p>
          <a:p>
            <a:pPr marL="457200" indent="-457200">
              <a:buFont typeface="+mj-lt"/>
              <a:buAutoNum type="arabicPeriod"/>
            </a:pPr>
            <a:r>
              <a:rPr lang="en-US" sz="2400" dirty="0"/>
              <a:t>Sting: A sharp tingling pain.</a:t>
            </a:r>
          </a:p>
        </p:txBody>
      </p:sp>
    </p:spTree>
    <p:extLst>
      <p:ext uri="{BB962C8B-B14F-4D97-AF65-F5344CB8AC3E}">
        <p14:creationId xmlns:p14="http://schemas.microsoft.com/office/powerpoint/2010/main" val="2707377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4BC661-E38D-4690-8141-BF0CFED9078D}"/>
              </a:ext>
            </a:extLst>
          </p:cNvPr>
          <p:cNvSpPr txBox="1"/>
          <p:nvPr/>
        </p:nvSpPr>
        <p:spPr>
          <a:xfrm>
            <a:off x="1444336" y="1059874"/>
            <a:ext cx="7707457" cy="4401205"/>
          </a:xfrm>
          <a:prstGeom prst="rect">
            <a:avLst/>
          </a:prstGeom>
          <a:noFill/>
        </p:spPr>
        <p:txBody>
          <a:bodyPr wrap="square">
            <a:spAutoFit/>
          </a:bodyPr>
          <a:lstStyle/>
          <a:p>
            <a:pPr>
              <a:buNone/>
            </a:pPr>
            <a:r>
              <a:rPr lang="en-US" sz="2800" b="1" u="sng" dirty="0">
                <a:solidFill>
                  <a:srgbClr val="FF0000"/>
                </a:solidFill>
              </a:rPr>
              <a:t>Stanza 3 - Comprehension Questions</a:t>
            </a:r>
          </a:p>
          <a:p>
            <a:r>
              <a:rPr lang="en-US" b="1" dirty="0">
                <a:highlight>
                  <a:srgbClr val="00FFFF"/>
                </a:highlight>
              </a:rPr>
              <a:t>Q1: What does the poet mean by "benefits forgot"?</a:t>
            </a:r>
            <a:endParaRPr lang="en-US" dirty="0">
              <a:highlight>
                <a:srgbClr val="00FFFF"/>
              </a:highlight>
            </a:endParaRPr>
          </a:p>
          <a:p>
            <a:pPr marL="742950" lvl="1" indent="-285750">
              <a:buFont typeface="Arial" panose="020B0604020202020204" pitchFamily="34" charset="0"/>
              <a:buChar char="•"/>
            </a:pPr>
            <a:r>
              <a:rPr lang="en-US" b="1" dirty="0"/>
              <a:t>Ans:</a:t>
            </a:r>
            <a:r>
              <a:rPr lang="en-US" dirty="0"/>
              <a:t> It refers to </a:t>
            </a:r>
            <a:r>
              <a:rPr lang="en-US" b="1" dirty="0"/>
              <a:t>Ingratitude</a:t>
            </a:r>
            <a:r>
              <a:rPr lang="en-US" dirty="0"/>
              <a:t>—when someone receives help or kindness and then completely forgets about it.</a:t>
            </a:r>
          </a:p>
          <a:p>
            <a:pPr lvl="1"/>
            <a:endParaRPr lang="en-US" dirty="0"/>
          </a:p>
          <a:p>
            <a:r>
              <a:rPr lang="en-US" b="1" dirty="0">
                <a:highlight>
                  <a:srgbClr val="00FFFF"/>
                </a:highlight>
              </a:rPr>
              <a:t>Q2: Identify an example of Alliteration in this stanza.</a:t>
            </a:r>
            <a:endParaRPr lang="en-US" dirty="0">
              <a:highlight>
                <a:srgbClr val="00FFFF"/>
              </a:highlight>
            </a:endParaRPr>
          </a:p>
          <a:p>
            <a:pPr marL="742950" lvl="1" indent="-285750">
              <a:buFont typeface="Arial" panose="020B0604020202020204" pitchFamily="34" charset="0"/>
              <a:buChar char="•"/>
            </a:pPr>
            <a:r>
              <a:rPr lang="en-US" b="1" dirty="0"/>
              <a:t>Ans:</a:t>
            </a:r>
            <a:r>
              <a:rPr lang="en-US" dirty="0"/>
              <a:t> "</a:t>
            </a:r>
            <a:r>
              <a:rPr lang="en-US" b="1" dirty="0"/>
              <a:t>W</a:t>
            </a:r>
            <a:r>
              <a:rPr lang="en-US" dirty="0"/>
              <a:t>aters </a:t>
            </a:r>
            <a:r>
              <a:rPr lang="en-US" b="1" dirty="0"/>
              <a:t>w</a:t>
            </a:r>
            <a:r>
              <a:rPr lang="en-US" dirty="0"/>
              <a:t>arp" (repetition of the 'w' sound).</a:t>
            </a:r>
          </a:p>
          <a:p>
            <a:pPr lvl="1"/>
            <a:endParaRPr lang="en-US" dirty="0"/>
          </a:p>
          <a:p>
            <a:r>
              <a:rPr lang="en-US" b="1" dirty="0">
                <a:highlight>
                  <a:srgbClr val="00FFFF"/>
                </a:highlight>
              </a:rPr>
              <a:t>Q3: What is the "sting" mentioned in the poem?</a:t>
            </a:r>
            <a:endParaRPr lang="en-US" dirty="0">
              <a:highlight>
                <a:srgbClr val="00FFFF"/>
              </a:highlight>
            </a:endParaRPr>
          </a:p>
          <a:p>
            <a:pPr marL="742950" lvl="1" indent="-285750">
              <a:buFont typeface="Arial" panose="020B0604020202020204" pitchFamily="34" charset="0"/>
              <a:buChar char="•"/>
            </a:pPr>
            <a:r>
              <a:rPr lang="en-US" b="1" dirty="0"/>
              <a:t>Ans:</a:t>
            </a:r>
            <a:r>
              <a:rPr lang="en-US" dirty="0"/>
              <a:t> It is a </a:t>
            </a:r>
            <a:r>
              <a:rPr lang="en-US" b="1" dirty="0"/>
              <a:t>Metaphor</a:t>
            </a:r>
            <a:r>
              <a:rPr lang="en-US" dirty="0"/>
              <a:t> for the emotional pain caused by a friend who no longer cares for you or remembers your bond.</a:t>
            </a:r>
          </a:p>
          <a:p>
            <a:pPr lvl="1"/>
            <a:endParaRPr lang="en-US" dirty="0"/>
          </a:p>
          <a:p>
            <a:r>
              <a:rPr lang="en-US" b="1" dirty="0">
                <a:highlight>
                  <a:srgbClr val="00FFFF"/>
                </a:highlight>
              </a:rPr>
              <a:t>Q4: Compare the "Winter Wind" (Stanza 1) with the "Bitter Sky" (Stanza 3).</a:t>
            </a:r>
            <a:endParaRPr lang="en-US" dirty="0">
              <a:highlight>
                <a:srgbClr val="00FFFF"/>
              </a:highlight>
            </a:endParaRPr>
          </a:p>
          <a:p>
            <a:pPr marL="742950" lvl="1" indent="-285750">
              <a:buFont typeface="Arial" panose="020B0604020202020204" pitchFamily="34" charset="0"/>
              <a:buChar char="•"/>
            </a:pPr>
            <a:r>
              <a:rPr lang="en-US" b="1" dirty="0"/>
              <a:t>Ans:</a:t>
            </a:r>
            <a:r>
              <a:rPr lang="en-US" dirty="0"/>
              <a:t> Both represent the harshness of nature, but the "Bitter Sky" focuses on the freezing of feelings and the "sting" of being ignored by a loved one.</a:t>
            </a:r>
          </a:p>
        </p:txBody>
      </p:sp>
    </p:spTree>
    <p:extLst>
      <p:ext uri="{BB962C8B-B14F-4D97-AF65-F5344CB8AC3E}">
        <p14:creationId xmlns:p14="http://schemas.microsoft.com/office/powerpoint/2010/main" val="3797749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6145BB-697F-3A77-60C1-356CA32E6134}"/>
              </a:ext>
            </a:extLst>
          </p:cNvPr>
          <p:cNvSpPr txBox="1"/>
          <p:nvPr/>
        </p:nvSpPr>
        <p:spPr>
          <a:xfrm>
            <a:off x="1612490" y="1258529"/>
            <a:ext cx="7541342" cy="3293209"/>
          </a:xfrm>
          <a:prstGeom prst="rect">
            <a:avLst/>
          </a:prstGeom>
          <a:noFill/>
        </p:spPr>
        <p:txBody>
          <a:bodyPr wrap="square">
            <a:spAutoFit/>
          </a:bodyPr>
          <a:lstStyle/>
          <a:p>
            <a:r>
              <a:rPr lang="en-US" sz="3600" b="1" u="sng" dirty="0">
                <a:solidFill>
                  <a:srgbClr val="C00000"/>
                </a:solidFill>
              </a:rPr>
              <a:t>Stanza</a:t>
            </a:r>
            <a:r>
              <a:rPr lang="en-US" dirty="0"/>
              <a:t> </a:t>
            </a:r>
            <a:r>
              <a:rPr lang="en-US" sz="3200" b="1" dirty="0">
                <a:solidFill>
                  <a:srgbClr val="C00000"/>
                </a:solidFill>
              </a:rPr>
              <a:t>4</a:t>
            </a:r>
            <a:r>
              <a:rPr lang="en-US" dirty="0"/>
              <a:t> –</a:t>
            </a:r>
          </a:p>
          <a:p>
            <a:r>
              <a:rPr lang="en-US" dirty="0"/>
              <a:t> </a:t>
            </a:r>
            <a:r>
              <a:rPr lang="en-US" sz="3200" b="1" dirty="0"/>
              <a:t>Conclusion &amp; Refrain:</a:t>
            </a:r>
          </a:p>
          <a:p>
            <a:r>
              <a:rPr lang="en-US" sz="2800" dirty="0"/>
              <a:t>The Text</a:t>
            </a:r>
          </a:p>
          <a:p>
            <a:r>
              <a:rPr lang="en-US" sz="2800" dirty="0"/>
              <a:t>Heigh-ho! sing, heigh-ho! unto the green holly:</a:t>
            </a:r>
          </a:p>
          <a:p>
            <a:r>
              <a:rPr lang="en-US" sz="2800" dirty="0"/>
              <a:t>Most friendship is feigning, most loving mere folly:</a:t>
            </a:r>
          </a:p>
          <a:p>
            <a:r>
              <a:rPr lang="en-US" sz="2800" dirty="0"/>
              <a:t>Then, heigh-ho, the holly!</a:t>
            </a:r>
          </a:p>
          <a:p>
            <a:r>
              <a:rPr lang="en-US" sz="2800" dirty="0"/>
              <a:t>This life is most jolly.</a:t>
            </a:r>
          </a:p>
        </p:txBody>
      </p:sp>
    </p:spTree>
    <p:extLst>
      <p:ext uri="{BB962C8B-B14F-4D97-AF65-F5344CB8AC3E}">
        <p14:creationId xmlns:p14="http://schemas.microsoft.com/office/powerpoint/2010/main" val="2391676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CDE0F61-E48C-8659-D94B-8D2C33484520}"/>
              </a:ext>
            </a:extLst>
          </p:cNvPr>
          <p:cNvSpPr txBox="1"/>
          <p:nvPr/>
        </p:nvSpPr>
        <p:spPr>
          <a:xfrm>
            <a:off x="852055" y="727364"/>
            <a:ext cx="10661071" cy="4801314"/>
          </a:xfrm>
          <a:prstGeom prst="rect">
            <a:avLst/>
          </a:prstGeom>
          <a:noFill/>
        </p:spPr>
        <p:txBody>
          <a:bodyPr wrap="square">
            <a:spAutoFit/>
          </a:bodyPr>
          <a:lstStyle/>
          <a:p>
            <a:pPr>
              <a:buNone/>
            </a:pPr>
            <a:endParaRPr lang="en-US" dirty="0"/>
          </a:p>
          <a:p>
            <a:r>
              <a:rPr lang="en-US" b="1" dirty="0"/>
              <a:t>Q:</a:t>
            </a:r>
            <a:r>
              <a:rPr lang="en-US" dirty="0"/>
              <a:t> What is the "tooth" of the wind?</a:t>
            </a:r>
          </a:p>
          <a:p>
            <a:pPr lvl="1"/>
            <a:r>
              <a:rPr lang="en-US" b="1" dirty="0"/>
              <a:t>A:</a:t>
            </a:r>
            <a:r>
              <a:rPr lang="en-US" dirty="0"/>
              <a:t> It refers to the sharp, biting sensation of the cold air.</a:t>
            </a:r>
          </a:p>
          <a:p>
            <a:r>
              <a:rPr lang="en-US" b="1" dirty="0"/>
              <a:t>Q:</a:t>
            </a:r>
            <a:r>
              <a:rPr lang="en-US" dirty="0"/>
              <a:t> Contrast the wind with man's ingratitude.</a:t>
            </a:r>
          </a:p>
          <a:p>
            <a:pPr lvl="1"/>
            <a:r>
              <a:rPr lang="en-US" b="1" dirty="0"/>
              <a:t>A:</a:t>
            </a:r>
            <a:r>
              <a:rPr lang="en-US" dirty="0"/>
              <a:t> The wind is a natural force, while ingratitude is a conscious human betrayal.</a:t>
            </a:r>
          </a:p>
          <a:p>
            <a:r>
              <a:rPr lang="en-US" b="1" dirty="0"/>
              <a:t>Q:</a:t>
            </a:r>
            <a:r>
              <a:rPr lang="en-US" dirty="0"/>
              <a:t> What is the poet's view on friendship?</a:t>
            </a:r>
          </a:p>
          <a:p>
            <a:pPr lvl="1"/>
            <a:r>
              <a:rPr lang="en-US" b="1" dirty="0"/>
              <a:t>A:</a:t>
            </a:r>
            <a:r>
              <a:rPr lang="en-US" dirty="0"/>
              <a:t> He believes most friendship is "feigning" (fake).</a:t>
            </a:r>
          </a:p>
          <a:p>
            <a:r>
              <a:rPr lang="en-US" b="1" dirty="0"/>
              <a:t>Q:</a:t>
            </a:r>
            <a:r>
              <a:rPr lang="en-US" dirty="0"/>
              <a:t> Why is "holly" mentioned?</a:t>
            </a:r>
          </a:p>
          <a:p>
            <a:pPr lvl="1"/>
            <a:r>
              <a:rPr lang="en-US" b="1" dirty="0"/>
              <a:t>A:</a:t>
            </a:r>
            <a:r>
              <a:rPr lang="en-US" dirty="0"/>
              <a:t> It represents nature, which remains green and honest even in winter.</a:t>
            </a:r>
          </a:p>
          <a:p>
            <a:r>
              <a:rPr lang="en-US" b="1" dirty="0"/>
              <a:t>Q:</a:t>
            </a:r>
            <a:r>
              <a:rPr lang="en-US" dirty="0"/>
              <a:t> Is the poet depressed or jolly?</a:t>
            </a:r>
          </a:p>
          <a:p>
            <a:pPr lvl="1"/>
            <a:r>
              <a:rPr lang="en-US" b="1" dirty="0"/>
              <a:t>A:</a:t>
            </a:r>
            <a:r>
              <a:rPr lang="en-US" dirty="0"/>
              <a:t> He is cynical about people but finds a "jolly" escape in nature.</a:t>
            </a:r>
          </a:p>
          <a:p>
            <a:r>
              <a:rPr lang="en-US" b="1" dirty="0"/>
              <a:t>Q:</a:t>
            </a:r>
            <a:r>
              <a:rPr lang="en-US" dirty="0"/>
              <a:t> How does the sky "warp" the water?</a:t>
            </a:r>
          </a:p>
          <a:p>
            <a:pPr lvl="1"/>
            <a:r>
              <a:rPr lang="en-US" b="1" dirty="0"/>
              <a:t>A:</a:t>
            </a:r>
            <a:r>
              <a:rPr lang="en-US" dirty="0"/>
              <a:t> By freezing it into ice.</a:t>
            </a:r>
          </a:p>
          <a:p>
            <a:r>
              <a:rPr lang="en-US" b="1" dirty="0"/>
              <a:t>Q:</a:t>
            </a:r>
            <a:r>
              <a:rPr lang="en-US" dirty="0"/>
              <a:t> What is more painful than a "bitter sky"?</a:t>
            </a:r>
          </a:p>
          <a:p>
            <a:pPr lvl="1"/>
            <a:r>
              <a:rPr lang="en-US" b="1" dirty="0"/>
              <a:t>A:</a:t>
            </a:r>
            <a:r>
              <a:rPr lang="en-US" dirty="0"/>
              <a:t> A friend who forgets the kindness you showed them.</a:t>
            </a:r>
          </a:p>
          <a:p>
            <a:r>
              <a:rPr lang="en-US" b="1" dirty="0"/>
              <a:t>Q:</a:t>
            </a:r>
            <a:r>
              <a:rPr lang="en-US" dirty="0"/>
              <a:t> What does "nigh" imply here?</a:t>
            </a:r>
          </a:p>
          <a:p>
            <a:pPr lvl="1"/>
            <a:r>
              <a:rPr lang="en-US" b="1" dirty="0"/>
              <a:t>A:</a:t>
            </a:r>
            <a:r>
              <a:rPr lang="en-US" dirty="0"/>
              <a:t> It implies that emotional pain hits "closer" to home than physical cold.</a:t>
            </a:r>
          </a:p>
        </p:txBody>
      </p:sp>
    </p:spTree>
    <p:extLst>
      <p:ext uri="{BB962C8B-B14F-4D97-AF65-F5344CB8AC3E}">
        <p14:creationId xmlns:p14="http://schemas.microsoft.com/office/powerpoint/2010/main" val="976443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774F82-70C5-38B3-F6F9-D14294A8E6F9}"/>
              </a:ext>
            </a:extLst>
          </p:cNvPr>
          <p:cNvSpPr txBox="1"/>
          <p:nvPr/>
        </p:nvSpPr>
        <p:spPr>
          <a:xfrm>
            <a:off x="1714500" y="1091045"/>
            <a:ext cx="7437293" cy="3724096"/>
          </a:xfrm>
          <a:prstGeom prst="rect">
            <a:avLst/>
          </a:prstGeom>
          <a:noFill/>
        </p:spPr>
        <p:txBody>
          <a:bodyPr wrap="square">
            <a:spAutoFit/>
          </a:bodyPr>
          <a:lstStyle/>
          <a:p>
            <a:pPr>
              <a:buNone/>
            </a:pPr>
            <a:r>
              <a:rPr lang="en-US" sz="2000" b="1" dirty="0">
                <a:solidFill>
                  <a:srgbClr val="FF0000"/>
                </a:solidFill>
                <a:highlight>
                  <a:srgbClr val="00FFFF"/>
                </a:highlight>
              </a:rPr>
              <a:t>(</a:t>
            </a:r>
            <a:r>
              <a:rPr lang="en-US" sz="3600" b="1" u="sng" dirty="0">
                <a:highlight>
                  <a:srgbClr val="FFFF00"/>
                </a:highlight>
              </a:rPr>
              <a:t>Poetic Devices &amp; Tone)</a:t>
            </a:r>
          </a:p>
          <a:p>
            <a:pPr>
              <a:buNone/>
            </a:pPr>
            <a:endParaRPr lang="en-US" sz="2000" b="1" dirty="0">
              <a:solidFill>
                <a:srgbClr val="FF0000"/>
              </a:solidFill>
              <a:highlight>
                <a:srgbClr val="FFFF00"/>
              </a:highlight>
            </a:endParaRPr>
          </a:p>
          <a:p>
            <a:pPr>
              <a:buFont typeface="Arial" panose="020B0604020202020204" pitchFamily="34" charset="0"/>
              <a:buChar char="•"/>
            </a:pPr>
            <a:r>
              <a:rPr lang="en-US" sz="2000" b="1" dirty="0">
                <a:highlight>
                  <a:srgbClr val="FFFF00"/>
                </a:highlight>
              </a:rPr>
              <a:t>Rhyme Scheme</a:t>
            </a:r>
            <a:r>
              <a:rPr lang="en-US" sz="2000" b="1" dirty="0">
                <a:solidFill>
                  <a:srgbClr val="FF0000"/>
                </a:solidFill>
              </a:rPr>
              <a:t>: A-A-B-C-C-B (Stanzas 1 &amp; 3).</a:t>
            </a:r>
          </a:p>
          <a:p>
            <a:pPr>
              <a:buFont typeface="Arial" panose="020B0604020202020204" pitchFamily="34" charset="0"/>
              <a:buChar char="•"/>
            </a:pPr>
            <a:r>
              <a:rPr lang="en-US" sz="2000" b="1" dirty="0">
                <a:highlight>
                  <a:srgbClr val="FFFF00"/>
                </a:highlight>
              </a:rPr>
              <a:t>Personification</a:t>
            </a:r>
            <a:r>
              <a:rPr lang="en-US" sz="2000" b="1" dirty="0">
                <a:solidFill>
                  <a:srgbClr val="FF0000"/>
                </a:solidFill>
              </a:rPr>
              <a:t>: The wind is given a "tooth" and "breath," and the sky is called "bitter."</a:t>
            </a:r>
          </a:p>
          <a:p>
            <a:pPr>
              <a:buFont typeface="Arial" panose="020B0604020202020204" pitchFamily="34" charset="0"/>
              <a:buChar char="•"/>
            </a:pPr>
            <a:r>
              <a:rPr lang="en-US" sz="2000" b="1" dirty="0">
                <a:highlight>
                  <a:srgbClr val="FFFF00"/>
                </a:highlight>
              </a:rPr>
              <a:t>Alliteration</a:t>
            </a:r>
            <a:r>
              <a:rPr lang="en-US" sz="2000" b="1" dirty="0">
                <a:solidFill>
                  <a:srgbClr val="FF0000"/>
                </a:solidFill>
              </a:rPr>
              <a:t>: The repetition of sounds in "winter wind" and "waters warp."</a:t>
            </a:r>
          </a:p>
          <a:p>
            <a:pPr>
              <a:buFont typeface="Arial" panose="020B0604020202020204" pitchFamily="34" charset="0"/>
              <a:buChar char="•"/>
            </a:pPr>
            <a:r>
              <a:rPr lang="en-US" sz="2000" b="1" dirty="0">
                <a:highlight>
                  <a:srgbClr val="FFFF00"/>
                </a:highlight>
              </a:rPr>
              <a:t>Theme</a:t>
            </a:r>
            <a:r>
              <a:rPr lang="en-US" sz="2000" b="1" dirty="0">
                <a:solidFill>
                  <a:srgbClr val="FF0000"/>
                </a:solidFill>
              </a:rPr>
              <a:t>: The honesty of the natural world versus the hypocrisy and ingratitude of human beings.</a:t>
            </a:r>
          </a:p>
          <a:p>
            <a:pPr>
              <a:buFont typeface="Arial" panose="020B0604020202020204" pitchFamily="34" charset="0"/>
              <a:buChar char="•"/>
            </a:pPr>
            <a:r>
              <a:rPr lang="en-US" sz="2000" b="1" dirty="0">
                <a:highlight>
                  <a:srgbClr val="FFFF00"/>
                </a:highlight>
              </a:rPr>
              <a:t>Tone</a:t>
            </a:r>
            <a:r>
              <a:rPr lang="en-US" sz="2000" b="1" dirty="0">
                <a:solidFill>
                  <a:srgbClr val="FF0000"/>
                </a:solidFill>
              </a:rPr>
              <a:t>: The tone is cynical and critical toward humanity, but stoic and resilient toward nature.</a:t>
            </a:r>
          </a:p>
        </p:txBody>
      </p:sp>
    </p:spTree>
    <p:extLst>
      <p:ext uri="{BB962C8B-B14F-4D97-AF65-F5344CB8AC3E}">
        <p14:creationId xmlns:p14="http://schemas.microsoft.com/office/powerpoint/2010/main" val="3282898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5609690" y="497508"/>
            <a:ext cx="631225" cy="484624"/>
          </a:xfrm>
          <a:prstGeom prst="rect">
            <a:avLst/>
          </a:prstGeom>
        </p:spPr>
      </p:pic>
      <p:pic>
        <p:nvPicPr>
          <p:cNvPr id="5" name="Content Placeholder 4"/>
          <p:cNvPicPr>
            <a:picLocks noGrp="1" noChangeAspect="1"/>
          </p:cNvPicPr>
          <p:nvPr>
            <p:ph idx="1"/>
          </p:nvPr>
        </p:nvPicPr>
        <p:blipFill>
          <a:blip r:embed="rId3"/>
          <a:stretch>
            <a:fillRect/>
          </a:stretch>
        </p:blipFill>
        <p:spPr>
          <a:xfrm>
            <a:off x="485030" y="497508"/>
            <a:ext cx="11195436" cy="589534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B141F2-919E-D160-FF6F-F30EF391B321}"/>
              </a:ext>
            </a:extLst>
          </p:cNvPr>
          <p:cNvSpPr txBox="1"/>
          <p:nvPr/>
        </p:nvSpPr>
        <p:spPr>
          <a:xfrm>
            <a:off x="1868129" y="1514169"/>
            <a:ext cx="7855973" cy="2062103"/>
          </a:xfrm>
          <a:prstGeom prst="rect">
            <a:avLst/>
          </a:prstGeom>
          <a:noFill/>
        </p:spPr>
        <p:txBody>
          <a:bodyPr wrap="square">
            <a:spAutoFit/>
          </a:bodyPr>
          <a:lstStyle/>
          <a:p>
            <a:r>
              <a:rPr lang="en-US" sz="3200" b="1" dirty="0"/>
              <a:t>Title: </a:t>
            </a:r>
            <a:r>
              <a:rPr lang="en-US" sz="3200" b="1" u="sng" dirty="0">
                <a:solidFill>
                  <a:srgbClr val="C00000"/>
                </a:solidFill>
              </a:rPr>
              <a:t>Blow, Blow</a:t>
            </a:r>
            <a:r>
              <a:rPr lang="en-US" sz="3200" b="1" dirty="0">
                <a:solidFill>
                  <a:srgbClr val="C00000"/>
                </a:solidFill>
              </a:rPr>
              <a:t>, </a:t>
            </a:r>
            <a:r>
              <a:rPr lang="en-US" sz="3200" b="1" u="sng" dirty="0">
                <a:solidFill>
                  <a:srgbClr val="C00000"/>
                </a:solidFill>
              </a:rPr>
              <a:t>Thou Winter Wind</a:t>
            </a:r>
          </a:p>
          <a:p>
            <a:r>
              <a:rPr lang="en-US" sz="3200" b="1" dirty="0"/>
              <a:t>Poet</a:t>
            </a:r>
            <a:r>
              <a:rPr lang="en-US" sz="3200" b="1" dirty="0">
                <a:solidFill>
                  <a:srgbClr val="C00000"/>
                </a:solidFill>
              </a:rPr>
              <a:t>: </a:t>
            </a:r>
            <a:r>
              <a:rPr lang="en-US" sz="3200" b="1" u="sng" dirty="0">
                <a:solidFill>
                  <a:srgbClr val="C00000"/>
                </a:solidFill>
              </a:rPr>
              <a:t>William Shakespeare</a:t>
            </a:r>
          </a:p>
          <a:p>
            <a:r>
              <a:rPr lang="en-US" sz="3200" b="1" dirty="0"/>
              <a:t>Source</a:t>
            </a:r>
            <a:r>
              <a:rPr lang="en-US" sz="3200" b="1" dirty="0">
                <a:solidFill>
                  <a:srgbClr val="C00000"/>
                </a:solidFill>
              </a:rPr>
              <a:t>: From the play As You Like It (Act II, Scene VII)</a:t>
            </a:r>
          </a:p>
        </p:txBody>
      </p:sp>
    </p:spTree>
    <p:extLst>
      <p:ext uri="{BB962C8B-B14F-4D97-AF65-F5344CB8AC3E}">
        <p14:creationId xmlns:p14="http://schemas.microsoft.com/office/powerpoint/2010/main" val="1611442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EB7FFE-1D5D-A3E5-89EB-FA12680AAC71}"/>
              </a:ext>
            </a:extLst>
          </p:cNvPr>
          <p:cNvSpPr txBox="1"/>
          <p:nvPr/>
        </p:nvSpPr>
        <p:spPr>
          <a:xfrm>
            <a:off x="1671484" y="1248697"/>
            <a:ext cx="8622890" cy="3662541"/>
          </a:xfrm>
          <a:prstGeom prst="rect">
            <a:avLst/>
          </a:prstGeom>
          <a:noFill/>
        </p:spPr>
        <p:txBody>
          <a:bodyPr wrap="square">
            <a:spAutoFit/>
          </a:bodyPr>
          <a:lstStyle/>
          <a:p>
            <a:r>
              <a:rPr lang="en-US" sz="3200" b="1" dirty="0"/>
              <a:t>Introduction</a:t>
            </a:r>
            <a:r>
              <a:rPr lang="en-US" dirty="0"/>
              <a:t> </a:t>
            </a:r>
            <a:r>
              <a:rPr lang="en-US" sz="2800" b="1" dirty="0"/>
              <a:t>of</a:t>
            </a:r>
            <a:r>
              <a:rPr lang="en-US" dirty="0"/>
              <a:t> </a:t>
            </a:r>
            <a:r>
              <a:rPr lang="en-US" sz="3200" b="1" dirty="0"/>
              <a:t>the</a:t>
            </a:r>
            <a:r>
              <a:rPr lang="en-US" dirty="0"/>
              <a:t> </a:t>
            </a:r>
            <a:r>
              <a:rPr lang="en-US" sz="3200" b="1" dirty="0"/>
              <a:t>Poet:</a:t>
            </a:r>
          </a:p>
          <a:p>
            <a:r>
              <a:rPr lang="en-US" sz="3200" b="1" dirty="0"/>
              <a:t>William</a:t>
            </a:r>
            <a:r>
              <a:rPr lang="en-US" dirty="0"/>
              <a:t> </a:t>
            </a:r>
            <a:r>
              <a:rPr lang="en-US" sz="3200" b="1" dirty="0"/>
              <a:t>Shakespeare</a:t>
            </a:r>
            <a:r>
              <a:rPr lang="en-US" dirty="0"/>
              <a:t> </a:t>
            </a:r>
            <a:r>
              <a:rPr lang="en-US" sz="2000" dirty="0">
                <a:solidFill>
                  <a:srgbClr val="C00000"/>
                </a:solidFill>
              </a:rPr>
              <a:t>(1564–1616</a:t>
            </a:r>
            <a:r>
              <a:rPr lang="en-US" dirty="0"/>
              <a:t>)</a:t>
            </a:r>
          </a:p>
          <a:p>
            <a:r>
              <a:rPr lang="en-US" sz="2000" b="1" u="sng" dirty="0">
                <a:solidFill>
                  <a:srgbClr val="C00000"/>
                </a:solidFill>
              </a:rPr>
              <a:t>The Bard of Avon</a:t>
            </a:r>
            <a:r>
              <a:rPr lang="en-US" dirty="0"/>
              <a:t>: Widely regarded as the greatest dramatist and poet in the English language.</a:t>
            </a:r>
          </a:p>
          <a:p>
            <a:r>
              <a:rPr lang="en-US" sz="2000" b="1" u="sng" dirty="0">
                <a:solidFill>
                  <a:srgbClr val="C00000"/>
                </a:solidFill>
              </a:rPr>
              <a:t>Literary Context</a:t>
            </a:r>
            <a:r>
              <a:rPr lang="en-US" dirty="0"/>
              <a:t>: This poem is actually a song sung by the character Amiens in the play As You Like It.</a:t>
            </a:r>
          </a:p>
          <a:p>
            <a:r>
              <a:rPr lang="en-US" sz="2000" b="1" u="sng" dirty="0">
                <a:solidFill>
                  <a:srgbClr val="C00000"/>
                </a:solidFill>
              </a:rPr>
              <a:t>Thematic Focus: </a:t>
            </a:r>
            <a:r>
              <a:rPr lang="en-US" dirty="0"/>
              <a:t>Shakespeare often explored the complexities of human nature. In this poem, he contrasts the harshness of nature with the even harsher reality of human ingratitude and betrayal.</a:t>
            </a:r>
          </a:p>
          <a:p>
            <a:r>
              <a:rPr lang="en-US" sz="2000" b="1" u="sng" dirty="0">
                <a:solidFill>
                  <a:srgbClr val="C00000"/>
                </a:solidFill>
              </a:rPr>
              <a:t>Style</a:t>
            </a:r>
            <a:r>
              <a:rPr lang="en-US" dirty="0"/>
              <a:t>: Known for his mastery of the sonnet and blank verse, his songs within plays usually provide a cynical or emotional commentary on the plot.</a:t>
            </a:r>
          </a:p>
        </p:txBody>
      </p:sp>
    </p:spTree>
    <p:extLst>
      <p:ext uri="{BB962C8B-B14F-4D97-AF65-F5344CB8AC3E}">
        <p14:creationId xmlns:p14="http://schemas.microsoft.com/office/powerpoint/2010/main" val="2090278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D6E902-75FC-85DA-BBF8-15FA0568E289}"/>
              </a:ext>
            </a:extLst>
          </p:cNvPr>
          <p:cNvSpPr txBox="1"/>
          <p:nvPr/>
        </p:nvSpPr>
        <p:spPr>
          <a:xfrm>
            <a:off x="1517073" y="1101436"/>
            <a:ext cx="7634720" cy="3970318"/>
          </a:xfrm>
          <a:prstGeom prst="rect">
            <a:avLst/>
          </a:prstGeom>
          <a:noFill/>
        </p:spPr>
        <p:txBody>
          <a:bodyPr wrap="square">
            <a:spAutoFit/>
          </a:bodyPr>
          <a:lstStyle/>
          <a:p>
            <a:pPr>
              <a:buNone/>
            </a:pPr>
            <a:r>
              <a:rPr lang="en-US" sz="2800" b="1" u="sng" dirty="0">
                <a:solidFill>
                  <a:srgbClr val="FF0000"/>
                </a:solidFill>
                <a:highlight>
                  <a:srgbClr val="FFFF00"/>
                </a:highlight>
              </a:rPr>
              <a:t>Introduction of the Poet:</a:t>
            </a:r>
          </a:p>
          <a:p>
            <a:pPr>
              <a:buFont typeface="Arial" panose="020B0604020202020204" pitchFamily="34" charset="0"/>
              <a:buChar char="•"/>
            </a:pPr>
            <a:r>
              <a:rPr lang="en-US" sz="2800" b="1" dirty="0">
                <a:highlight>
                  <a:srgbClr val="00FFFF"/>
                </a:highlight>
              </a:rPr>
              <a:t>William Shakespeare (1564–1616</a:t>
            </a:r>
            <a:r>
              <a:rPr lang="en-US" sz="2800" b="1" dirty="0"/>
              <a:t>):</a:t>
            </a:r>
            <a:r>
              <a:rPr lang="en-US" sz="2800" dirty="0"/>
              <a:t> Often called the "</a:t>
            </a:r>
            <a:r>
              <a:rPr lang="en-US" sz="2800" dirty="0">
                <a:solidFill>
                  <a:srgbClr val="FF0000"/>
                </a:solidFill>
              </a:rPr>
              <a:t>Bard of Avon</a:t>
            </a:r>
            <a:r>
              <a:rPr lang="en-US" sz="2800" dirty="0"/>
              <a:t>," he is the most celebrated playwright and poet in English literature.</a:t>
            </a:r>
          </a:p>
          <a:p>
            <a:pPr>
              <a:buFont typeface="Arial" panose="020B0604020202020204" pitchFamily="34" charset="0"/>
              <a:buChar char="•"/>
            </a:pPr>
            <a:r>
              <a:rPr lang="en-US" sz="2800" b="1" dirty="0">
                <a:highlight>
                  <a:srgbClr val="00FFFF"/>
                </a:highlight>
              </a:rPr>
              <a:t>The Song Context</a:t>
            </a:r>
            <a:r>
              <a:rPr lang="en-US" sz="2800" b="1" dirty="0"/>
              <a:t>:</a:t>
            </a:r>
            <a:r>
              <a:rPr lang="en-US" sz="2800" dirty="0"/>
              <a:t> This poem is a song from the play </a:t>
            </a:r>
            <a:r>
              <a:rPr lang="en-US" sz="2800" i="1" dirty="0"/>
              <a:t>As You Like It</a:t>
            </a:r>
            <a:r>
              <a:rPr lang="en-US" sz="2800" dirty="0"/>
              <a:t>, sung in the Forest of Arden.</a:t>
            </a:r>
          </a:p>
          <a:p>
            <a:pPr>
              <a:buFont typeface="Arial" panose="020B0604020202020204" pitchFamily="34" charset="0"/>
              <a:buChar char="•"/>
            </a:pPr>
            <a:r>
              <a:rPr lang="en-US" sz="2800" b="1" dirty="0">
                <a:highlight>
                  <a:srgbClr val="00FFFF"/>
                </a:highlight>
              </a:rPr>
              <a:t>Key Philosophy</a:t>
            </a:r>
            <a:r>
              <a:rPr lang="en-US" sz="2800" b="1" dirty="0"/>
              <a:t>:</a:t>
            </a:r>
            <a:r>
              <a:rPr lang="en-US" sz="2800" dirty="0"/>
              <a:t> Shakespeare uses the harshness of the winter season to highlight the even harsher nature of human betrayal.:</a:t>
            </a:r>
          </a:p>
        </p:txBody>
      </p:sp>
    </p:spTree>
    <p:extLst>
      <p:ext uri="{BB962C8B-B14F-4D97-AF65-F5344CB8AC3E}">
        <p14:creationId xmlns:p14="http://schemas.microsoft.com/office/powerpoint/2010/main" val="1105575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264CE7-67FF-BB07-D832-C9154477E1BD}"/>
              </a:ext>
            </a:extLst>
          </p:cNvPr>
          <p:cNvSpPr txBox="1"/>
          <p:nvPr/>
        </p:nvSpPr>
        <p:spPr>
          <a:xfrm>
            <a:off x="1920240" y="985521"/>
            <a:ext cx="7233592" cy="5201424"/>
          </a:xfrm>
          <a:prstGeom prst="rect">
            <a:avLst/>
          </a:prstGeom>
          <a:noFill/>
        </p:spPr>
        <p:txBody>
          <a:bodyPr wrap="square">
            <a:spAutoFit/>
          </a:bodyPr>
          <a:lstStyle/>
          <a:p>
            <a:r>
              <a:rPr lang="en-US" sz="3600" b="1" u="sng" dirty="0">
                <a:solidFill>
                  <a:srgbClr val="FF0000"/>
                </a:solidFill>
              </a:rPr>
              <a:t>Stanza 1 </a:t>
            </a:r>
            <a:r>
              <a:rPr lang="en-US" b="1" dirty="0"/>
              <a:t>– </a:t>
            </a:r>
          </a:p>
          <a:p>
            <a:r>
              <a:rPr lang="en-US" sz="2400" b="1" dirty="0"/>
              <a:t>Poem &amp; Analysis</a:t>
            </a:r>
          </a:p>
          <a:p>
            <a:r>
              <a:rPr lang="en-US" sz="2400" b="1" dirty="0"/>
              <a:t>The Text</a:t>
            </a:r>
          </a:p>
          <a:p>
            <a:r>
              <a:rPr lang="en-US" sz="2400" b="1" dirty="0"/>
              <a:t>Blow, blow, thou winter wind,</a:t>
            </a:r>
          </a:p>
          <a:p>
            <a:r>
              <a:rPr lang="en-US" sz="2400" b="1" dirty="0"/>
              <a:t>Thou art not so unkind</a:t>
            </a:r>
          </a:p>
          <a:p>
            <a:r>
              <a:rPr lang="en-US" sz="2400" b="1" dirty="0"/>
              <a:t>As man’s ingratitude;</a:t>
            </a:r>
          </a:p>
          <a:p>
            <a:r>
              <a:rPr lang="en-US" sz="2400" b="1" dirty="0"/>
              <a:t>Thy tooth is not so keen,</a:t>
            </a:r>
          </a:p>
          <a:p>
            <a:r>
              <a:rPr lang="en-US" sz="2400" b="1" dirty="0"/>
              <a:t>Because thou art not seen,</a:t>
            </a:r>
          </a:p>
          <a:p>
            <a:r>
              <a:rPr lang="en-US" sz="2400" b="1" dirty="0"/>
              <a:t>Although thy breath be rude.</a:t>
            </a:r>
          </a:p>
          <a:p>
            <a:r>
              <a:rPr lang="en-US" sz="3200" b="1" dirty="0">
                <a:solidFill>
                  <a:srgbClr val="FF0000"/>
                </a:solidFill>
                <a:highlight>
                  <a:srgbClr val="FFFF00"/>
                </a:highlight>
              </a:rPr>
              <a:t>V</a:t>
            </a:r>
            <a:r>
              <a:rPr lang="en-US" sz="3200" b="1" u="sng" dirty="0">
                <a:solidFill>
                  <a:srgbClr val="FF0000"/>
                </a:solidFill>
                <a:highlight>
                  <a:srgbClr val="FFFF00"/>
                </a:highlight>
              </a:rPr>
              <a:t>ocabulary</a:t>
            </a:r>
          </a:p>
          <a:p>
            <a:pPr marL="342900" indent="-342900">
              <a:buFont typeface="+mj-lt"/>
              <a:buAutoNum type="arabicPeriod"/>
            </a:pPr>
            <a:r>
              <a:rPr lang="en-US" sz="2400" b="1" dirty="0"/>
              <a:t>Ingratitude: Ungratefulness; lack of appreciation.</a:t>
            </a:r>
          </a:p>
          <a:p>
            <a:pPr marL="342900" indent="-342900">
              <a:buFont typeface="+mj-lt"/>
              <a:buAutoNum type="arabicPeriod"/>
            </a:pPr>
            <a:r>
              <a:rPr lang="en-US" sz="2400" b="1" dirty="0"/>
              <a:t>Keen: Sharp or piercing.</a:t>
            </a:r>
          </a:p>
          <a:p>
            <a:pPr marL="342900" indent="-342900">
              <a:buFont typeface="+mj-lt"/>
              <a:buAutoNum type="arabicPeriod"/>
            </a:pPr>
            <a:r>
              <a:rPr lang="en-US" sz="2400" b="1" dirty="0"/>
              <a:t>Rude: Rough, harsh, or violent</a:t>
            </a:r>
            <a:r>
              <a:rPr lang="en-US" b="1" dirty="0"/>
              <a:t>.</a:t>
            </a:r>
          </a:p>
        </p:txBody>
      </p:sp>
    </p:spTree>
    <p:extLst>
      <p:ext uri="{BB962C8B-B14F-4D97-AF65-F5344CB8AC3E}">
        <p14:creationId xmlns:p14="http://schemas.microsoft.com/office/powerpoint/2010/main" val="1894812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40370B-D7B6-822D-8E62-C9AB2E3CB457}"/>
              </a:ext>
            </a:extLst>
          </p:cNvPr>
          <p:cNvSpPr txBox="1"/>
          <p:nvPr/>
        </p:nvSpPr>
        <p:spPr>
          <a:xfrm>
            <a:off x="1620982" y="1620982"/>
            <a:ext cx="7530811" cy="3539430"/>
          </a:xfrm>
          <a:prstGeom prst="rect">
            <a:avLst/>
          </a:prstGeom>
          <a:noFill/>
        </p:spPr>
        <p:txBody>
          <a:bodyPr wrap="square">
            <a:spAutoFit/>
          </a:bodyPr>
          <a:lstStyle/>
          <a:p>
            <a:r>
              <a:rPr lang="en-US" sz="2800" b="1" u="sng" dirty="0"/>
              <a:t>Meaning</a:t>
            </a:r>
            <a:r>
              <a:rPr lang="en-US" sz="2800" dirty="0"/>
              <a:t>: The poet tells the winter wind to blow hard. He claims that the wind is actually "kinder" than an ungrateful human. Even if the wind is rough and cold, it doesn't hurt as much as a friend who isn't thankful.</a:t>
            </a:r>
          </a:p>
          <a:p>
            <a:r>
              <a:rPr lang="en-US" sz="2800" b="1" u="sng" dirty="0"/>
              <a:t>Vocabulary:</a:t>
            </a:r>
            <a:r>
              <a:rPr lang="en-US" sz="2800" dirty="0"/>
              <a:t> </a:t>
            </a:r>
          </a:p>
          <a:p>
            <a:r>
              <a:rPr lang="en-US" sz="2800" dirty="0"/>
              <a:t> Keen: Sharp/Piercing.</a:t>
            </a:r>
          </a:p>
          <a:p>
            <a:r>
              <a:rPr lang="en-US" sz="2800" dirty="0"/>
              <a:t>Rude: Rough/Violent.</a:t>
            </a:r>
          </a:p>
        </p:txBody>
      </p:sp>
    </p:spTree>
    <p:extLst>
      <p:ext uri="{BB962C8B-B14F-4D97-AF65-F5344CB8AC3E}">
        <p14:creationId xmlns:p14="http://schemas.microsoft.com/office/powerpoint/2010/main" val="1424405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37C1F6-C390-56DC-ECCE-099641768A5F}"/>
              </a:ext>
            </a:extLst>
          </p:cNvPr>
          <p:cNvSpPr txBox="1"/>
          <p:nvPr/>
        </p:nvSpPr>
        <p:spPr>
          <a:xfrm>
            <a:off x="1724891" y="1111828"/>
            <a:ext cx="7426902" cy="3785652"/>
          </a:xfrm>
          <a:prstGeom prst="rect">
            <a:avLst/>
          </a:prstGeom>
          <a:noFill/>
        </p:spPr>
        <p:txBody>
          <a:bodyPr wrap="square">
            <a:spAutoFit/>
          </a:bodyPr>
          <a:lstStyle/>
          <a:p>
            <a:pPr>
              <a:buNone/>
            </a:pPr>
            <a:r>
              <a:rPr lang="en-US" sz="2400" b="1" dirty="0">
                <a:solidFill>
                  <a:srgbClr val="FF0000"/>
                </a:solidFill>
              </a:rPr>
              <a:t>Stanza 1 - Comprehension Questions</a:t>
            </a:r>
          </a:p>
          <a:p>
            <a:pPr>
              <a:buFont typeface="Arial" panose="020B0604020202020204" pitchFamily="34" charset="0"/>
              <a:buChar char="•"/>
            </a:pPr>
            <a:r>
              <a:rPr lang="en-US" sz="2000" b="1" dirty="0">
                <a:highlight>
                  <a:srgbClr val="00FFFF"/>
                </a:highlight>
              </a:rPr>
              <a:t>Q1: What is the rhyme scheme of this stanza?</a:t>
            </a:r>
            <a:endParaRPr lang="en-US" sz="2000" dirty="0">
              <a:highlight>
                <a:srgbClr val="00FFFF"/>
              </a:highlight>
            </a:endParaRPr>
          </a:p>
          <a:p>
            <a:pPr marL="742950" lvl="1" indent="-285750">
              <a:buFont typeface="Arial" panose="020B0604020202020204" pitchFamily="34" charset="0"/>
              <a:buChar char="•"/>
            </a:pPr>
            <a:r>
              <a:rPr lang="en-US" b="1" dirty="0"/>
              <a:t>Ans:</a:t>
            </a:r>
            <a:r>
              <a:rPr lang="en-US" dirty="0"/>
              <a:t> The rhyme scheme is </a:t>
            </a:r>
            <a:r>
              <a:rPr lang="en-US" b="1" dirty="0"/>
              <a:t>A-A-B-C-C-B</a:t>
            </a:r>
            <a:r>
              <a:rPr lang="en-US" dirty="0"/>
              <a:t> (wind/unkind, ingratitude/rude, keen/seen).</a:t>
            </a:r>
          </a:p>
          <a:p>
            <a:pPr>
              <a:buFont typeface="Arial" panose="020B0604020202020204" pitchFamily="34" charset="0"/>
              <a:buChar char="•"/>
            </a:pPr>
            <a:r>
              <a:rPr lang="en-US" b="1" dirty="0">
                <a:highlight>
                  <a:srgbClr val="00FFFF"/>
                </a:highlight>
              </a:rPr>
              <a:t>Q2: Identify the poetic device used in the line "Thy tooth is not so keen."</a:t>
            </a:r>
            <a:endParaRPr lang="en-US" dirty="0">
              <a:highlight>
                <a:srgbClr val="00FFFF"/>
              </a:highlight>
            </a:endParaRPr>
          </a:p>
          <a:p>
            <a:pPr marL="742950" lvl="1" indent="-285750">
              <a:buFont typeface="Arial" panose="020B0604020202020204" pitchFamily="34" charset="0"/>
              <a:buChar char="•"/>
            </a:pPr>
            <a:r>
              <a:rPr lang="en-US" b="1" dirty="0"/>
              <a:t>Ans:</a:t>
            </a:r>
            <a:r>
              <a:rPr lang="en-US" dirty="0"/>
              <a:t> </a:t>
            </a:r>
            <a:r>
              <a:rPr lang="en-US" b="1" dirty="0"/>
              <a:t>Personification/Metaphor.</a:t>
            </a:r>
            <a:r>
              <a:rPr lang="en-US" dirty="0"/>
              <a:t> The wind is given a human trait (a tooth) to describe its biting cold.</a:t>
            </a:r>
          </a:p>
          <a:p>
            <a:pPr>
              <a:buFont typeface="Arial" panose="020B0604020202020204" pitchFamily="34" charset="0"/>
              <a:buChar char="•"/>
            </a:pPr>
            <a:r>
              <a:rPr lang="en-US" b="1" dirty="0">
                <a:highlight>
                  <a:srgbClr val="00FFFF"/>
                </a:highlight>
              </a:rPr>
              <a:t>Q3: What is the theme of this specific stanza?</a:t>
            </a:r>
            <a:endParaRPr lang="en-US" dirty="0">
              <a:highlight>
                <a:srgbClr val="00FFFF"/>
              </a:highlight>
            </a:endParaRPr>
          </a:p>
          <a:p>
            <a:pPr marL="742950" lvl="1" indent="-285750">
              <a:buFont typeface="Arial" panose="020B0604020202020204" pitchFamily="34" charset="0"/>
              <a:buChar char="•"/>
            </a:pPr>
            <a:r>
              <a:rPr lang="en-US" b="1" dirty="0"/>
              <a:t>Ans:</a:t>
            </a:r>
            <a:r>
              <a:rPr lang="en-US" dirty="0"/>
              <a:t> The theme is the comparison between </a:t>
            </a:r>
            <a:r>
              <a:rPr lang="en-US" b="1" dirty="0"/>
              <a:t>Physical Pain (Nature)</a:t>
            </a:r>
            <a:r>
              <a:rPr lang="en-US" dirty="0"/>
              <a:t> and </a:t>
            </a:r>
            <a:r>
              <a:rPr lang="en-US" b="1" dirty="0"/>
              <a:t>Emotional Pain (Human Ingratitude)</a:t>
            </a:r>
            <a:r>
              <a:rPr lang="en-US" dirty="0"/>
              <a:t>.</a:t>
            </a:r>
          </a:p>
          <a:p>
            <a:pPr>
              <a:buFont typeface="Arial" panose="020B0604020202020204" pitchFamily="34" charset="0"/>
              <a:buChar char="•"/>
            </a:pPr>
            <a:r>
              <a:rPr lang="en-US" b="1" dirty="0">
                <a:highlight>
                  <a:srgbClr val="00FFFF"/>
                </a:highlight>
              </a:rPr>
              <a:t>Q4: What is the tone of the poet in these lines?</a:t>
            </a:r>
            <a:endParaRPr lang="en-US" dirty="0">
              <a:highlight>
                <a:srgbClr val="00FFFF"/>
              </a:highlight>
            </a:endParaRPr>
          </a:p>
          <a:p>
            <a:pPr marL="742950" lvl="1" indent="-285750">
              <a:buFont typeface="Arial" panose="020B0604020202020204" pitchFamily="34" charset="0"/>
              <a:buChar char="•"/>
            </a:pPr>
            <a:r>
              <a:rPr lang="en-US" b="1" dirty="0"/>
              <a:t>Ans:</a:t>
            </a:r>
            <a:r>
              <a:rPr lang="en-US" dirty="0"/>
              <a:t> The tone is </a:t>
            </a:r>
            <a:r>
              <a:rPr lang="en-US" b="1" dirty="0"/>
              <a:t>Cynical and Bitter</a:t>
            </a:r>
            <a:r>
              <a:rPr lang="en-US" dirty="0"/>
              <a:t>, as he expresses disappointment in human nature.</a:t>
            </a:r>
          </a:p>
        </p:txBody>
      </p:sp>
    </p:spTree>
    <p:extLst>
      <p:ext uri="{BB962C8B-B14F-4D97-AF65-F5344CB8AC3E}">
        <p14:creationId xmlns:p14="http://schemas.microsoft.com/office/powerpoint/2010/main" val="4283260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96B1EC-601C-34E0-77AF-36959FADDFC2}"/>
              </a:ext>
            </a:extLst>
          </p:cNvPr>
          <p:cNvSpPr txBox="1"/>
          <p:nvPr/>
        </p:nvSpPr>
        <p:spPr>
          <a:xfrm>
            <a:off x="2174240" y="1168400"/>
            <a:ext cx="7934960" cy="4093428"/>
          </a:xfrm>
          <a:prstGeom prst="rect">
            <a:avLst/>
          </a:prstGeom>
          <a:noFill/>
        </p:spPr>
        <p:txBody>
          <a:bodyPr wrap="square">
            <a:spAutoFit/>
          </a:bodyPr>
          <a:lstStyle/>
          <a:p>
            <a:r>
              <a:rPr lang="en-US" sz="3600" b="1" u="sng" dirty="0">
                <a:solidFill>
                  <a:srgbClr val="FF0000"/>
                </a:solidFill>
              </a:rPr>
              <a:t>Stanza 2 –</a:t>
            </a:r>
          </a:p>
          <a:p>
            <a:r>
              <a:rPr lang="en-US" dirty="0"/>
              <a:t> </a:t>
            </a:r>
            <a:r>
              <a:rPr lang="en-US" sz="2400" dirty="0"/>
              <a:t>Heigh-ho! sing, heigh-ho! unto the green holly:</a:t>
            </a:r>
          </a:p>
          <a:p>
            <a:r>
              <a:rPr lang="en-US" sz="2400" dirty="0"/>
              <a:t>Most friendship is feigning, most loving mere folly:</a:t>
            </a:r>
          </a:p>
          <a:p>
            <a:r>
              <a:rPr lang="en-US" sz="2400" dirty="0"/>
              <a:t>Then, heigh-ho, the holly!</a:t>
            </a:r>
          </a:p>
          <a:p>
            <a:r>
              <a:rPr lang="en-US" sz="2400" dirty="0"/>
              <a:t>This life is most jolly.</a:t>
            </a:r>
          </a:p>
          <a:p>
            <a:endParaRPr lang="en-US" sz="2400" dirty="0"/>
          </a:p>
          <a:p>
            <a:r>
              <a:rPr lang="en-US" sz="3200" b="1" u="sng" dirty="0">
                <a:solidFill>
                  <a:srgbClr val="FF0000"/>
                </a:solidFill>
                <a:highlight>
                  <a:srgbClr val="FFFF00"/>
                </a:highlight>
              </a:rPr>
              <a:t>Vocabulary:</a:t>
            </a:r>
          </a:p>
          <a:p>
            <a:pPr marL="457200" indent="-457200">
              <a:buFont typeface="+mj-lt"/>
              <a:buAutoNum type="arabicPeriod"/>
            </a:pPr>
            <a:r>
              <a:rPr lang="en-US" sz="2400" dirty="0"/>
              <a:t>Feigning: Pretending; insincere; faking.</a:t>
            </a:r>
          </a:p>
          <a:p>
            <a:pPr marL="457200" indent="-457200">
              <a:buFont typeface="+mj-lt"/>
              <a:buAutoNum type="arabicPeriod"/>
            </a:pPr>
            <a:r>
              <a:rPr lang="en-US" sz="2400" dirty="0"/>
              <a:t>Mere: Nothing more than; simple.</a:t>
            </a:r>
          </a:p>
          <a:p>
            <a:pPr marL="457200" indent="-457200">
              <a:buFont typeface="+mj-lt"/>
              <a:buAutoNum type="arabicPeriod"/>
            </a:pPr>
            <a:r>
              <a:rPr lang="en-US" sz="2400" dirty="0"/>
              <a:t>Folly: Foolishness; lack of good sense.</a:t>
            </a:r>
          </a:p>
        </p:txBody>
      </p:sp>
    </p:spTree>
    <p:extLst>
      <p:ext uri="{BB962C8B-B14F-4D97-AF65-F5344CB8AC3E}">
        <p14:creationId xmlns:p14="http://schemas.microsoft.com/office/powerpoint/2010/main" val="1712527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A6C4A6-8218-0F42-0366-BEF5765B4E7E}"/>
              </a:ext>
            </a:extLst>
          </p:cNvPr>
          <p:cNvSpPr txBox="1"/>
          <p:nvPr/>
        </p:nvSpPr>
        <p:spPr>
          <a:xfrm>
            <a:off x="1465118" y="872837"/>
            <a:ext cx="8530937" cy="5078313"/>
          </a:xfrm>
          <a:prstGeom prst="rect">
            <a:avLst/>
          </a:prstGeom>
          <a:noFill/>
        </p:spPr>
        <p:txBody>
          <a:bodyPr wrap="square">
            <a:spAutoFit/>
          </a:bodyPr>
          <a:lstStyle/>
          <a:p>
            <a:pPr>
              <a:buNone/>
            </a:pPr>
            <a:r>
              <a:rPr lang="en-US" sz="3200" b="1" u="sng" dirty="0">
                <a:solidFill>
                  <a:srgbClr val="FF0000"/>
                </a:solidFill>
              </a:rPr>
              <a:t>Stanza 2 - Comprehension Questions</a:t>
            </a:r>
          </a:p>
          <a:p>
            <a:r>
              <a:rPr lang="en-US" b="1" dirty="0">
                <a:highlight>
                  <a:srgbClr val="00FFFF"/>
                </a:highlight>
              </a:rPr>
              <a:t>Q1: What does the "Green Holly" symbolize</a:t>
            </a:r>
            <a:r>
              <a:rPr lang="en-US" b="1" dirty="0"/>
              <a:t>?</a:t>
            </a:r>
            <a:endParaRPr lang="en-US" dirty="0"/>
          </a:p>
          <a:p>
            <a:pPr marL="742950" lvl="1" indent="-285750">
              <a:buFont typeface="Arial" panose="020B0604020202020204" pitchFamily="34" charset="0"/>
              <a:buChar char="•"/>
            </a:pPr>
            <a:r>
              <a:rPr lang="en-US" sz="2000" b="1" dirty="0"/>
              <a:t>Ans: It symbolizes Nature and Survival. The holly stays green in winter, representing a life that is honest and constant, unlike human friends.</a:t>
            </a:r>
          </a:p>
          <a:p>
            <a:pPr lvl="1"/>
            <a:endParaRPr lang="en-US" sz="2000" b="1" dirty="0"/>
          </a:p>
          <a:p>
            <a:r>
              <a:rPr lang="en-US" b="1" dirty="0">
                <a:highlight>
                  <a:srgbClr val="00FFFF"/>
                </a:highlight>
              </a:rPr>
              <a:t>Q2: What is the rhyme scheme of this chorus?</a:t>
            </a:r>
            <a:endParaRPr lang="en-US" dirty="0">
              <a:highlight>
                <a:srgbClr val="00FFFF"/>
              </a:highlight>
            </a:endParaRPr>
          </a:p>
          <a:p>
            <a:pPr marL="742950" lvl="1" indent="-285750">
              <a:buFont typeface="Arial" panose="020B0604020202020204" pitchFamily="34" charset="0"/>
              <a:buChar char="•"/>
            </a:pPr>
            <a:r>
              <a:rPr lang="en-US" sz="2000" b="1" dirty="0"/>
              <a:t>Ans: The rhyme scheme is AABA (holly/folly/holly/jolly).</a:t>
            </a:r>
          </a:p>
          <a:p>
            <a:pPr lvl="1"/>
            <a:endParaRPr lang="en-US" sz="2000" b="1" dirty="0"/>
          </a:p>
          <a:p>
            <a:r>
              <a:rPr lang="en-US" b="1" dirty="0">
                <a:highlight>
                  <a:srgbClr val="00FFFF"/>
                </a:highlight>
              </a:rPr>
              <a:t>Q3: Explain the poetic device in "Most friendship is feigning."</a:t>
            </a:r>
            <a:endParaRPr lang="en-US" dirty="0">
              <a:highlight>
                <a:srgbClr val="00FFFF"/>
              </a:highlight>
            </a:endParaRPr>
          </a:p>
          <a:p>
            <a:pPr marL="742950" lvl="1" indent="-285750">
              <a:buFont typeface="Arial" panose="020B0604020202020204" pitchFamily="34" charset="0"/>
              <a:buChar char="•"/>
            </a:pPr>
            <a:r>
              <a:rPr lang="en-US" sz="2000" b="1" dirty="0"/>
              <a:t>Ans: Alliteration. The repetition of the "f" sound (</a:t>
            </a:r>
            <a:r>
              <a:rPr lang="en-US" sz="2000" b="1" i="1" dirty="0"/>
              <a:t>friendship, feigning, folly</a:t>
            </a:r>
            <a:r>
              <a:rPr lang="en-US" sz="2000" b="1" dirty="0"/>
              <a:t>) creates a rhythmic, musical effect.</a:t>
            </a:r>
          </a:p>
          <a:p>
            <a:pPr lvl="1"/>
            <a:endParaRPr lang="en-US" sz="2000" b="1" dirty="0"/>
          </a:p>
          <a:p>
            <a:r>
              <a:rPr lang="en-US" b="1" dirty="0">
                <a:highlight>
                  <a:srgbClr val="00FFFF"/>
                </a:highlight>
              </a:rPr>
              <a:t>Q4: How does the tone change in the last line of the chorus?</a:t>
            </a:r>
            <a:endParaRPr lang="en-US" dirty="0">
              <a:highlight>
                <a:srgbClr val="00FFFF"/>
              </a:highlight>
            </a:endParaRPr>
          </a:p>
          <a:p>
            <a:pPr marL="742950" lvl="1" indent="-285750">
              <a:buFont typeface="Arial" panose="020B0604020202020204" pitchFamily="34" charset="0"/>
              <a:buChar char="•"/>
            </a:pPr>
            <a:r>
              <a:rPr lang="en-US" sz="2000" b="1" dirty="0"/>
              <a:t>Ans:</a:t>
            </a:r>
            <a:r>
              <a:rPr lang="en-US" sz="2000" dirty="0"/>
              <a:t> It shifts from </a:t>
            </a:r>
            <a:r>
              <a:rPr lang="en-US" sz="2000" b="1" dirty="0"/>
              <a:t>Critical/Cynical</a:t>
            </a:r>
            <a:r>
              <a:rPr lang="en-US" sz="2000" dirty="0"/>
              <a:t> to </a:t>
            </a:r>
            <a:r>
              <a:rPr lang="en-US" sz="2000" b="1" dirty="0"/>
              <a:t>Stoically Cheerful</a:t>
            </a:r>
            <a:r>
              <a:rPr lang="en-US" sz="2000" dirty="0"/>
              <a:t>. Despite the fakeness of people, the poet decides that life in nature is "jolly."</a:t>
            </a:r>
          </a:p>
        </p:txBody>
      </p:sp>
    </p:spTree>
    <p:extLst>
      <p:ext uri="{BB962C8B-B14F-4D97-AF65-F5344CB8AC3E}">
        <p14:creationId xmlns:p14="http://schemas.microsoft.com/office/powerpoint/2010/main" val="139089589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142</TotalTime>
  <Words>1270</Words>
  <Application>Microsoft Office PowerPoint</Application>
  <PresentationFormat>Widescreen</PresentationFormat>
  <Paragraphs>119</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Garamond</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ANATOMY</dc:title>
  <dc:creator>Moorche</dc:creator>
  <cp:lastModifiedBy>Anonymous Person</cp:lastModifiedBy>
  <cp:revision>61</cp:revision>
  <dcterms:created xsi:type="dcterms:W3CDTF">2025-11-09T06:51:00Z</dcterms:created>
  <dcterms:modified xsi:type="dcterms:W3CDTF">2026-04-07T04:45:04Z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26FC9E0A83EC40458A8F809BAEE867E6_12</vt:lpwstr>
  </property>
  <property fmtid="{D5CDD505-2E9C-101B-9397-08002B2CF9AE}" pid="3" name="KSOProductBuildVer">
    <vt:lpwstr>1033-12.2.0.23155</vt:lpwstr>
  </property>
</Properties>
</file>