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342F4-8100-D1F0-DCAE-D05887EE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750F-D98D-1529-F8F5-84239398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003" y="982132"/>
            <a:ext cx="9955763" cy="1145248"/>
          </a:xfrm>
        </p:spPr>
        <p:txBody>
          <a:bodyPr>
            <a:normAutofit/>
          </a:bodyPr>
          <a:lstStyle/>
          <a:p>
            <a:pPr lvl="0" fontAlgn="base"/>
            <a:r>
              <a:rPr lang="en-GB" altLang="en-US" sz="4800" dirty="0">
                <a:solidFill>
                  <a:srgbClr val="C00000"/>
                </a:solidFill>
              </a:rPr>
              <a:t>SUBJECT: ENGLISH</a:t>
            </a:r>
            <a:endParaRPr lang="en-US" alt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E9FE-A6B7-DBAD-9418-C06CF1AAC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641" y="2444620"/>
            <a:ext cx="9853956" cy="3431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en-US" sz="4000" b="1" dirty="0">
                <a:solidFill>
                  <a:srgbClr val="C00000"/>
                </a:solidFill>
              </a:rPr>
              <a:t>FSC -I</a:t>
            </a:r>
          </a:p>
          <a:p>
            <a:pPr marL="0" indent="0" algn="ctr">
              <a:buNone/>
            </a:pPr>
            <a:r>
              <a:rPr lang="en-GB" altLang="en-US" sz="4000" b="1" dirty="0">
                <a:solidFill>
                  <a:srgbClr val="C00000"/>
                </a:solidFill>
              </a:rPr>
              <a:t>ANILA KHALID</a:t>
            </a:r>
            <a:endParaRPr lang="en-US" altLang="en-US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1E183-121E-D760-5A6B-260EF367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1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0197D4-F519-27F4-8F60-14C972B71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A9881F-1ED5-A6D2-7CF0-71584E04D2DC}"/>
              </a:ext>
            </a:extLst>
          </p:cNvPr>
          <p:cNvSpPr txBox="1"/>
          <p:nvPr/>
        </p:nvSpPr>
        <p:spPr>
          <a:xfrm>
            <a:off x="1101011" y="1268963"/>
            <a:ext cx="9638523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u="sng" dirty="0">
                <a:solidFill>
                  <a:srgbClr val="C00000"/>
                </a:solidFill>
              </a:rPr>
              <a:t>Title &amp; Introduction</a:t>
            </a:r>
          </a:p>
          <a:p>
            <a:pPr>
              <a:buNone/>
            </a:pPr>
            <a:r>
              <a:rPr lang="en-US" sz="2800" b="1" dirty="0">
                <a:solidFill>
                  <a:srgbClr val="C00000"/>
                </a:solidFill>
              </a:rPr>
              <a:t>Title</a:t>
            </a:r>
            <a:r>
              <a:rPr lang="en-US" b="1" dirty="0"/>
              <a:t>:</a:t>
            </a:r>
            <a:r>
              <a:rPr lang="en-US" dirty="0"/>
              <a:t> Analysis of "Break, Break, Break" by Alfred Lord Tennyson</a:t>
            </a:r>
          </a:p>
          <a:p>
            <a:pPr>
              <a:buNone/>
            </a:pPr>
            <a:r>
              <a:rPr lang="en-US" sz="2800" b="1" dirty="0">
                <a:solidFill>
                  <a:srgbClr val="C00000"/>
                </a:solidFill>
              </a:rPr>
              <a:t>Subtitle</a:t>
            </a:r>
            <a:r>
              <a:rPr lang="en-US" b="1" dirty="0"/>
              <a:t>:</a:t>
            </a:r>
            <a:r>
              <a:rPr lang="en-US" dirty="0"/>
              <a:t> A Victorian Elegy on Grief and Nature</a:t>
            </a:r>
          </a:p>
          <a:p>
            <a:pPr>
              <a:buNone/>
            </a:pPr>
            <a:r>
              <a:rPr lang="en-US" sz="3200" b="1" u="sng" dirty="0">
                <a:solidFill>
                  <a:srgbClr val="C00000"/>
                </a:solidFill>
              </a:rPr>
              <a:t>About the Poet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highlight>
                  <a:srgbClr val="00FFFF"/>
                </a:highlight>
              </a:rPr>
              <a:t>Alfred Lord Tennyson </a:t>
            </a:r>
            <a:r>
              <a:rPr lang="en-US" b="1" dirty="0"/>
              <a:t>(1809–1892):</a:t>
            </a:r>
            <a:r>
              <a:rPr lang="en-US" dirty="0"/>
              <a:t> One of the most popular British poets and the Poet Laureate during the Victorian era.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C00000"/>
                </a:solidFill>
              </a:rPr>
              <a:t>Context of the Poem</a:t>
            </a:r>
            <a:r>
              <a:rPr lang="en-US" b="1" dirty="0"/>
              <a:t>:</a:t>
            </a:r>
            <a:r>
              <a:rPr lang="en-US" dirty="0"/>
              <a:t> Written in 1834 after the sudden death of his best friend, </a:t>
            </a:r>
            <a:r>
              <a:rPr lang="en-US" b="1" dirty="0"/>
              <a:t>Arthur Henry Hallam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highlight>
                  <a:srgbClr val="00FFFF"/>
                </a:highlight>
              </a:rPr>
              <a:t>Key Themes</a:t>
            </a:r>
            <a:r>
              <a:rPr lang="en-US" b="1" dirty="0"/>
              <a:t>:</a:t>
            </a:r>
            <a:r>
              <a:rPr lang="en-US" dirty="0"/>
              <a:t> The poem explores the </a:t>
            </a:r>
            <a:r>
              <a:rPr lang="en-US" b="1" dirty="0">
                <a:highlight>
                  <a:srgbClr val="FFFF00"/>
                </a:highlight>
              </a:rPr>
              <a:t>permanence of death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/>
              <a:t>versus the </a:t>
            </a:r>
            <a:r>
              <a:rPr lang="en-US" b="1" dirty="0"/>
              <a:t>continuation of life</a:t>
            </a:r>
            <a:r>
              <a:rPr lang="en-US" dirty="0"/>
              <a:t> in the natural world.</a:t>
            </a:r>
          </a:p>
        </p:txBody>
      </p:sp>
    </p:spTree>
    <p:extLst>
      <p:ext uri="{BB962C8B-B14F-4D97-AF65-F5344CB8AC3E}">
        <p14:creationId xmlns:p14="http://schemas.microsoft.com/office/powerpoint/2010/main" val="161144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C986E4-C9CE-3552-A9BB-3A0AEC7EE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7E2031-87AA-317F-D049-F2E2AEB3BD52}"/>
              </a:ext>
            </a:extLst>
          </p:cNvPr>
          <p:cNvSpPr txBox="1"/>
          <p:nvPr/>
        </p:nvSpPr>
        <p:spPr>
          <a:xfrm>
            <a:off x="774441" y="755780"/>
            <a:ext cx="102730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C00000"/>
                </a:solidFill>
              </a:rPr>
              <a:t>Stanza 1</a:t>
            </a:r>
          </a:p>
          <a:p>
            <a:pPr>
              <a:buNone/>
            </a:pPr>
            <a:r>
              <a:rPr lang="en-US" sz="2400" b="1" i="1" dirty="0">
                <a:highlight>
                  <a:srgbClr val="FFFF00"/>
                </a:highlight>
              </a:rPr>
              <a:t>Break, break, break,</a:t>
            </a:r>
            <a:r>
              <a:rPr lang="en-US" sz="2400" b="1" dirty="0">
                <a:highlight>
                  <a:srgbClr val="FFFF00"/>
                </a:highlight>
              </a:rPr>
              <a:t> </a:t>
            </a:r>
          </a:p>
          <a:p>
            <a:pPr>
              <a:buNone/>
            </a:pPr>
            <a:r>
              <a:rPr lang="en-US" sz="2400" b="1" i="1" dirty="0">
                <a:highlight>
                  <a:srgbClr val="FFFF00"/>
                </a:highlight>
              </a:rPr>
              <a:t>On thy cold gray stones, O Sea!</a:t>
            </a:r>
            <a:r>
              <a:rPr lang="en-US" sz="2400" b="1" dirty="0">
                <a:highlight>
                  <a:srgbClr val="FFFF00"/>
                </a:highlight>
              </a:rPr>
              <a:t> </a:t>
            </a:r>
          </a:p>
          <a:p>
            <a:pPr>
              <a:buNone/>
            </a:pPr>
            <a:r>
              <a:rPr lang="en-US" sz="2400" b="1" i="1" dirty="0">
                <a:highlight>
                  <a:srgbClr val="FFFF00"/>
                </a:highlight>
              </a:rPr>
              <a:t>And I would that my tongue could utter</a:t>
            </a:r>
            <a:r>
              <a:rPr lang="en-US" sz="2400" b="1" dirty="0">
                <a:highlight>
                  <a:srgbClr val="FFFF00"/>
                </a:highlight>
              </a:rPr>
              <a:t> </a:t>
            </a:r>
          </a:p>
          <a:p>
            <a:pPr>
              <a:buNone/>
            </a:pPr>
            <a:r>
              <a:rPr lang="en-US" sz="2400" b="1" i="1" dirty="0">
                <a:highlight>
                  <a:srgbClr val="FFFF00"/>
                </a:highlight>
              </a:rPr>
              <a:t>The thoughts that arise in me.</a:t>
            </a:r>
            <a:endParaRPr lang="en-US" sz="2400" b="1" dirty="0">
              <a:highlight>
                <a:srgbClr val="FFFF00"/>
              </a:highlight>
            </a:endParaRPr>
          </a:p>
          <a:p>
            <a:pPr>
              <a:buNone/>
            </a:pPr>
            <a:r>
              <a:rPr lang="en-US" b="1" dirty="0"/>
              <a:t>Questions &amp; Answers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highlight>
                  <a:srgbClr val="00FFFF"/>
                </a:highlight>
              </a:rPr>
              <a:t>What is the Rhyme Scheme?</a:t>
            </a:r>
            <a:endParaRPr lang="en-US" dirty="0">
              <a:highlight>
                <a:srgbClr val="00FFFF"/>
              </a:highlight>
            </a:endParaRPr>
          </a:p>
          <a:p>
            <a:pPr lvl="1"/>
            <a:r>
              <a:rPr lang="en-US" b="1" dirty="0"/>
              <a:t>Answer:</a:t>
            </a:r>
            <a:r>
              <a:rPr lang="en-US" dirty="0"/>
              <a:t> ABCB (Sea/Me).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highlight>
                  <a:srgbClr val="00FFFF"/>
                </a:highlight>
              </a:rPr>
              <a:t>Identify the Poetic Device in Line 1.</a:t>
            </a:r>
            <a:endParaRPr lang="en-US" dirty="0">
              <a:highlight>
                <a:srgbClr val="00FFFF"/>
              </a:highlight>
            </a:endParaRPr>
          </a:p>
          <a:p>
            <a:pPr lvl="1"/>
            <a:r>
              <a:rPr lang="en-US" b="1" dirty="0"/>
              <a:t>Answer:</a:t>
            </a:r>
            <a:r>
              <a:rPr lang="en-US" dirty="0"/>
              <a:t> </a:t>
            </a:r>
            <a:r>
              <a:rPr lang="en-US" b="1" dirty="0"/>
              <a:t>Repetition</a:t>
            </a:r>
            <a:r>
              <a:rPr lang="en-US" dirty="0"/>
              <a:t> (Break, break, break) and </a:t>
            </a:r>
            <a:r>
              <a:rPr lang="en-US" b="1" dirty="0"/>
              <a:t>Apostrophe</a:t>
            </a:r>
            <a:r>
              <a:rPr lang="en-US" dirty="0"/>
              <a:t> (addressing the sea as if it were a person).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highlight>
                  <a:srgbClr val="00FFFF"/>
                </a:highlight>
              </a:rPr>
              <a:t>What is the "Meaning" of the speaker's frustration?</a:t>
            </a:r>
            <a:endParaRPr lang="en-US" dirty="0">
              <a:highlight>
                <a:srgbClr val="00FFFF"/>
              </a:highlight>
            </a:endParaRPr>
          </a:p>
          <a:p>
            <a:pPr lvl="1"/>
            <a:r>
              <a:rPr lang="en-US" b="1" dirty="0"/>
              <a:t>Answer:</a:t>
            </a:r>
            <a:r>
              <a:rPr lang="en-US" dirty="0"/>
              <a:t> The speaker is frustrated because he cannot express his deep grief; his "tongue" cannot find the words for his inner turmoil.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highlight>
                  <a:srgbClr val="00FFFF"/>
                </a:highlight>
              </a:rPr>
              <a:t>Describe the Tone.</a:t>
            </a:r>
            <a:endParaRPr lang="en-US" dirty="0">
              <a:highlight>
                <a:srgbClr val="00FFFF"/>
              </a:highlight>
            </a:endParaRPr>
          </a:p>
          <a:p>
            <a:pPr lvl="1"/>
            <a:r>
              <a:rPr lang="en-US" b="1" dirty="0"/>
              <a:t>Answer:</a:t>
            </a:r>
            <a:r>
              <a:rPr lang="en-US" dirty="0"/>
              <a:t> Melancholic and somber.</a:t>
            </a:r>
          </a:p>
        </p:txBody>
      </p:sp>
    </p:spTree>
    <p:extLst>
      <p:ext uri="{BB962C8B-B14F-4D97-AF65-F5344CB8AC3E}">
        <p14:creationId xmlns:p14="http://schemas.microsoft.com/office/powerpoint/2010/main" val="411371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54E7D1-D48C-FB1A-AD16-A357D68FC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A15357-8F4A-1347-15B6-86C42D3DA1B9}"/>
              </a:ext>
            </a:extLst>
          </p:cNvPr>
          <p:cNvSpPr txBox="1"/>
          <p:nvPr/>
        </p:nvSpPr>
        <p:spPr>
          <a:xfrm>
            <a:off x="690465" y="615820"/>
            <a:ext cx="10646229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C00000"/>
                </a:solidFill>
              </a:rPr>
              <a:t>Stanza 2</a:t>
            </a:r>
          </a:p>
          <a:p>
            <a:pPr>
              <a:buNone/>
            </a:pPr>
            <a:r>
              <a:rPr lang="en-US" sz="2400" b="1" i="1" dirty="0">
                <a:highlight>
                  <a:srgbClr val="FFFF00"/>
                </a:highlight>
              </a:rPr>
              <a:t>O, well for the fisherman's boy,</a:t>
            </a:r>
            <a:r>
              <a:rPr lang="en-US" sz="2400" b="1" dirty="0">
                <a:highlight>
                  <a:srgbClr val="FFFF00"/>
                </a:highlight>
              </a:rPr>
              <a:t> </a:t>
            </a:r>
          </a:p>
          <a:p>
            <a:pPr>
              <a:buNone/>
            </a:pPr>
            <a:r>
              <a:rPr lang="en-US" sz="2400" b="1" i="1" dirty="0">
                <a:highlight>
                  <a:srgbClr val="FFFF00"/>
                </a:highlight>
              </a:rPr>
              <a:t>That he shouts with his sister at play!</a:t>
            </a:r>
            <a:r>
              <a:rPr lang="en-US" sz="2400" b="1" dirty="0">
                <a:highlight>
                  <a:srgbClr val="FFFF00"/>
                </a:highlight>
              </a:rPr>
              <a:t> </a:t>
            </a:r>
          </a:p>
          <a:p>
            <a:pPr>
              <a:buNone/>
            </a:pPr>
            <a:r>
              <a:rPr lang="en-US" sz="2400" b="1" i="1" dirty="0">
                <a:highlight>
                  <a:srgbClr val="FFFF00"/>
                </a:highlight>
              </a:rPr>
              <a:t>O, well for the sailor lad,</a:t>
            </a:r>
            <a:r>
              <a:rPr lang="en-US" sz="2400" b="1" dirty="0">
                <a:highlight>
                  <a:srgbClr val="FFFF00"/>
                </a:highlight>
              </a:rPr>
              <a:t> </a:t>
            </a:r>
          </a:p>
          <a:p>
            <a:pPr>
              <a:buNone/>
            </a:pPr>
            <a:r>
              <a:rPr lang="en-US" sz="2400" b="1" i="1" dirty="0">
                <a:highlight>
                  <a:srgbClr val="FFFF00"/>
                </a:highlight>
              </a:rPr>
              <a:t>That he sings in his boat on the bay!</a:t>
            </a:r>
            <a:endParaRPr lang="en-US" sz="2400" b="1" dirty="0">
              <a:highlight>
                <a:srgbClr val="FFFF00"/>
              </a:highlight>
            </a:endParaRPr>
          </a:p>
          <a:p>
            <a:pPr>
              <a:buNone/>
            </a:pPr>
            <a:r>
              <a:rPr lang="en-US" b="1" dirty="0"/>
              <a:t>Questions &amp; Answers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highlight>
                  <a:srgbClr val="00FFFF"/>
                </a:highlight>
              </a:rPr>
              <a:t>Explain the Theme of "Indifference of Nature."</a:t>
            </a:r>
            <a:endParaRPr lang="en-US" dirty="0">
              <a:highlight>
                <a:srgbClr val="00FFFF"/>
              </a:highlight>
            </a:endParaRPr>
          </a:p>
          <a:p>
            <a:pPr lvl="1"/>
            <a:r>
              <a:rPr lang="en-US" b="1" dirty="0"/>
              <a:t>Answer:</a:t>
            </a:r>
            <a:r>
              <a:rPr lang="en-US" dirty="0"/>
              <a:t> While the poet is in mourning, the world continues as usual. The children playing and the sailor singing show that life goes on regardless of personal loss.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highlight>
                  <a:srgbClr val="00FFFF"/>
                </a:highlight>
              </a:rPr>
              <a:t>What is the Poetic Device in "O, well for..."?</a:t>
            </a:r>
            <a:endParaRPr lang="en-US" dirty="0">
              <a:highlight>
                <a:srgbClr val="00FFFF"/>
              </a:highlight>
            </a:endParaRPr>
          </a:p>
          <a:p>
            <a:pPr lvl="1"/>
            <a:r>
              <a:rPr lang="en-US" b="1" dirty="0"/>
              <a:t>Answer:</a:t>
            </a:r>
            <a:r>
              <a:rPr lang="en-US" dirty="0"/>
              <a:t> </a:t>
            </a:r>
            <a:r>
              <a:rPr lang="en-US" b="1" dirty="0"/>
              <a:t>Anaphora</a:t>
            </a:r>
            <a:r>
              <a:rPr lang="en-US" dirty="0"/>
              <a:t> (the repetition of a phrase at the beginning of successive lines).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highlight>
                  <a:srgbClr val="00FFFF"/>
                </a:highlight>
              </a:rPr>
              <a:t>Paraphrase this stanza.</a:t>
            </a:r>
            <a:endParaRPr lang="en-US" dirty="0">
              <a:highlight>
                <a:srgbClr val="00FFFF"/>
              </a:highlight>
            </a:endParaRPr>
          </a:p>
          <a:p>
            <a:pPr lvl="1"/>
            <a:r>
              <a:rPr lang="en-US" b="1" dirty="0"/>
              <a:t>Answer:</a:t>
            </a:r>
            <a:r>
              <a:rPr lang="en-US" dirty="0"/>
              <a:t> The poet observes a fisherman's son playing happily and a sailor singing. Their joy highlights his own isolation and sadness.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highlight>
                  <a:srgbClr val="00FFFF"/>
                </a:highlight>
              </a:rPr>
              <a:t>What is the significance of the "Bay"?</a:t>
            </a:r>
            <a:endParaRPr lang="en-US" dirty="0">
              <a:highlight>
                <a:srgbClr val="00FFFF"/>
              </a:highlight>
            </a:endParaRPr>
          </a:p>
          <a:p>
            <a:pPr lvl="1"/>
            <a:r>
              <a:rPr lang="en-US" b="1" dirty="0"/>
              <a:t>Answer:</a:t>
            </a:r>
            <a:r>
              <a:rPr lang="en-US" dirty="0"/>
              <a:t> It represents a safe, calm environment for others, contrasting with the "cold gray stones" of the poet's reality.</a:t>
            </a:r>
          </a:p>
        </p:txBody>
      </p:sp>
    </p:spTree>
    <p:extLst>
      <p:ext uri="{BB962C8B-B14F-4D97-AF65-F5344CB8AC3E}">
        <p14:creationId xmlns:p14="http://schemas.microsoft.com/office/powerpoint/2010/main" val="429435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945387-CCA1-5C7A-F3A2-B3B464E25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FC97F6-DCFF-3ABA-89EF-9348F9CE2D14}"/>
              </a:ext>
            </a:extLst>
          </p:cNvPr>
          <p:cNvSpPr txBox="1"/>
          <p:nvPr/>
        </p:nvSpPr>
        <p:spPr>
          <a:xfrm>
            <a:off x="1039098" y="739820"/>
            <a:ext cx="10403633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Stanza 3</a:t>
            </a:r>
          </a:p>
          <a:p>
            <a:pPr>
              <a:buNone/>
            </a:pPr>
            <a:r>
              <a:rPr lang="en-US" sz="2400" b="1" i="1" dirty="0">
                <a:highlight>
                  <a:srgbClr val="FFFF00"/>
                </a:highlight>
              </a:rPr>
              <a:t>And the stately ships go on</a:t>
            </a:r>
            <a:r>
              <a:rPr lang="en-US" sz="2400" b="1" dirty="0">
                <a:highlight>
                  <a:srgbClr val="FFFF00"/>
                </a:highlight>
              </a:rPr>
              <a:t> </a:t>
            </a:r>
          </a:p>
          <a:p>
            <a:pPr>
              <a:buNone/>
            </a:pPr>
            <a:r>
              <a:rPr lang="en-US" sz="2400" b="1" i="1" dirty="0">
                <a:highlight>
                  <a:srgbClr val="FFFF00"/>
                </a:highlight>
              </a:rPr>
              <a:t>To their haven under the hill;</a:t>
            </a:r>
          </a:p>
          <a:p>
            <a:pPr>
              <a:buNone/>
            </a:pPr>
            <a:r>
              <a:rPr lang="en-US" sz="2400" b="1" dirty="0">
                <a:highlight>
                  <a:srgbClr val="FFFF00"/>
                </a:highlight>
              </a:rPr>
              <a:t> </a:t>
            </a:r>
            <a:r>
              <a:rPr lang="en-US" sz="2400" b="1" i="1" dirty="0">
                <a:highlight>
                  <a:srgbClr val="FFFF00"/>
                </a:highlight>
              </a:rPr>
              <a:t>But O for the touch of a </a:t>
            </a:r>
            <a:r>
              <a:rPr lang="en-US" sz="2400" b="1" i="1" dirty="0" err="1">
                <a:highlight>
                  <a:srgbClr val="FFFF00"/>
                </a:highlight>
              </a:rPr>
              <a:t>vanish'd</a:t>
            </a:r>
            <a:r>
              <a:rPr lang="en-US" sz="2400" b="1" i="1" dirty="0">
                <a:highlight>
                  <a:srgbClr val="FFFF00"/>
                </a:highlight>
              </a:rPr>
              <a:t> hand,</a:t>
            </a:r>
            <a:r>
              <a:rPr lang="en-US" sz="2400" b="1" dirty="0">
                <a:highlight>
                  <a:srgbClr val="FFFF00"/>
                </a:highlight>
              </a:rPr>
              <a:t> </a:t>
            </a:r>
          </a:p>
          <a:p>
            <a:pPr>
              <a:buNone/>
            </a:pPr>
            <a:r>
              <a:rPr lang="en-US" sz="2400" b="1" i="1" dirty="0">
                <a:highlight>
                  <a:srgbClr val="FFFF00"/>
                </a:highlight>
              </a:rPr>
              <a:t>And the sound of a voice that is still!</a:t>
            </a:r>
            <a:endParaRPr lang="en-US" sz="2400" b="1" dirty="0">
              <a:highlight>
                <a:srgbClr val="FFFF00"/>
              </a:highlight>
            </a:endParaRPr>
          </a:p>
          <a:p>
            <a:pPr>
              <a:buNone/>
            </a:pPr>
            <a:r>
              <a:rPr lang="en-US" b="1" dirty="0"/>
              <a:t>Questions &amp; Answers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highlight>
                  <a:srgbClr val="FF00FF"/>
                </a:highlight>
              </a:rPr>
              <a:t>What is the meaning of "</a:t>
            </a:r>
            <a:r>
              <a:rPr lang="en-US" b="1" dirty="0" err="1">
                <a:highlight>
                  <a:srgbClr val="FF00FF"/>
                </a:highlight>
              </a:rPr>
              <a:t>Vanish'd</a:t>
            </a:r>
            <a:r>
              <a:rPr lang="en-US" b="1" dirty="0">
                <a:highlight>
                  <a:srgbClr val="FF00FF"/>
                </a:highlight>
              </a:rPr>
              <a:t> hand" and "Voice that is still"?</a:t>
            </a:r>
            <a:endParaRPr lang="en-US" dirty="0">
              <a:highlight>
                <a:srgbClr val="FF00FF"/>
              </a:highlight>
            </a:endParaRPr>
          </a:p>
          <a:p>
            <a:pPr lvl="1"/>
            <a:r>
              <a:rPr lang="en-US" b="1" dirty="0"/>
              <a:t>Answer:</a:t>
            </a:r>
            <a:r>
              <a:rPr lang="en-US" dirty="0"/>
              <a:t> These are </a:t>
            </a:r>
            <a:r>
              <a:rPr lang="en-US" b="1" dirty="0" err="1"/>
              <a:t>Synecdoches</a:t>
            </a:r>
            <a:r>
              <a:rPr lang="en-US" dirty="0"/>
              <a:t> representing the poet's dead friend (Arthur Hallam). It emphasizes the physical absence of the person.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highlight>
                  <a:srgbClr val="FF00FF"/>
                </a:highlight>
              </a:rPr>
              <a:t>What does the "Haven" symbolize?</a:t>
            </a:r>
            <a:endParaRPr lang="en-US" dirty="0">
              <a:highlight>
                <a:srgbClr val="FF00FF"/>
              </a:highlight>
            </a:endParaRPr>
          </a:p>
          <a:p>
            <a:pPr lvl="1"/>
            <a:r>
              <a:rPr lang="en-US" b="1" dirty="0"/>
              <a:t>Answer:</a:t>
            </a:r>
            <a:r>
              <a:rPr lang="en-US" dirty="0"/>
              <a:t> The haven represents the destination or the end of a journey—perhaps symbolizing death or the final resting place.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highlight>
                  <a:srgbClr val="FF00FF"/>
                </a:highlight>
              </a:rPr>
              <a:t>Identify the Poetic Device in "stately ships."</a:t>
            </a:r>
            <a:endParaRPr lang="en-US" dirty="0">
              <a:highlight>
                <a:srgbClr val="FF00FF"/>
              </a:highlight>
            </a:endParaRPr>
          </a:p>
          <a:p>
            <a:pPr lvl="1"/>
            <a:r>
              <a:rPr lang="en-US" b="1" dirty="0"/>
              <a:t>Answer:</a:t>
            </a:r>
            <a:r>
              <a:rPr lang="en-US" dirty="0"/>
              <a:t> </a:t>
            </a:r>
            <a:r>
              <a:rPr lang="en-US" b="1" dirty="0"/>
              <a:t>Alliteration</a:t>
            </a:r>
            <a:r>
              <a:rPr lang="en-US" dirty="0"/>
              <a:t> (stately ships).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highlight>
                  <a:srgbClr val="FF00FF"/>
                </a:highlight>
              </a:rPr>
              <a:t>What is the Tone of this stanza?</a:t>
            </a:r>
            <a:endParaRPr lang="en-US" dirty="0">
              <a:highlight>
                <a:srgbClr val="FF00FF"/>
              </a:highlight>
            </a:endParaRPr>
          </a:p>
          <a:p>
            <a:pPr lvl="1"/>
            <a:r>
              <a:rPr lang="en-US" b="1" dirty="0"/>
              <a:t>Answer:</a:t>
            </a:r>
            <a:r>
              <a:rPr lang="en-US" dirty="0"/>
              <a:t> Deeply nostalgic and longing.</a:t>
            </a:r>
          </a:p>
        </p:txBody>
      </p:sp>
    </p:spTree>
    <p:extLst>
      <p:ext uri="{BB962C8B-B14F-4D97-AF65-F5344CB8AC3E}">
        <p14:creationId xmlns:p14="http://schemas.microsoft.com/office/powerpoint/2010/main" val="320750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3F7AB5-7245-CC69-91B7-6361B2DD1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719425-115F-5528-5088-752366EDAF0D}"/>
              </a:ext>
            </a:extLst>
          </p:cNvPr>
          <p:cNvSpPr txBox="1"/>
          <p:nvPr/>
        </p:nvSpPr>
        <p:spPr>
          <a:xfrm>
            <a:off x="1278293" y="662473"/>
            <a:ext cx="10226351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Stanza</a:t>
            </a:r>
            <a:r>
              <a:rPr lang="en-US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  <a:p>
            <a:pPr>
              <a:buNone/>
            </a:pPr>
            <a:r>
              <a:rPr lang="en-US" sz="2400" b="1" i="1" dirty="0">
                <a:highlight>
                  <a:srgbClr val="FFFF00"/>
                </a:highlight>
              </a:rPr>
              <a:t>Break, break, break</a:t>
            </a:r>
            <a:r>
              <a:rPr lang="en-US" sz="2400" b="1" dirty="0">
                <a:highlight>
                  <a:srgbClr val="FFFF00"/>
                </a:highlight>
              </a:rPr>
              <a:t> </a:t>
            </a:r>
          </a:p>
          <a:p>
            <a:pPr>
              <a:buNone/>
            </a:pPr>
            <a:r>
              <a:rPr lang="en-US" sz="2400" b="1" i="1" dirty="0">
                <a:highlight>
                  <a:srgbClr val="FFFF00"/>
                </a:highlight>
              </a:rPr>
              <a:t>At the foot of thy crags, O Sea!</a:t>
            </a:r>
            <a:r>
              <a:rPr lang="en-US" sz="2400" b="1" dirty="0">
                <a:highlight>
                  <a:srgbClr val="FFFF00"/>
                </a:highlight>
              </a:rPr>
              <a:t> </a:t>
            </a:r>
          </a:p>
          <a:p>
            <a:pPr>
              <a:buNone/>
            </a:pPr>
            <a:r>
              <a:rPr lang="en-US" sz="2400" b="1" i="1" dirty="0">
                <a:highlight>
                  <a:srgbClr val="FFFF00"/>
                </a:highlight>
              </a:rPr>
              <a:t>But the tender grace of a day that is dead</a:t>
            </a:r>
          </a:p>
          <a:p>
            <a:pPr>
              <a:buNone/>
            </a:pPr>
            <a:r>
              <a:rPr lang="en-US" sz="2400" b="1" dirty="0">
                <a:highlight>
                  <a:srgbClr val="FFFF00"/>
                </a:highlight>
              </a:rPr>
              <a:t> </a:t>
            </a:r>
            <a:r>
              <a:rPr lang="en-US" sz="2400" b="1" i="1" dirty="0">
                <a:highlight>
                  <a:srgbClr val="FFFF00"/>
                </a:highlight>
              </a:rPr>
              <a:t>Will never come back to me.</a:t>
            </a:r>
            <a:endParaRPr lang="en-US" sz="2400" b="1" dirty="0">
              <a:highlight>
                <a:srgbClr val="FFFF00"/>
              </a:highlight>
            </a:endParaRPr>
          </a:p>
          <a:p>
            <a:pPr>
              <a:buNone/>
            </a:pPr>
            <a:r>
              <a:rPr lang="en-US" b="1" dirty="0"/>
              <a:t>Questions &amp; Answers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highlight>
                  <a:srgbClr val="00FFFF"/>
                </a:highlight>
              </a:rPr>
              <a:t>How does the Repetition of "Break, break, break" function?</a:t>
            </a:r>
            <a:endParaRPr lang="en-US" dirty="0">
              <a:highlight>
                <a:srgbClr val="00FFFF"/>
              </a:highlight>
            </a:endParaRPr>
          </a:p>
          <a:p>
            <a:pPr lvl="1"/>
            <a:r>
              <a:rPr lang="en-US" b="1" dirty="0"/>
              <a:t>Answer:</a:t>
            </a:r>
            <a:r>
              <a:rPr lang="en-US" dirty="0"/>
              <a:t> It acts as a </a:t>
            </a:r>
            <a:r>
              <a:rPr lang="en-US" b="1" dirty="0"/>
              <a:t>Refrain</a:t>
            </a:r>
            <a:r>
              <a:rPr lang="en-US" dirty="0"/>
              <a:t>, emphasizing the relentless, rhythmic motion of the sea which contrasts with the speaker’s static grief.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highlight>
                  <a:srgbClr val="00FFFF"/>
                </a:highlight>
              </a:rPr>
              <a:t>Explain the Metaphor "a day that is dead."</a:t>
            </a:r>
            <a:endParaRPr lang="en-US" dirty="0">
              <a:highlight>
                <a:srgbClr val="00FFFF"/>
              </a:highlight>
            </a:endParaRPr>
          </a:p>
          <a:p>
            <a:pPr lvl="1"/>
            <a:r>
              <a:rPr lang="en-US" b="1" dirty="0"/>
              <a:t>Answer:</a:t>
            </a:r>
            <a:r>
              <a:rPr lang="en-US" dirty="0"/>
              <a:t> It refers to the past spent with his friend. Just as a dead person cannot return, the happy days of the past are gone forever.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highlight>
                  <a:srgbClr val="00FFFF"/>
                </a:highlight>
              </a:rPr>
              <a:t>What is the Theme of the poem's conclusion?</a:t>
            </a:r>
            <a:endParaRPr lang="en-US" dirty="0">
              <a:highlight>
                <a:srgbClr val="00FFFF"/>
              </a:highlight>
            </a:endParaRPr>
          </a:p>
          <a:p>
            <a:pPr lvl="1"/>
            <a:r>
              <a:rPr lang="en-US" b="1" dirty="0"/>
              <a:t>Answer:</a:t>
            </a:r>
            <a:r>
              <a:rPr lang="en-US" dirty="0"/>
              <a:t> The </a:t>
            </a:r>
            <a:r>
              <a:rPr lang="en-US" b="1" dirty="0"/>
              <a:t>Irreversibility of Time.</a:t>
            </a:r>
            <a:r>
              <a:rPr lang="en-US" dirty="0"/>
              <a:t> The sea can break forever, but the poet's loss is permanent.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highlight>
                  <a:srgbClr val="00FFFF"/>
                </a:highlight>
              </a:rPr>
              <a:t>Identify the Poetic Device in "tender grace."</a:t>
            </a:r>
            <a:endParaRPr lang="en-US" dirty="0">
              <a:highlight>
                <a:srgbClr val="00FFFF"/>
              </a:highlight>
            </a:endParaRPr>
          </a:p>
          <a:p>
            <a:pPr lvl="1"/>
            <a:r>
              <a:rPr lang="en-US" b="1" dirty="0"/>
              <a:t>Answer:</a:t>
            </a:r>
            <a:r>
              <a:rPr lang="en-US" dirty="0"/>
              <a:t> </a:t>
            </a:r>
            <a:r>
              <a:rPr lang="en-US" b="1" dirty="0"/>
              <a:t>Personification/Imagery</a:t>
            </a:r>
            <a:r>
              <a:rPr lang="en-US" dirty="0"/>
              <a:t>—it gives the past a delicate, human-like quality.</a:t>
            </a:r>
          </a:p>
        </p:txBody>
      </p:sp>
    </p:spTree>
    <p:extLst>
      <p:ext uri="{BB962C8B-B14F-4D97-AF65-F5344CB8AC3E}">
        <p14:creationId xmlns:p14="http://schemas.microsoft.com/office/powerpoint/2010/main" val="347134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B1B806-23FF-47D5-D06F-A9CA8B708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19B164-47F8-DE48-7069-D5353F94B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157250"/>
              </p:ext>
            </p:extLst>
          </p:nvPr>
        </p:nvGraphicFramePr>
        <p:xfrm>
          <a:off x="915541" y="777240"/>
          <a:ext cx="10019522" cy="2651760"/>
        </p:xfrm>
        <a:graphic>
          <a:graphicData uri="http://schemas.openxmlformats.org/drawingml/2006/table">
            <a:tbl>
              <a:tblPr/>
              <a:tblGrid>
                <a:gridCol w="5009761">
                  <a:extLst>
                    <a:ext uri="{9D8B030D-6E8A-4147-A177-3AD203B41FA5}">
                      <a16:colId xmlns:a16="http://schemas.microsoft.com/office/drawing/2014/main" val="1550733447"/>
                    </a:ext>
                  </a:extLst>
                </a:gridCol>
                <a:gridCol w="5009761">
                  <a:extLst>
                    <a:ext uri="{9D8B030D-6E8A-4147-A177-3AD203B41FA5}">
                      <a16:colId xmlns:a16="http://schemas.microsoft.com/office/drawing/2014/main" val="3309746720"/>
                    </a:ext>
                  </a:extLst>
                </a:gridCol>
              </a:tblGrid>
              <a:tr h="3024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Google Sans Text"/>
                        </a:rPr>
                        <a:t>Feature</a:t>
                      </a:r>
                      <a:endParaRPr lang="en-US">
                        <a:effectLst/>
                        <a:latin typeface="Google Sans Text"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Google Sans Text"/>
                        </a:rPr>
                        <a:t>Analysis</a:t>
                      </a:r>
                      <a:endParaRPr lang="en-US">
                        <a:effectLst/>
                        <a:latin typeface="Google Sans Text"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49198"/>
                  </a:ext>
                </a:extLst>
              </a:tr>
              <a:tr h="3024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Google Sans Text"/>
                        </a:rPr>
                        <a:t>Speaker</a:t>
                      </a:r>
                      <a:endParaRPr lang="en-US">
                        <a:effectLst/>
                        <a:latin typeface="Google Sans Text"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Google Sans Text"/>
                        </a:rPr>
                        <a:t>A person mourning a lost friend by the seashore.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318294"/>
                  </a:ext>
                </a:extLst>
              </a:tr>
              <a:tr h="5292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effectLst/>
                          <a:latin typeface="Google Sans Text"/>
                        </a:rPr>
                        <a:t>Setting</a:t>
                      </a:r>
                      <a:endParaRPr lang="en-US" dirty="0">
                        <a:effectLst/>
                        <a:latin typeface="Google Sans Text"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Google Sans Text"/>
                        </a:rPr>
                        <a:t>A rocky coastline with ships and people in the distance.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964481"/>
                  </a:ext>
                </a:extLst>
              </a:tr>
              <a:tr h="5292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Google Sans Text"/>
                        </a:rPr>
                        <a:t>Imagery</a:t>
                      </a:r>
                      <a:endParaRPr lang="en-US">
                        <a:effectLst/>
                        <a:latin typeface="Google Sans Text"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Google Sans Text"/>
                        </a:rPr>
                        <a:t>Auditory (shouts, sings, voice) and Visual (gray stones, ships, crags).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440798"/>
                  </a:ext>
                </a:extLst>
              </a:tr>
              <a:tr h="5292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effectLst/>
                          <a:latin typeface="Google Sans Text"/>
                        </a:rPr>
                        <a:t>Message</a:t>
                      </a:r>
                      <a:endParaRPr lang="en-US" dirty="0">
                        <a:effectLst/>
                        <a:latin typeface="Google Sans Text"/>
                      </a:endParaRP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Google Sans Text"/>
                        </a:rPr>
                        <a:t>Human life is fragile and temporary, while the cycles of nature are eternal and indifferent.</a:t>
                      </a:r>
                    </a:p>
                  </a:txBody>
                  <a:tcPr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65201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5B1261-1E39-AE5F-49D0-A9BBB2EA5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059303"/>
              </p:ext>
            </p:extLst>
          </p:nvPr>
        </p:nvGraphicFramePr>
        <p:xfrm>
          <a:off x="877078" y="3027680"/>
          <a:ext cx="10019524" cy="2377440"/>
        </p:xfrm>
        <a:graphic>
          <a:graphicData uri="http://schemas.openxmlformats.org/drawingml/2006/table">
            <a:tbl>
              <a:tblPr/>
              <a:tblGrid>
                <a:gridCol w="5009762">
                  <a:extLst>
                    <a:ext uri="{9D8B030D-6E8A-4147-A177-3AD203B41FA5}">
                      <a16:colId xmlns:a16="http://schemas.microsoft.com/office/drawing/2014/main" val="4265008691"/>
                    </a:ext>
                  </a:extLst>
                </a:gridCol>
                <a:gridCol w="5009762">
                  <a:extLst>
                    <a:ext uri="{9D8B030D-6E8A-4147-A177-3AD203B41FA5}">
                      <a16:colId xmlns:a16="http://schemas.microsoft.com/office/drawing/2014/main" val="3021097576"/>
                    </a:ext>
                  </a:extLst>
                </a:gridCol>
              </a:tblGrid>
              <a:tr h="34493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556135"/>
                  </a:ext>
                </a:extLst>
              </a:tr>
              <a:tr h="3449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Rhyme Scheme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Primarily </a:t>
                      </a:r>
                      <a:r>
                        <a:rPr lang="en-US" b="1"/>
                        <a:t>ABCB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077378"/>
                  </a:ext>
                </a:extLst>
              </a:tr>
              <a:tr h="6036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Poetic Devices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Alliteration, Repetition, Personification, Apostrophe, Metaphor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790273"/>
                  </a:ext>
                </a:extLst>
              </a:tr>
              <a:tr h="6036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Main Theme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The mourning of a loved one and the indifference of nature to human suffering.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03289"/>
                  </a:ext>
                </a:extLst>
              </a:tr>
              <a:tr h="3449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Tone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Melancholy, Somber, Nostalgic, and Frustrated.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359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48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6F66B7-A325-69E8-2AC5-AA49EBDE4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3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97508"/>
            <a:ext cx="11195436" cy="589534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815</Words>
  <Application>Microsoft Office PowerPoint</Application>
  <PresentationFormat>Widescreen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Google Sans Text</vt:lpstr>
      <vt:lpstr>Organic</vt:lpstr>
      <vt:lpstr>SUBJECT: ENGLISH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Anonymous Person</cp:lastModifiedBy>
  <cp:revision>60</cp:revision>
  <dcterms:created xsi:type="dcterms:W3CDTF">2025-11-09T06:51:00Z</dcterms:created>
  <dcterms:modified xsi:type="dcterms:W3CDTF">2026-04-08T04:31:13Z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