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2" r:id="rId4"/>
    <p:sldId id="29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283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Communication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PSYCHOLOGY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Models of Communication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3. Schramm Model</a:t>
            </a:r>
            <a:endParaRPr lang="en-US" dirty="0"/>
          </a:p>
          <a:p>
            <a:r>
              <a:rPr lang="en-US" dirty="0"/>
              <a:t>By Wilbur Schramm</a:t>
            </a:r>
          </a:p>
          <a:p>
            <a:pPr marL="0" indent="0">
              <a:buNone/>
            </a:pPr>
            <a:r>
              <a:rPr lang="en-US" b="1" dirty="0" smtClean="0"/>
              <a:t>Features</a:t>
            </a:r>
            <a:r>
              <a:rPr lang="en-US" b="1" dirty="0"/>
              <a:t>:</a:t>
            </a:r>
          </a:p>
          <a:p>
            <a:r>
              <a:rPr lang="en-US" dirty="0"/>
              <a:t>	Two-way communication</a:t>
            </a:r>
          </a:p>
          <a:p>
            <a:r>
              <a:rPr lang="en-US" dirty="0"/>
              <a:t>	</a:t>
            </a:r>
            <a:r>
              <a:rPr lang="en-US" dirty="0" smtClean="0"/>
              <a:t>Feedback </a:t>
            </a:r>
            <a:r>
              <a:rPr lang="en-US" dirty="0"/>
              <a:t>is essential</a:t>
            </a:r>
          </a:p>
          <a:p>
            <a:r>
              <a:rPr lang="en-US" dirty="0"/>
              <a:t>	</a:t>
            </a:r>
            <a:r>
              <a:rPr lang="en-US" dirty="0" smtClean="0"/>
              <a:t>Shared </a:t>
            </a:r>
            <a:r>
              <a:rPr lang="en-US" dirty="0"/>
              <a:t>experience (field of experience)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Importance of Communication Process in Mass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Ensures Effective Message Delivery</a:t>
            </a:r>
          </a:p>
          <a:p>
            <a:r>
              <a:rPr lang="en-US" dirty="0" smtClean="0"/>
              <a:t>Proper </a:t>
            </a:r>
            <a:r>
              <a:rPr lang="en-US" dirty="0"/>
              <a:t>process helps deliver clear </a:t>
            </a:r>
            <a:r>
              <a:rPr lang="en-US" dirty="0" smtClean="0"/>
              <a:t>messages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2. Reaches Large Audience</a:t>
            </a:r>
          </a:p>
          <a:p>
            <a:r>
              <a:rPr lang="en-US" dirty="0" smtClean="0"/>
              <a:t>Through </a:t>
            </a:r>
            <a:r>
              <a:rPr lang="en-US" dirty="0"/>
              <a:t>media channels, information spreads widely</a:t>
            </a:r>
          </a:p>
          <a:p>
            <a:pPr marL="0" indent="0">
              <a:buNone/>
            </a:pPr>
            <a:r>
              <a:rPr lang="en-US" b="1" dirty="0"/>
              <a:t>3. Influences Society</a:t>
            </a:r>
          </a:p>
          <a:p>
            <a:r>
              <a:rPr lang="en-US" dirty="0" smtClean="0"/>
              <a:t>Shapes </a:t>
            </a:r>
            <a:r>
              <a:rPr lang="en-US" dirty="0"/>
              <a:t>opinions, attitudes, and behavior</a:t>
            </a:r>
          </a:p>
          <a:p>
            <a:pPr marL="0" indent="0">
              <a:buNone/>
            </a:pPr>
            <a:r>
              <a:rPr lang="en-US" b="1" dirty="0"/>
              <a:t>4. Improves Interaction</a:t>
            </a:r>
          </a:p>
          <a:p>
            <a:r>
              <a:rPr lang="en-US" dirty="0" smtClean="0"/>
              <a:t>Feedback </a:t>
            </a:r>
            <a:r>
              <a:rPr lang="en-US" dirty="0"/>
              <a:t>helps improve future communication</a:t>
            </a:r>
          </a:p>
          <a:p>
            <a:pPr marL="0" indent="0">
              <a:buNone/>
            </a:pPr>
            <a:r>
              <a:rPr lang="en-US" b="1" dirty="0"/>
              <a:t> 5. Reduces Misunderstanding</a:t>
            </a:r>
          </a:p>
          <a:p>
            <a:r>
              <a:rPr lang="en-US" dirty="0" smtClean="0"/>
              <a:t>Clear </a:t>
            </a:r>
            <a:r>
              <a:rPr lang="en-US" dirty="0"/>
              <a:t>encoding and decoding minimize confusion</a:t>
            </a:r>
          </a:p>
        </p:txBody>
      </p:sp>
    </p:spTree>
    <p:extLst>
      <p:ext uri="{BB962C8B-B14F-4D97-AF65-F5344CB8AC3E}">
        <p14:creationId xmlns:p14="http://schemas.microsoft.com/office/powerpoint/2010/main" val="162713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r>
              <a:rPr lang="en-US" dirty="0"/>
              <a:t>of Communication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25150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TV </a:t>
            </a:r>
            <a:r>
              <a:rPr lang="en-US" dirty="0"/>
              <a:t>News</a:t>
            </a:r>
          </a:p>
          <a:p>
            <a:r>
              <a:rPr lang="en-US" dirty="0" smtClean="0"/>
              <a:t>Sender</a:t>
            </a:r>
            <a:r>
              <a:rPr lang="en-US" dirty="0"/>
              <a:t>: News channel</a:t>
            </a:r>
          </a:p>
          <a:p>
            <a:r>
              <a:rPr lang="en-US" dirty="0" smtClean="0"/>
              <a:t>Message</a:t>
            </a:r>
            <a:r>
              <a:rPr lang="en-US" dirty="0"/>
              <a:t>: Breaking news</a:t>
            </a:r>
          </a:p>
          <a:p>
            <a:r>
              <a:rPr lang="en-US" dirty="0" smtClean="0"/>
              <a:t>Encoding</a:t>
            </a:r>
            <a:r>
              <a:rPr lang="en-US" dirty="0"/>
              <a:t>: Script + visuals</a:t>
            </a:r>
          </a:p>
          <a:p>
            <a:r>
              <a:rPr lang="en-US" dirty="0" smtClean="0"/>
              <a:t>Channel</a:t>
            </a:r>
            <a:r>
              <a:rPr lang="en-US" dirty="0"/>
              <a:t>: Television</a:t>
            </a:r>
          </a:p>
          <a:p>
            <a:r>
              <a:rPr lang="en-US" dirty="0" smtClean="0"/>
              <a:t>Receiver</a:t>
            </a:r>
            <a:r>
              <a:rPr lang="en-US" dirty="0"/>
              <a:t>: Viewers</a:t>
            </a:r>
          </a:p>
          <a:p>
            <a:r>
              <a:rPr lang="en-US" dirty="0" smtClean="0"/>
              <a:t>Decoding</a:t>
            </a:r>
            <a:r>
              <a:rPr lang="en-US" dirty="0"/>
              <a:t>: Understanding news</a:t>
            </a:r>
          </a:p>
          <a:p>
            <a:r>
              <a:rPr lang="en-US" dirty="0" smtClean="0"/>
              <a:t>Feedback</a:t>
            </a:r>
            <a:r>
              <a:rPr lang="en-US" dirty="0"/>
              <a:t>: Social media reactions</a:t>
            </a:r>
          </a:p>
          <a:p>
            <a:r>
              <a:rPr lang="en-US" dirty="0" smtClean="0"/>
              <a:t>Noise</a:t>
            </a:r>
            <a:r>
              <a:rPr lang="en-US" dirty="0"/>
              <a:t>: Poor signal or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9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 of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</a:t>
            </a:r>
            <a:r>
              <a:rPr lang="en-US" dirty="0"/>
              <a:t>of communication is the step-by-step system </a:t>
            </a:r>
            <a:endParaRPr lang="en-US" dirty="0" smtClean="0"/>
          </a:p>
          <a:p>
            <a:r>
              <a:rPr lang="en-US" dirty="0"/>
              <a:t>a message is created, transmitted, received, and understood between a sender and a receiver.</a:t>
            </a:r>
          </a:p>
          <a:p>
            <a:pPr marL="0" indent="0">
              <a:buNone/>
            </a:pPr>
            <a:r>
              <a:rPr lang="en-US" dirty="0"/>
              <a:t>Harold </a:t>
            </a:r>
            <a:r>
              <a:rPr lang="en-US" dirty="0" err="1"/>
              <a:t>Lasswell</a:t>
            </a:r>
            <a:r>
              <a:rPr lang="en-US" dirty="0"/>
              <a:t> described communication process as:</a:t>
            </a:r>
          </a:p>
          <a:p>
            <a:r>
              <a:rPr lang="en-US" dirty="0"/>
              <a:t>“Who says what, in which channel, to whom, and with what effect.”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7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in the Communication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1. Sender (Source)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person or organization who creates the message</a:t>
            </a:r>
          </a:p>
          <a:p>
            <a:r>
              <a:rPr lang="en-US" dirty="0" smtClean="0"/>
              <a:t>Responsible </a:t>
            </a:r>
            <a:r>
              <a:rPr lang="en-US" dirty="0"/>
              <a:t>for initiating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Example: A journalist, news channel, or government</a:t>
            </a:r>
          </a:p>
          <a:p>
            <a:pPr marL="0" indent="0">
              <a:buNone/>
            </a:pPr>
            <a:r>
              <a:rPr lang="en-US" b="1" dirty="0" smtClean="0"/>
              <a:t> 2. Idea / Message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information, thought, or feeling to be </a:t>
            </a:r>
            <a:r>
              <a:rPr lang="en-US" dirty="0" smtClean="0"/>
              <a:t>communicated</a:t>
            </a:r>
          </a:p>
          <a:p>
            <a:r>
              <a:rPr lang="en-US" dirty="0"/>
              <a:t>Example: News, advertisement, awareness message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1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in the Communication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Encoding</a:t>
            </a:r>
            <a:endParaRPr lang="en-US" dirty="0"/>
          </a:p>
          <a:p>
            <a:r>
              <a:rPr lang="en-US" dirty="0" smtClean="0"/>
              <a:t>Converting </a:t>
            </a:r>
            <a:r>
              <a:rPr lang="en-US" dirty="0"/>
              <a:t>ideas into words, symbols, images, or gestures</a:t>
            </a:r>
          </a:p>
          <a:p>
            <a:r>
              <a:rPr lang="en-US" dirty="0"/>
              <a:t> Example: Writing a news script or designing an ad</a:t>
            </a:r>
          </a:p>
          <a:p>
            <a:pPr marL="0" indent="0">
              <a:buNone/>
            </a:pPr>
            <a:r>
              <a:rPr lang="en-US" b="1" dirty="0"/>
              <a:t> 4. Channel (Medium)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path through which the message is sent</a:t>
            </a:r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 smtClean="0"/>
              <a:t>Television</a:t>
            </a:r>
            <a:endParaRPr lang="en-US" dirty="0"/>
          </a:p>
          <a:p>
            <a:r>
              <a:rPr lang="en-US" dirty="0" smtClean="0"/>
              <a:t>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0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22809"/>
            <a:ext cx="9601196" cy="1303867"/>
          </a:xfrm>
        </p:spPr>
        <p:txBody>
          <a:bodyPr/>
          <a:lstStyle/>
          <a:p>
            <a:r>
              <a:rPr lang="en-US" b="1" dirty="0"/>
              <a:t>Steps in the Communication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5. Receiver (Audience)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person or group who receives the message</a:t>
            </a:r>
          </a:p>
          <a:p>
            <a:r>
              <a:rPr lang="en-US" dirty="0"/>
              <a:t>In mass communication: large, diverse audience</a:t>
            </a:r>
          </a:p>
          <a:p>
            <a:r>
              <a:rPr lang="en-US" b="1" dirty="0" smtClean="0"/>
              <a:t>6</a:t>
            </a:r>
            <a:r>
              <a:rPr lang="en-US" b="1" dirty="0"/>
              <a:t>. Decoding</a:t>
            </a:r>
            <a:endParaRPr lang="en-US" dirty="0"/>
          </a:p>
          <a:p>
            <a:r>
              <a:rPr lang="en-US" dirty="0" smtClean="0"/>
              <a:t>Interpreting </a:t>
            </a:r>
            <a:r>
              <a:rPr lang="en-US" dirty="0"/>
              <a:t>and understanding the message</a:t>
            </a:r>
          </a:p>
          <a:p>
            <a:r>
              <a:rPr lang="en-US" dirty="0"/>
              <a:t> Depends on audience’s education, culture, and experience</a:t>
            </a:r>
          </a:p>
        </p:txBody>
      </p:sp>
    </p:spTree>
    <p:extLst>
      <p:ext uri="{BB962C8B-B14F-4D97-AF65-F5344CB8AC3E}">
        <p14:creationId xmlns:p14="http://schemas.microsoft.com/office/powerpoint/2010/main" val="21523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in the Communication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70827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7. Feedback</a:t>
            </a:r>
            <a:endParaRPr lang="en-US" dirty="0"/>
          </a:p>
          <a:p>
            <a:r>
              <a:rPr lang="en-US" dirty="0" smtClean="0"/>
              <a:t>Response </a:t>
            </a:r>
            <a:r>
              <a:rPr lang="en-US" dirty="0"/>
              <a:t>from the receiver back to the sender</a:t>
            </a:r>
          </a:p>
          <a:p>
            <a:r>
              <a:rPr lang="en-US" dirty="0"/>
              <a:t>Examples:</a:t>
            </a:r>
          </a:p>
          <a:p>
            <a:r>
              <a:rPr lang="en-US" dirty="0" smtClean="0"/>
              <a:t>Comments </a:t>
            </a:r>
            <a:r>
              <a:rPr lang="en-US" dirty="0"/>
              <a:t>on social media</a:t>
            </a:r>
          </a:p>
          <a:p>
            <a:r>
              <a:rPr lang="en-US" dirty="0" smtClean="0"/>
              <a:t>TV </a:t>
            </a:r>
            <a:r>
              <a:rPr lang="en-US" dirty="0"/>
              <a:t>ratings</a:t>
            </a:r>
          </a:p>
          <a:p>
            <a:r>
              <a:rPr lang="en-US" dirty="0" smtClean="0"/>
              <a:t>Public </a:t>
            </a:r>
            <a:r>
              <a:rPr lang="en-US" dirty="0"/>
              <a:t>opinion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556933"/>
            <a:ext cx="480059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 . Noise (Barrier)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Any disturbance that affects communication</a:t>
            </a:r>
          </a:p>
          <a:p>
            <a:pPr>
              <a:lnSpc>
                <a:spcPct val="150000"/>
              </a:lnSpc>
            </a:pPr>
            <a:r>
              <a:rPr lang="en-US" dirty="0"/>
              <a:t>Types of Noise:</a:t>
            </a:r>
          </a:p>
          <a:p>
            <a:pPr>
              <a:lnSpc>
                <a:spcPct val="150000"/>
              </a:lnSpc>
            </a:pPr>
            <a:r>
              <a:rPr lang="en-US" dirty="0"/>
              <a:t>	Physical (e.g., poor signal)</a:t>
            </a:r>
          </a:p>
          <a:p>
            <a:pPr>
              <a:lnSpc>
                <a:spcPct val="150000"/>
              </a:lnSpc>
            </a:pPr>
            <a:r>
              <a:rPr lang="en-US" dirty="0"/>
              <a:t>	Psychological (e.g., bias)</a:t>
            </a:r>
          </a:p>
          <a:p>
            <a:pPr>
              <a:lnSpc>
                <a:spcPct val="150000"/>
              </a:lnSpc>
            </a:pPr>
            <a:r>
              <a:rPr lang="en-US" dirty="0"/>
              <a:t>	Semantic (e.g., difficult language)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5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earinfo.in/wp-content/uploads/2022/10/Diagram-of-Communication-Cycle-2048x11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5" y="501445"/>
            <a:ext cx="11090788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1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Models of Communication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Lasswell</a:t>
            </a:r>
            <a:r>
              <a:rPr lang="en-US" dirty="0" smtClean="0"/>
              <a:t> Model-By </a:t>
            </a:r>
            <a:r>
              <a:rPr lang="en-US" dirty="0"/>
              <a:t>Harold </a:t>
            </a:r>
            <a:r>
              <a:rPr lang="en-US" dirty="0" err="1"/>
              <a:t>Lasswell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 Focus:</a:t>
            </a:r>
            <a:endParaRPr lang="en-US" dirty="0"/>
          </a:p>
          <a:p>
            <a:r>
              <a:rPr lang="en-US" dirty="0" smtClean="0"/>
              <a:t>Who </a:t>
            </a:r>
            <a:r>
              <a:rPr lang="en-US" dirty="0"/>
              <a:t>(Sender)</a:t>
            </a:r>
          </a:p>
          <a:p>
            <a:r>
              <a:rPr lang="en-US" dirty="0" smtClean="0"/>
              <a:t>Says </a:t>
            </a:r>
            <a:r>
              <a:rPr lang="en-US" dirty="0"/>
              <a:t>What (Message)</a:t>
            </a:r>
          </a:p>
          <a:p>
            <a:r>
              <a:rPr lang="en-US" dirty="0" smtClean="0"/>
              <a:t>In </a:t>
            </a:r>
            <a:r>
              <a:rPr lang="en-US" dirty="0"/>
              <a:t>Which Channel (Medium</a:t>
            </a:r>
            <a:r>
              <a:rPr lang="en-US" dirty="0" smtClean="0"/>
              <a:t>)</a:t>
            </a:r>
          </a:p>
          <a:p>
            <a:r>
              <a:rPr lang="en-US" dirty="0"/>
              <a:t>To Whom (Receiver)</a:t>
            </a:r>
          </a:p>
          <a:p>
            <a:r>
              <a:rPr lang="en-US" dirty="0" smtClean="0"/>
              <a:t>With </a:t>
            </a:r>
            <a:r>
              <a:rPr lang="en-US" dirty="0"/>
              <a:t>What Effect (Impact)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5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Models of Communication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Shannon-Weaver Model</a:t>
            </a:r>
            <a:endParaRPr lang="en-US" dirty="0"/>
          </a:p>
          <a:p>
            <a:r>
              <a:rPr lang="en-US" dirty="0"/>
              <a:t>By Claude Shannon and Warren Weaver</a:t>
            </a:r>
          </a:p>
          <a:p>
            <a:pPr marL="0" indent="0">
              <a:buNone/>
            </a:pPr>
            <a:r>
              <a:rPr lang="en-US" b="1" dirty="0" smtClean="0"/>
              <a:t>Introduced</a:t>
            </a:r>
            <a:r>
              <a:rPr lang="en-US" b="1" dirty="0"/>
              <a:t>:</a:t>
            </a:r>
          </a:p>
          <a:p>
            <a:r>
              <a:rPr lang="en-US" dirty="0"/>
              <a:t>	</a:t>
            </a:r>
            <a:r>
              <a:rPr lang="en-US" dirty="0" smtClean="0"/>
              <a:t>Noise </a:t>
            </a:r>
            <a:r>
              <a:rPr lang="en-US" dirty="0"/>
              <a:t>(disturbance)</a:t>
            </a:r>
          </a:p>
          <a:p>
            <a:r>
              <a:rPr lang="en-US" dirty="0"/>
              <a:t>	Technical view of </a:t>
            </a:r>
            <a:r>
              <a:rPr lang="en-US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3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</TotalTime>
  <Words>424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Mass Communication</vt:lpstr>
      <vt:lpstr>Process of Communication</vt:lpstr>
      <vt:lpstr>Steps in the Communication Process</vt:lpstr>
      <vt:lpstr>Steps in the Communication Process</vt:lpstr>
      <vt:lpstr>Steps in the Communication Process</vt:lpstr>
      <vt:lpstr>Steps in the Communication Process</vt:lpstr>
      <vt:lpstr>PowerPoint Presentation</vt:lpstr>
      <vt:lpstr>Models of Communication Process</vt:lpstr>
      <vt:lpstr>Models of Communication Process</vt:lpstr>
      <vt:lpstr>Models of Communication Process</vt:lpstr>
      <vt:lpstr>Importance of Communication Process in Mass Communication</vt:lpstr>
      <vt:lpstr>Examples of Communication Process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30</cp:revision>
  <dcterms:created xsi:type="dcterms:W3CDTF">2025-12-02T09:03:41Z</dcterms:created>
  <dcterms:modified xsi:type="dcterms:W3CDTF">2026-04-02T08:04:17Z</dcterms:modified>
</cp:coreProperties>
</file>