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95" r:id="rId4"/>
    <p:sldId id="291" r:id="rId5"/>
    <p:sldId id="296" r:id="rId6"/>
    <p:sldId id="297" r:id="rId7"/>
    <p:sldId id="298" r:id="rId8"/>
    <p:sldId id="299" r:id="rId9"/>
    <p:sldId id="292" r:id="rId10"/>
    <p:sldId id="293" r:id="rId11"/>
    <p:sldId id="294" r:id="rId12"/>
    <p:sldId id="300" r:id="rId13"/>
    <p:sldId id="283" r:id="rId14"/>
    <p:sldId id="28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Communication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 PSYCHOLOGY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Significance of Communication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3. Builds Relationships</a:t>
            </a:r>
            <a:endParaRPr lang="en-US" dirty="0"/>
          </a:p>
          <a:p>
            <a:r>
              <a:rPr lang="en-US" dirty="0"/>
              <a:t>	Strengthens personal and professional connections</a:t>
            </a:r>
          </a:p>
          <a:p>
            <a:r>
              <a:rPr lang="en-US" dirty="0"/>
              <a:t>	Promotes understanding and cooperation</a:t>
            </a:r>
          </a:p>
          <a:p>
            <a:pPr marL="0" indent="0">
              <a:buNone/>
            </a:pPr>
            <a:r>
              <a:rPr lang="en-US" b="1" dirty="0"/>
              <a:t>4. Influences Public Opinion</a:t>
            </a:r>
            <a:endParaRPr lang="en-US" dirty="0"/>
          </a:p>
          <a:p>
            <a:r>
              <a:rPr lang="en-US" dirty="0"/>
              <a:t>	Media shapes thoughts and attitudes</a:t>
            </a:r>
          </a:p>
          <a:p>
            <a:r>
              <a:rPr lang="en-US" dirty="0"/>
              <a:t>	Important in politics and advertising</a:t>
            </a:r>
          </a:p>
        </p:txBody>
      </p:sp>
    </p:spTree>
    <p:extLst>
      <p:ext uri="{BB962C8B-B14F-4D97-AF65-F5344CB8AC3E}">
        <p14:creationId xmlns:p14="http://schemas.microsoft.com/office/powerpoint/2010/main" val="419520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Significance of Communication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5. Promotes Education</a:t>
            </a:r>
            <a:endParaRPr lang="en-US" dirty="0"/>
          </a:p>
          <a:p>
            <a:r>
              <a:rPr lang="en-US" dirty="0"/>
              <a:t>	Online learning, educational programs</a:t>
            </a:r>
          </a:p>
          <a:p>
            <a:r>
              <a:rPr lang="en-US" dirty="0"/>
              <a:t>	Platforms like YouTube help spread knowledge</a:t>
            </a:r>
          </a:p>
          <a:p>
            <a:pPr marL="0" indent="0">
              <a:buNone/>
            </a:pPr>
            <a:r>
              <a:rPr lang="en-US" b="1" dirty="0"/>
              <a:t> 6. Helps in Business and Development</a:t>
            </a:r>
            <a:endParaRPr lang="en-US" dirty="0"/>
          </a:p>
          <a:p>
            <a:r>
              <a:rPr lang="en-US" dirty="0"/>
              <a:t>	Essential for marketing, management, and growth</a:t>
            </a:r>
          </a:p>
          <a:p>
            <a:r>
              <a:rPr lang="en-US" dirty="0"/>
              <a:t>	Improves organizational efficiency</a:t>
            </a:r>
          </a:p>
        </p:txBody>
      </p:sp>
    </p:spTree>
    <p:extLst>
      <p:ext uri="{BB962C8B-B14F-4D97-AF65-F5344CB8AC3E}">
        <p14:creationId xmlns:p14="http://schemas.microsoft.com/office/powerpoint/2010/main" val="257978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Significance of Communication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7. Supports Cultural Exchange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Sharing </a:t>
            </a:r>
            <a:r>
              <a:rPr lang="en-US" dirty="0"/>
              <a:t>traditions, values, and lifestyles globally</a:t>
            </a:r>
          </a:p>
          <a:p>
            <a:pPr marL="0" indent="0">
              <a:buNone/>
            </a:pPr>
            <a:r>
              <a:rPr lang="en-US" b="1" dirty="0"/>
              <a:t>8. Important in Crisis Situations</a:t>
            </a:r>
            <a:endParaRPr lang="en-US" dirty="0"/>
          </a:p>
          <a:p>
            <a:r>
              <a:rPr lang="en-US" dirty="0" smtClean="0"/>
              <a:t>Spreads </a:t>
            </a:r>
            <a:r>
              <a:rPr lang="en-US" dirty="0"/>
              <a:t>emergency information (e.g., disasters, pandemics)</a:t>
            </a:r>
          </a:p>
        </p:txBody>
      </p:sp>
    </p:spTree>
    <p:extLst>
      <p:ext uri="{BB962C8B-B14F-4D97-AF65-F5344CB8AC3E}">
        <p14:creationId xmlns:p14="http://schemas.microsoft.com/office/powerpoint/2010/main" val="3013778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</a:t>
            </a:r>
            <a:r>
              <a:rPr lang="en-US" dirty="0"/>
              <a:t>is the process of exchanging information, ideas, thoughts, feelings, or messages </a:t>
            </a:r>
            <a:endParaRPr lang="en-US" dirty="0" smtClean="0"/>
          </a:p>
          <a:p>
            <a:r>
              <a:rPr lang="en-US" dirty="0"/>
              <a:t>through a common system of symbols, signs, or behavior.</a:t>
            </a:r>
          </a:p>
          <a:p>
            <a:endParaRPr lang="en-US" dirty="0"/>
          </a:p>
        </p:txBody>
      </p:sp>
      <p:pic>
        <p:nvPicPr>
          <p:cNvPr id="1028" name="Picture 4" descr="https://cdn-icons-png.flaticon.com/512/8632/86326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206" y="3499258"/>
            <a:ext cx="2254427" cy="22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tse3.mm.bing.net/th/id/OIP.4ROVKCF0JbECFTnzpjlXYAHaDp?pid=Api&amp;P=0&amp;h=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67" y="4051300"/>
            <a:ext cx="42576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17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Key Definitions by Scholars: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Wilbur Schramm:</a:t>
            </a:r>
            <a:endParaRPr lang="en-US" dirty="0"/>
          </a:p>
          <a:p>
            <a:r>
              <a:rPr lang="en-US" dirty="0"/>
              <a:t>“Communication is the process of establishing a commonness of thought between a sender and a receiver.”</a:t>
            </a:r>
          </a:p>
          <a:p>
            <a:pPr marL="0" indent="0">
              <a:buNone/>
            </a:pPr>
            <a:r>
              <a:rPr lang="en-US" b="1" dirty="0"/>
              <a:t>Harold </a:t>
            </a:r>
            <a:r>
              <a:rPr lang="en-US" b="1" dirty="0" err="1"/>
              <a:t>Lasswell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“Who says what, in which channel, to whom, and with what effect.”</a:t>
            </a:r>
          </a:p>
          <a:p>
            <a:pPr marL="0" indent="0">
              <a:buNone/>
            </a:pPr>
            <a:r>
              <a:rPr lang="en-US" b="1" dirty="0"/>
              <a:t>Keith Davis:</a:t>
            </a:r>
            <a:endParaRPr lang="en-US" dirty="0"/>
          </a:p>
          <a:p>
            <a:r>
              <a:rPr lang="en-US" dirty="0"/>
              <a:t>“Communication is the process of passing information and understanding from one person to another.”</a:t>
            </a:r>
            <a:endParaRPr lang="en-US" dirty="0"/>
          </a:p>
        </p:txBody>
      </p:sp>
      <p:pic>
        <p:nvPicPr>
          <p:cNvPr id="4" name="Picture 2" descr="https://cdn1.iconfinder.com/data/icons/online-education-malibu-vol-1/128/2-way-communication-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77" y="1169617"/>
            <a:ext cx="1116381" cy="11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09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A. Based on </a:t>
            </a:r>
            <a:r>
              <a:rPr lang="en-US" b="1" dirty="0" smtClean="0"/>
              <a:t>Expression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1. Verbal Communication</a:t>
            </a:r>
          </a:p>
          <a:p>
            <a:r>
              <a:rPr lang="en-US" dirty="0"/>
              <a:t>	</a:t>
            </a:r>
            <a:r>
              <a:rPr lang="en-US" dirty="0" smtClean="0"/>
              <a:t>Use </a:t>
            </a:r>
            <a:r>
              <a:rPr lang="en-US" dirty="0"/>
              <a:t>of words (spoken or written)</a:t>
            </a:r>
          </a:p>
          <a:p>
            <a:r>
              <a:rPr lang="en-US" dirty="0"/>
              <a:t>	Examples: speeches, news, conversations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Sub-types</a:t>
            </a:r>
            <a:r>
              <a:rPr lang="en-US" dirty="0"/>
              <a:t>:</a:t>
            </a:r>
          </a:p>
          <a:p>
            <a:r>
              <a:rPr lang="en-US" dirty="0" smtClean="0"/>
              <a:t>Oral </a:t>
            </a:r>
            <a:r>
              <a:rPr lang="en-US" dirty="0"/>
              <a:t>Communication – Face-to-face, lectures</a:t>
            </a:r>
          </a:p>
          <a:p>
            <a:r>
              <a:rPr lang="en-US" dirty="0"/>
              <a:t>	</a:t>
            </a:r>
            <a:r>
              <a:rPr lang="en-US" dirty="0" smtClean="0"/>
              <a:t>Written </a:t>
            </a:r>
            <a:r>
              <a:rPr lang="en-US" dirty="0"/>
              <a:t>Communication – Emails, letters, newspapers</a:t>
            </a:r>
          </a:p>
        </p:txBody>
      </p:sp>
    </p:spTree>
    <p:extLst>
      <p:ext uri="{BB962C8B-B14F-4D97-AF65-F5344CB8AC3E}">
        <p14:creationId xmlns:p14="http://schemas.microsoft.com/office/powerpoint/2010/main" val="336919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2. Non-Verbal Communication</a:t>
            </a:r>
          </a:p>
          <a:p>
            <a:r>
              <a:rPr lang="en-US" dirty="0" smtClean="0"/>
              <a:t>	Communication without words</a:t>
            </a:r>
          </a:p>
          <a:p>
            <a:r>
              <a:rPr lang="en-US" dirty="0"/>
              <a:t>	Body language</a:t>
            </a:r>
          </a:p>
          <a:p>
            <a:r>
              <a:rPr lang="en-US" dirty="0"/>
              <a:t>	Facial expressions</a:t>
            </a:r>
          </a:p>
          <a:p>
            <a:pPr marL="0" indent="0">
              <a:buNone/>
            </a:pPr>
            <a:r>
              <a:rPr lang="en-US" b="1" dirty="0" smtClean="0"/>
              <a:t>3. Visual Communication</a:t>
            </a:r>
          </a:p>
          <a:p>
            <a:r>
              <a:rPr lang="en-US" dirty="0" smtClean="0"/>
              <a:t>Use </a:t>
            </a:r>
            <a:r>
              <a:rPr lang="en-US" dirty="0"/>
              <a:t>of visuals like images, charts, graphs, videos</a:t>
            </a:r>
          </a:p>
          <a:p>
            <a:r>
              <a:rPr lang="en-US" dirty="0" smtClean="0"/>
              <a:t>Common </a:t>
            </a:r>
            <a:r>
              <a:rPr lang="en-US" dirty="0"/>
              <a:t>in media and advertising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41809" y="3020646"/>
            <a:ext cx="2194560" cy="171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	Gestures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Eye contact</a:t>
            </a:r>
          </a:p>
          <a:p>
            <a:pPr>
              <a:lnSpc>
                <a:spcPct val="150000"/>
              </a:lnSpc>
            </a:pPr>
            <a:r>
              <a:rPr lang="en-US" dirty="0"/>
              <a:t>	Tone of voice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4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b="1" dirty="0"/>
              <a:t>. Based on Scale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b="1" dirty="0"/>
              <a:t>Intrapersonal Communication</a:t>
            </a:r>
          </a:p>
          <a:p>
            <a:r>
              <a:rPr lang="en-US" dirty="0"/>
              <a:t>	Communication within oneself</a:t>
            </a:r>
          </a:p>
          <a:p>
            <a:r>
              <a:rPr lang="en-US" dirty="0"/>
              <a:t>	Thinking, self-talk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b="1" dirty="0"/>
              <a:t>. Interpersonal Communication</a:t>
            </a:r>
          </a:p>
          <a:p>
            <a:r>
              <a:rPr lang="en-US" dirty="0"/>
              <a:t>	Between two people</a:t>
            </a:r>
          </a:p>
          <a:p>
            <a:r>
              <a:rPr lang="en-US" dirty="0"/>
              <a:t>	Example: conversation between friends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8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3</a:t>
            </a:r>
            <a:r>
              <a:rPr lang="en-US" b="1" dirty="0"/>
              <a:t>. Group Communication</a:t>
            </a:r>
          </a:p>
          <a:p>
            <a:r>
              <a:rPr lang="en-US" dirty="0"/>
              <a:t>	</a:t>
            </a:r>
            <a:r>
              <a:rPr lang="en-US" dirty="0" smtClean="0"/>
              <a:t>Small </a:t>
            </a:r>
            <a:r>
              <a:rPr lang="en-US" dirty="0"/>
              <a:t>group interaction</a:t>
            </a:r>
          </a:p>
          <a:p>
            <a:r>
              <a:rPr lang="en-US" dirty="0"/>
              <a:t>	Meetings, discussions</a:t>
            </a:r>
          </a:p>
          <a:p>
            <a:pPr marL="0" indent="0">
              <a:buNone/>
            </a:pPr>
            <a:r>
              <a:rPr lang="en-US" b="1" dirty="0"/>
              <a:t>4. Public Communication</a:t>
            </a:r>
          </a:p>
          <a:p>
            <a:r>
              <a:rPr lang="en-US" dirty="0"/>
              <a:t>	</a:t>
            </a:r>
            <a:r>
              <a:rPr lang="en-US" dirty="0" smtClean="0"/>
              <a:t>One </a:t>
            </a:r>
            <a:r>
              <a:rPr lang="en-US" dirty="0"/>
              <a:t>person addressing a large audience</a:t>
            </a:r>
          </a:p>
          <a:p>
            <a:r>
              <a:rPr lang="en-US" dirty="0"/>
              <a:t>	Speeches, seminars</a:t>
            </a:r>
          </a:p>
          <a:p>
            <a:pPr marL="0" indent="0">
              <a:buNone/>
            </a:pPr>
            <a:r>
              <a:rPr lang="en-US" b="1" dirty="0"/>
              <a:t>5. Mass Communication</a:t>
            </a:r>
          </a:p>
          <a:p>
            <a:r>
              <a:rPr lang="en-US" dirty="0" smtClean="0"/>
              <a:t>Communication </a:t>
            </a:r>
            <a:r>
              <a:rPr lang="en-US" dirty="0"/>
              <a:t>to a large, diverse audience through media</a:t>
            </a:r>
          </a:p>
        </p:txBody>
      </p:sp>
    </p:spTree>
    <p:extLst>
      <p:ext uri="{BB962C8B-B14F-4D97-AF65-F5344CB8AC3E}">
        <p14:creationId xmlns:p14="http://schemas.microsoft.com/office/powerpoint/2010/main" val="137307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C. Based on Direction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1. One-way Communication</a:t>
            </a:r>
          </a:p>
          <a:p>
            <a:r>
              <a:rPr lang="en-US" dirty="0"/>
              <a:t>	No feedback</a:t>
            </a:r>
          </a:p>
          <a:p>
            <a:r>
              <a:rPr lang="en-US" dirty="0"/>
              <a:t>	Example: TV broadcast</a:t>
            </a:r>
          </a:p>
          <a:p>
            <a:pPr marL="0" indent="0">
              <a:buNone/>
            </a:pPr>
            <a:r>
              <a:rPr lang="en-US" dirty="0"/>
              <a:t>2. Two-way Communication</a:t>
            </a:r>
          </a:p>
          <a:p>
            <a:r>
              <a:rPr lang="en-US" dirty="0"/>
              <a:t>	Feedback is present</a:t>
            </a:r>
          </a:p>
          <a:p>
            <a:r>
              <a:rPr lang="en-US" dirty="0"/>
              <a:t>	Example: conversation, interviews</a:t>
            </a:r>
          </a:p>
          <a:p>
            <a:r>
              <a:rPr lang="en-US" dirty="0"/>
              <a:t> 4. Significance (Importance) of Communication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0181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Significance of Communication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Communication plays a vital role in mass communication and daily life:</a:t>
            </a:r>
          </a:p>
          <a:p>
            <a:pPr marL="0" indent="0">
              <a:buNone/>
            </a:pPr>
            <a:r>
              <a:rPr lang="en-US" b="1" dirty="0"/>
              <a:t> 1. Spreads Information</a:t>
            </a:r>
            <a:endParaRPr lang="en-US" dirty="0"/>
          </a:p>
          <a:p>
            <a:r>
              <a:rPr lang="en-US" dirty="0"/>
              <a:t>	Helps in delivering news and knowledge quickly</a:t>
            </a:r>
          </a:p>
          <a:p>
            <a:r>
              <a:rPr lang="en-US" dirty="0"/>
              <a:t>	Keeps society </a:t>
            </a:r>
            <a:r>
              <a:rPr lang="en-US" dirty="0" smtClean="0"/>
              <a:t>informed</a:t>
            </a:r>
          </a:p>
          <a:p>
            <a:pPr marL="0" indent="0">
              <a:buNone/>
            </a:pPr>
            <a:r>
              <a:rPr lang="en-US" b="1" dirty="0" smtClean="0"/>
              <a:t> 2. Creates Awareness</a:t>
            </a:r>
            <a:endParaRPr lang="en-US" dirty="0" smtClean="0"/>
          </a:p>
          <a:p>
            <a:r>
              <a:rPr lang="en-US" dirty="0"/>
              <a:t>	Educates people about social, political, and economic issues</a:t>
            </a:r>
          </a:p>
          <a:p>
            <a:r>
              <a:rPr lang="en-US" dirty="0"/>
              <a:t>	Example: awareness campaigns</a:t>
            </a:r>
          </a:p>
        </p:txBody>
      </p:sp>
    </p:spTree>
    <p:extLst>
      <p:ext uri="{BB962C8B-B14F-4D97-AF65-F5344CB8AC3E}">
        <p14:creationId xmlns:p14="http://schemas.microsoft.com/office/powerpoint/2010/main" val="991092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</TotalTime>
  <Words>184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Organic</vt:lpstr>
      <vt:lpstr>Mass Communication</vt:lpstr>
      <vt:lpstr>Communication</vt:lpstr>
      <vt:lpstr>Communication</vt:lpstr>
      <vt:lpstr>Types</vt:lpstr>
      <vt:lpstr>Types</vt:lpstr>
      <vt:lpstr>Types</vt:lpstr>
      <vt:lpstr>Types</vt:lpstr>
      <vt:lpstr>Types</vt:lpstr>
      <vt:lpstr>Significance of Communication </vt:lpstr>
      <vt:lpstr>Significance of Communication </vt:lpstr>
      <vt:lpstr>Significance of Communication </vt:lpstr>
      <vt:lpstr>Significance of Communication 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23</cp:revision>
  <dcterms:created xsi:type="dcterms:W3CDTF">2025-12-02T09:03:41Z</dcterms:created>
  <dcterms:modified xsi:type="dcterms:W3CDTF">2026-04-02T06:53:27Z</dcterms:modified>
</cp:coreProperties>
</file>