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8" r:id="rId5"/>
    <p:sldId id="259" r:id="rId6"/>
    <p:sldId id="260" r:id="rId7"/>
    <p:sldId id="261" r:id="rId8"/>
    <p:sldId id="262" r:id="rId9"/>
    <p:sldId id="269" r:id="rId10"/>
    <p:sldId id="264" r:id="rId11"/>
    <p:sldId id="272" r:id="rId12"/>
    <p:sldId id="273" r:id="rId13"/>
    <p:sldId id="274" r:id="rId14"/>
    <p:sldId id="275" r:id="rId15"/>
    <p:sldId id="277" r:id="rId16"/>
    <p:sldId id="27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114" d="100"/>
          <a:sy n="114" d="100"/>
        </p:scale>
        <p:origin x="4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Makhdoom" userId="51cc0cc03b02bac5" providerId="LiveId" clId="{3BAF0525-3969-4EA5-9CE8-9E993610D441}"/>
    <pc:docChg chg="undo custSel modSld">
      <pc:chgData name="Abdullah Makhdoom" userId="51cc0cc03b02bac5" providerId="LiveId" clId="{3BAF0525-3969-4EA5-9CE8-9E993610D441}" dt="2026-03-13T11:46:17.490" v="452" actId="20577"/>
      <pc:docMkLst>
        <pc:docMk/>
      </pc:docMkLst>
      <pc:sldChg chg="modSp mod">
        <pc:chgData name="Abdullah Makhdoom" userId="51cc0cc03b02bac5" providerId="LiveId" clId="{3BAF0525-3969-4EA5-9CE8-9E993610D441}" dt="2026-03-13T11:19:07.715" v="250" actId="20577"/>
        <pc:sldMkLst>
          <pc:docMk/>
          <pc:sldMk cId="0" sldId="256"/>
        </pc:sldMkLst>
        <pc:spChg chg="mod">
          <ac:chgData name="Abdullah Makhdoom" userId="51cc0cc03b02bac5" providerId="LiveId" clId="{3BAF0525-3969-4EA5-9CE8-9E993610D441}" dt="2026-03-13T11:18:45.153" v="247" actId="20577"/>
          <ac:spMkLst>
            <pc:docMk/>
            <pc:sldMk cId="0" sldId="256"/>
            <ac:spMk id="2" creationId="{00000000-0000-0000-0000-000000000000}"/>
          </ac:spMkLst>
        </pc:spChg>
        <pc:spChg chg="mod">
          <ac:chgData name="Abdullah Makhdoom" userId="51cc0cc03b02bac5" providerId="LiveId" clId="{3BAF0525-3969-4EA5-9CE8-9E993610D441}" dt="2026-03-13T11:19:07.715" v="250" actId="20577"/>
          <ac:spMkLst>
            <pc:docMk/>
            <pc:sldMk cId="0" sldId="256"/>
            <ac:spMk id="3" creationId="{00000000-0000-0000-0000-000000000000}"/>
          </ac:spMkLst>
        </pc:spChg>
      </pc:sldChg>
      <pc:sldChg chg="modSp mod">
        <pc:chgData name="Abdullah Makhdoom" userId="51cc0cc03b02bac5" providerId="LiveId" clId="{3BAF0525-3969-4EA5-9CE8-9E993610D441}" dt="2026-03-13T11:18:11.419" v="244" actId="255"/>
        <pc:sldMkLst>
          <pc:docMk/>
          <pc:sldMk cId="0" sldId="258"/>
        </pc:sldMkLst>
        <pc:spChg chg="mod">
          <ac:chgData name="Abdullah Makhdoom" userId="51cc0cc03b02bac5" providerId="LiveId" clId="{3BAF0525-3969-4EA5-9CE8-9E993610D441}" dt="2026-02-22T18:00:49.561" v="113" actId="20577"/>
          <ac:spMkLst>
            <pc:docMk/>
            <pc:sldMk cId="0" sldId="258"/>
            <ac:spMk id="2" creationId="{00000000-0000-0000-0000-000000000000}"/>
          </ac:spMkLst>
        </pc:spChg>
        <pc:spChg chg="mod">
          <ac:chgData name="Abdullah Makhdoom" userId="51cc0cc03b02bac5" providerId="LiveId" clId="{3BAF0525-3969-4EA5-9CE8-9E993610D441}" dt="2026-03-13T11:18:11.419" v="244" actId="255"/>
          <ac:spMkLst>
            <pc:docMk/>
            <pc:sldMk cId="0" sldId="258"/>
            <ac:spMk id="3" creationId="{00000000-0000-0000-0000-000000000000}"/>
          </ac:spMkLst>
        </pc:spChg>
      </pc:sldChg>
      <pc:sldChg chg="modSp mod">
        <pc:chgData name="Abdullah Makhdoom" userId="51cc0cc03b02bac5" providerId="LiveId" clId="{3BAF0525-3969-4EA5-9CE8-9E993610D441}" dt="2026-03-13T11:23:08.848" v="289" actId="20577"/>
        <pc:sldMkLst>
          <pc:docMk/>
          <pc:sldMk cId="0" sldId="259"/>
        </pc:sldMkLst>
        <pc:spChg chg="mod">
          <ac:chgData name="Abdullah Makhdoom" userId="51cc0cc03b02bac5" providerId="LiveId" clId="{3BAF0525-3969-4EA5-9CE8-9E993610D441}" dt="2026-03-13T11:19:56.497" v="280" actId="20577"/>
          <ac:spMkLst>
            <pc:docMk/>
            <pc:sldMk cId="0" sldId="259"/>
            <ac:spMk id="2" creationId="{00000000-0000-0000-0000-000000000000}"/>
          </ac:spMkLst>
        </pc:spChg>
        <pc:spChg chg="mod">
          <ac:chgData name="Abdullah Makhdoom" userId="51cc0cc03b02bac5" providerId="LiveId" clId="{3BAF0525-3969-4EA5-9CE8-9E993610D441}" dt="2026-03-13T11:23:08.848" v="289" actId="20577"/>
          <ac:spMkLst>
            <pc:docMk/>
            <pc:sldMk cId="0" sldId="259"/>
            <ac:spMk id="3" creationId="{00000000-0000-0000-0000-000000000000}"/>
          </ac:spMkLst>
        </pc:spChg>
      </pc:sldChg>
      <pc:sldChg chg="modSp mod">
        <pc:chgData name="Abdullah Makhdoom" userId="51cc0cc03b02bac5" providerId="LiveId" clId="{3BAF0525-3969-4EA5-9CE8-9E993610D441}" dt="2026-03-13T11:25:21.240" v="299" actId="255"/>
        <pc:sldMkLst>
          <pc:docMk/>
          <pc:sldMk cId="0" sldId="260"/>
        </pc:sldMkLst>
        <pc:spChg chg="mod">
          <ac:chgData name="Abdullah Makhdoom" userId="51cc0cc03b02bac5" providerId="LiveId" clId="{3BAF0525-3969-4EA5-9CE8-9E993610D441}" dt="2026-03-13T11:23:32.551" v="290"/>
          <ac:spMkLst>
            <pc:docMk/>
            <pc:sldMk cId="0" sldId="260"/>
            <ac:spMk id="2" creationId="{00000000-0000-0000-0000-000000000000}"/>
          </ac:spMkLst>
        </pc:spChg>
        <pc:spChg chg="mod">
          <ac:chgData name="Abdullah Makhdoom" userId="51cc0cc03b02bac5" providerId="LiveId" clId="{3BAF0525-3969-4EA5-9CE8-9E993610D441}" dt="2026-03-13T11:25:21.240" v="299" actId="255"/>
          <ac:spMkLst>
            <pc:docMk/>
            <pc:sldMk cId="0" sldId="260"/>
            <ac:spMk id="3" creationId="{00000000-0000-0000-0000-000000000000}"/>
          </ac:spMkLst>
        </pc:spChg>
      </pc:sldChg>
      <pc:sldChg chg="modSp mod">
        <pc:chgData name="Abdullah Makhdoom" userId="51cc0cc03b02bac5" providerId="LiveId" clId="{3BAF0525-3969-4EA5-9CE8-9E993610D441}" dt="2026-03-13T11:26:41.597" v="305" actId="113"/>
        <pc:sldMkLst>
          <pc:docMk/>
          <pc:sldMk cId="0" sldId="261"/>
        </pc:sldMkLst>
        <pc:spChg chg="mod">
          <ac:chgData name="Abdullah Makhdoom" userId="51cc0cc03b02bac5" providerId="LiveId" clId="{3BAF0525-3969-4EA5-9CE8-9E993610D441}" dt="2026-03-13T11:25:44.115" v="300"/>
          <ac:spMkLst>
            <pc:docMk/>
            <pc:sldMk cId="0" sldId="261"/>
            <ac:spMk id="2" creationId="{00000000-0000-0000-0000-000000000000}"/>
          </ac:spMkLst>
        </pc:spChg>
        <pc:spChg chg="mod">
          <ac:chgData name="Abdullah Makhdoom" userId="51cc0cc03b02bac5" providerId="LiveId" clId="{3BAF0525-3969-4EA5-9CE8-9E993610D441}" dt="2026-03-13T11:26:41.597" v="305" actId="113"/>
          <ac:spMkLst>
            <pc:docMk/>
            <pc:sldMk cId="0" sldId="261"/>
            <ac:spMk id="3" creationId="{00000000-0000-0000-0000-000000000000}"/>
          </ac:spMkLst>
        </pc:spChg>
      </pc:sldChg>
      <pc:sldChg chg="modSp mod">
        <pc:chgData name="Abdullah Makhdoom" userId="51cc0cc03b02bac5" providerId="LiveId" clId="{3BAF0525-3969-4EA5-9CE8-9E993610D441}" dt="2026-03-13T11:31:32.880" v="353" actId="14100"/>
        <pc:sldMkLst>
          <pc:docMk/>
          <pc:sldMk cId="0" sldId="262"/>
        </pc:sldMkLst>
        <pc:spChg chg="mod">
          <ac:chgData name="Abdullah Makhdoom" userId="51cc0cc03b02bac5" providerId="LiveId" clId="{3BAF0525-3969-4EA5-9CE8-9E993610D441}" dt="2026-03-13T11:27:52.222" v="336" actId="20577"/>
          <ac:spMkLst>
            <pc:docMk/>
            <pc:sldMk cId="0" sldId="262"/>
            <ac:spMk id="2" creationId="{00000000-0000-0000-0000-000000000000}"/>
          </ac:spMkLst>
        </pc:spChg>
        <pc:spChg chg="mod">
          <ac:chgData name="Abdullah Makhdoom" userId="51cc0cc03b02bac5" providerId="LiveId" clId="{3BAF0525-3969-4EA5-9CE8-9E993610D441}" dt="2026-03-13T11:31:32.880" v="353" actId="14100"/>
          <ac:spMkLst>
            <pc:docMk/>
            <pc:sldMk cId="0" sldId="262"/>
            <ac:spMk id="3" creationId="{00000000-0000-0000-0000-000000000000}"/>
          </ac:spMkLst>
        </pc:spChg>
      </pc:sldChg>
      <pc:sldChg chg="modSp mod">
        <pc:chgData name="Abdullah Makhdoom" userId="51cc0cc03b02bac5" providerId="LiveId" clId="{3BAF0525-3969-4EA5-9CE8-9E993610D441}" dt="2026-03-13T11:37:09.988" v="389" actId="20577"/>
        <pc:sldMkLst>
          <pc:docMk/>
          <pc:sldMk cId="0" sldId="264"/>
        </pc:sldMkLst>
        <pc:spChg chg="mod">
          <ac:chgData name="Abdullah Makhdoom" userId="51cc0cc03b02bac5" providerId="LiveId" clId="{3BAF0525-3969-4EA5-9CE8-9E993610D441}" dt="2026-03-13T11:34:37.614" v="373" actId="113"/>
          <ac:spMkLst>
            <pc:docMk/>
            <pc:sldMk cId="0" sldId="264"/>
            <ac:spMk id="2" creationId="{00000000-0000-0000-0000-000000000000}"/>
          </ac:spMkLst>
        </pc:spChg>
        <pc:spChg chg="mod">
          <ac:chgData name="Abdullah Makhdoom" userId="51cc0cc03b02bac5" providerId="LiveId" clId="{3BAF0525-3969-4EA5-9CE8-9E993610D441}" dt="2026-03-13T11:37:09.988" v="389" actId="20577"/>
          <ac:spMkLst>
            <pc:docMk/>
            <pc:sldMk cId="0" sldId="264"/>
            <ac:spMk id="6" creationId="{31351603-2A85-8F17-C359-9C970FA15F72}"/>
          </ac:spMkLst>
        </pc:spChg>
      </pc:sldChg>
      <pc:sldChg chg="modSp mod">
        <pc:chgData name="Abdullah Makhdoom" userId="51cc0cc03b02bac5" providerId="LiveId" clId="{3BAF0525-3969-4EA5-9CE8-9E993610D441}" dt="2026-03-13T11:33:16.117" v="369" actId="20577"/>
        <pc:sldMkLst>
          <pc:docMk/>
          <pc:sldMk cId="0" sldId="269"/>
        </pc:sldMkLst>
        <pc:spChg chg="mod">
          <ac:chgData name="Abdullah Makhdoom" userId="51cc0cc03b02bac5" providerId="LiveId" clId="{3BAF0525-3969-4EA5-9CE8-9E993610D441}" dt="2026-03-13T11:31:50.474" v="354"/>
          <ac:spMkLst>
            <pc:docMk/>
            <pc:sldMk cId="0" sldId="269"/>
            <ac:spMk id="2" creationId="{00000000-0000-0000-0000-000000000000}"/>
          </ac:spMkLst>
        </pc:spChg>
        <pc:spChg chg="mod">
          <ac:chgData name="Abdullah Makhdoom" userId="51cc0cc03b02bac5" providerId="LiveId" clId="{3BAF0525-3969-4EA5-9CE8-9E993610D441}" dt="2026-03-13T11:33:16.117" v="369" actId="20577"/>
          <ac:spMkLst>
            <pc:docMk/>
            <pc:sldMk cId="0" sldId="269"/>
            <ac:spMk id="6" creationId="{B8160873-44FE-290B-EAE7-4DA8D0A0F60B}"/>
          </ac:spMkLst>
        </pc:spChg>
      </pc:sldChg>
      <pc:sldChg chg="modSp mod">
        <pc:chgData name="Abdullah Makhdoom" userId="51cc0cc03b02bac5" providerId="LiveId" clId="{3BAF0525-3969-4EA5-9CE8-9E993610D441}" dt="2026-03-13T11:39:21.170" v="411" actId="14100"/>
        <pc:sldMkLst>
          <pc:docMk/>
          <pc:sldMk cId="678857513" sldId="272"/>
        </pc:sldMkLst>
        <pc:spChg chg="mod">
          <ac:chgData name="Abdullah Makhdoom" userId="51cc0cc03b02bac5" providerId="LiveId" clId="{3BAF0525-3969-4EA5-9CE8-9E993610D441}" dt="2026-03-13T11:37:30.148" v="391" actId="27636"/>
          <ac:spMkLst>
            <pc:docMk/>
            <pc:sldMk cId="678857513" sldId="272"/>
            <ac:spMk id="2" creationId="{7F3C9DF3-C889-8524-89FD-66BFCEE0DD02}"/>
          </ac:spMkLst>
        </pc:spChg>
        <pc:spChg chg="mod">
          <ac:chgData name="Abdullah Makhdoom" userId="51cc0cc03b02bac5" providerId="LiveId" clId="{3BAF0525-3969-4EA5-9CE8-9E993610D441}" dt="2026-03-13T11:39:21.170" v="411" actId="14100"/>
          <ac:spMkLst>
            <pc:docMk/>
            <pc:sldMk cId="678857513" sldId="272"/>
            <ac:spMk id="3" creationId="{93D91744-4A94-00E9-3562-234E8F0459DB}"/>
          </ac:spMkLst>
        </pc:spChg>
      </pc:sldChg>
      <pc:sldChg chg="modSp mod">
        <pc:chgData name="Abdullah Makhdoom" userId="51cc0cc03b02bac5" providerId="LiveId" clId="{3BAF0525-3969-4EA5-9CE8-9E993610D441}" dt="2026-03-13T11:43:19.627" v="426" actId="113"/>
        <pc:sldMkLst>
          <pc:docMk/>
          <pc:sldMk cId="3654876306" sldId="273"/>
        </pc:sldMkLst>
        <pc:spChg chg="mod">
          <ac:chgData name="Abdullah Makhdoom" userId="51cc0cc03b02bac5" providerId="LiveId" clId="{3BAF0525-3969-4EA5-9CE8-9E993610D441}" dt="2026-03-13T11:40:51.465" v="416" actId="255"/>
          <ac:spMkLst>
            <pc:docMk/>
            <pc:sldMk cId="3654876306" sldId="273"/>
            <ac:spMk id="2" creationId="{5220B716-74CE-6B4E-2398-E3E6CD8CE3FA}"/>
          </ac:spMkLst>
        </pc:spChg>
        <pc:spChg chg="mod">
          <ac:chgData name="Abdullah Makhdoom" userId="51cc0cc03b02bac5" providerId="LiveId" clId="{3BAF0525-3969-4EA5-9CE8-9E993610D441}" dt="2026-03-13T11:43:19.627" v="426" actId="113"/>
          <ac:spMkLst>
            <pc:docMk/>
            <pc:sldMk cId="3654876306" sldId="273"/>
            <ac:spMk id="3" creationId="{C39F5A21-C6EB-5680-0246-3BD2601D10CB}"/>
          </ac:spMkLst>
        </pc:spChg>
      </pc:sldChg>
      <pc:sldChg chg="modSp mod">
        <pc:chgData name="Abdullah Makhdoom" userId="51cc0cc03b02bac5" providerId="LiveId" clId="{3BAF0525-3969-4EA5-9CE8-9E993610D441}" dt="2026-03-13T11:44:42.010" v="442" actId="20577"/>
        <pc:sldMkLst>
          <pc:docMk/>
          <pc:sldMk cId="480287355" sldId="274"/>
        </pc:sldMkLst>
        <pc:spChg chg="mod">
          <ac:chgData name="Abdullah Makhdoom" userId="51cc0cc03b02bac5" providerId="LiveId" clId="{3BAF0525-3969-4EA5-9CE8-9E993610D441}" dt="2026-03-13T11:43:38.192" v="428" actId="27636"/>
          <ac:spMkLst>
            <pc:docMk/>
            <pc:sldMk cId="480287355" sldId="274"/>
            <ac:spMk id="2" creationId="{6CCC3C3A-D0E4-1832-E6AB-FC5672CCB865}"/>
          </ac:spMkLst>
        </pc:spChg>
        <pc:spChg chg="mod">
          <ac:chgData name="Abdullah Makhdoom" userId="51cc0cc03b02bac5" providerId="LiveId" clId="{3BAF0525-3969-4EA5-9CE8-9E993610D441}" dt="2026-03-13T11:44:42.010" v="442" actId="20577"/>
          <ac:spMkLst>
            <pc:docMk/>
            <pc:sldMk cId="480287355" sldId="274"/>
            <ac:spMk id="3" creationId="{FED9DB31-EB60-2544-FB81-25ED1E573BA0}"/>
          </ac:spMkLst>
        </pc:spChg>
      </pc:sldChg>
      <pc:sldChg chg="modSp mod">
        <pc:chgData name="Abdullah Makhdoom" userId="51cc0cc03b02bac5" providerId="LiveId" clId="{3BAF0525-3969-4EA5-9CE8-9E993610D441}" dt="2026-03-13T11:46:17.490" v="452" actId="20577"/>
        <pc:sldMkLst>
          <pc:docMk/>
          <pc:sldMk cId="2758347771" sldId="275"/>
        </pc:sldMkLst>
        <pc:spChg chg="mod">
          <ac:chgData name="Abdullah Makhdoom" userId="51cc0cc03b02bac5" providerId="LiveId" clId="{3BAF0525-3969-4EA5-9CE8-9E993610D441}" dt="2026-03-13T11:45:16.125" v="443"/>
          <ac:spMkLst>
            <pc:docMk/>
            <pc:sldMk cId="2758347771" sldId="275"/>
            <ac:spMk id="2" creationId="{17D03B78-0B67-D131-DBD3-47B3BABEA5A8}"/>
          </ac:spMkLst>
        </pc:spChg>
        <pc:spChg chg="mod">
          <ac:chgData name="Abdullah Makhdoom" userId="51cc0cc03b02bac5" providerId="LiveId" clId="{3BAF0525-3969-4EA5-9CE8-9E993610D441}" dt="2026-03-13T11:46:17.490" v="452" actId="20577"/>
          <ac:spMkLst>
            <pc:docMk/>
            <pc:sldMk cId="2758347771" sldId="275"/>
            <ac:spMk id="3" creationId="{3DF484DD-415A-E3F0-7978-AFE30300EC3D}"/>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3/16/2026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3/16/2026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3/16/2026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3/16/2026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900" b="1" dirty="0"/>
              <a:t>Economic condition and Education</a:t>
            </a:r>
            <a:br>
              <a:rPr lang="en-GB" dirty="0"/>
            </a:b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31351603-2A85-8F17-C359-9C970FA15F72}"/>
              </a:ext>
            </a:extLst>
          </p:cNvPr>
          <p:cNvSpPr>
            <a:spLocks noGrp="1"/>
          </p:cNvSpPr>
          <p:nvPr>
            <p:ph idx="1"/>
          </p:nvPr>
        </p:nvSpPr>
        <p:spPr/>
        <p:txBody>
          <a:bodyPr>
            <a:normAutofit fontScale="77500" lnSpcReduction="20000"/>
          </a:bodyPr>
          <a:lstStyle/>
          <a:p>
            <a:pPr marL="0" indent="0">
              <a:buNone/>
            </a:pPr>
            <a:r>
              <a:rPr lang="en-US" dirty="0"/>
              <a:t>  </a:t>
            </a:r>
          </a:p>
          <a:p>
            <a:pPr marL="0" indent="0">
              <a:buNone/>
            </a:pPr>
            <a:r>
              <a:rPr lang="en-US" dirty="0"/>
              <a:t> </a:t>
            </a:r>
            <a:r>
              <a:rPr lang="en-US" sz="2600" dirty="0"/>
              <a:t>Economic conditions, including wealth distribution, income levels, and resource availability, directly influence educational access, quality, and outcomes.</a:t>
            </a:r>
          </a:p>
          <a:p>
            <a:pPr marL="0" indent="0">
              <a:buNone/>
            </a:pPr>
            <a:endParaRPr lang="en-US" sz="3000" b="1" dirty="0"/>
          </a:p>
          <a:p>
            <a:pPr marL="0" indent="0">
              <a:buNone/>
            </a:pPr>
            <a:r>
              <a:rPr lang="en-US" sz="3000" b="1" dirty="0"/>
              <a:t>Positive Links</a:t>
            </a:r>
          </a:p>
          <a:p>
            <a:pPr marL="0" indent="0">
              <a:buNone/>
            </a:pPr>
            <a:r>
              <a:rPr lang="en-US" dirty="0"/>
              <a:t>   </a:t>
            </a:r>
            <a:r>
              <a:rPr lang="en-US" sz="2600" dirty="0"/>
              <a:t>Education drives economic growth by building human capital—skilled workers boost productivity, innovation, and GDP. Higher education correlates with better employment, higher earnings (e.g., bachelor's holders earn double high school dropouts), and economic stability.</a:t>
            </a:r>
          </a:p>
          <a:p>
            <a:pPr marL="0" indent="0">
              <a:buNone/>
            </a:pPr>
            <a:br>
              <a:rPr lang="en-US" sz="2600" dirty="0"/>
            </a:br>
            <a:endParaRPr lang="en-US" sz="2600" b="1" u="sn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9DF3-C889-8524-89FD-66BFCEE0DD02}"/>
              </a:ext>
            </a:extLst>
          </p:cNvPr>
          <p:cNvSpPr>
            <a:spLocks noGrp="1"/>
          </p:cNvSpPr>
          <p:nvPr>
            <p:ph type="title"/>
          </p:nvPr>
        </p:nvSpPr>
        <p:spPr/>
        <p:txBody>
          <a:bodyPr>
            <a:normAutofit fontScale="90000"/>
          </a:bodyPr>
          <a:lstStyle/>
          <a:p>
            <a:r>
              <a:rPr lang="en-GB" b="1" dirty="0"/>
              <a:t>Economic condition and Education</a:t>
            </a:r>
            <a:br>
              <a:rPr lang="en-GB" dirty="0"/>
            </a:br>
            <a:endParaRPr lang="en-US" dirty="0"/>
          </a:p>
        </p:txBody>
      </p:sp>
      <p:sp>
        <p:nvSpPr>
          <p:cNvPr id="3" name="Content Placeholder 2">
            <a:extLst>
              <a:ext uri="{FF2B5EF4-FFF2-40B4-BE49-F238E27FC236}">
                <a16:creationId xmlns:a16="http://schemas.microsoft.com/office/drawing/2014/main" id="{93D91744-4A94-00E9-3562-234E8F0459DB}"/>
              </a:ext>
            </a:extLst>
          </p:cNvPr>
          <p:cNvSpPr>
            <a:spLocks noGrp="1"/>
          </p:cNvSpPr>
          <p:nvPr>
            <p:ph idx="1"/>
          </p:nvPr>
        </p:nvSpPr>
        <p:spPr>
          <a:xfrm>
            <a:off x="1295402" y="2466363"/>
            <a:ext cx="9601196" cy="3783435"/>
          </a:xfrm>
        </p:spPr>
        <p:txBody>
          <a:bodyPr>
            <a:noAutofit/>
          </a:bodyPr>
          <a:lstStyle/>
          <a:p>
            <a:pPr marL="0" indent="0">
              <a:buNone/>
            </a:pPr>
            <a:r>
              <a:rPr lang="en-US" sz="2800" b="1" dirty="0"/>
              <a:t>Challenges Faced</a:t>
            </a:r>
          </a:p>
          <a:p>
            <a:pPr marL="0" indent="0">
              <a:buNone/>
            </a:pPr>
            <a:r>
              <a:rPr lang="en-US" dirty="0"/>
              <a:t>   Poverty limits home resources like computers or books, raising dropout risks and lowering performance. Economic disparities exacerbate inequalities, with low-income families facing higher costs and fewer opportunities.</a:t>
            </a:r>
          </a:p>
          <a:p>
            <a:pPr marL="0" indent="0">
              <a:buNone/>
            </a:pPr>
            <a:r>
              <a:rPr lang="en-US" sz="2800" b="1" dirty="0"/>
              <a:t>Educational Strategies</a:t>
            </a:r>
          </a:p>
          <a:p>
            <a:pPr marL="0" indent="0">
              <a:buNone/>
            </a:pPr>
            <a:r>
              <a:rPr lang="en-US" dirty="0"/>
              <a:t>   Investing in education yields long-term returns through policy, equity focus, and vocational training. Governments prioritize funding to align curricula with economic needs, enhancing workforce readiness.</a:t>
            </a:r>
          </a:p>
          <a:p>
            <a:pPr marL="0" indent="0">
              <a:buNone/>
            </a:pPr>
            <a:br>
              <a:rPr lang="en-US" dirty="0"/>
            </a:br>
            <a:endParaRPr lang="en-US" dirty="0"/>
          </a:p>
        </p:txBody>
      </p:sp>
      <p:pic>
        <p:nvPicPr>
          <p:cNvPr id="6" name="Picture 5">
            <a:extLst>
              <a:ext uri="{FF2B5EF4-FFF2-40B4-BE49-F238E27FC236}">
                <a16:creationId xmlns:a16="http://schemas.microsoft.com/office/drawing/2014/main" id="{91106855-5D77-C862-2CFD-B4C60F57B7D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67885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B716-74CE-6B4E-2398-E3E6CD8CE3FA}"/>
              </a:ext>
            </a:extLst>
          </p:cNvPr>
          <p:cNvSpPr>
            <a:spLocks noGrp="1"/>
          </p:cNvSpPr>
          <p:nvPr>
            <p:ph type="title"/>
          </p:nvPr>
        </p:nvSpPr>
        <p:spPr/>
        <p:txBody>
          <a:bodyPr>
            <a:noAutofit/>
          </a:bodyPr>
          <a:lstStyle/>
          <a:p>
            <a:r>
              <a:rPr lang="en-GB" b="1" dirty="0"/>
              <a:t>Politics and Education</a:t>
            </a:r>
            <a:br>
              <a:rPr lang="en-US" b="1" dirty="0"/>
            </a:br>
            <a:endParaRPr lang="en-US" b="1" dirty="0"/>
          </a:p>
        </p:txBody>
      </p:sp>
      <p:sp>
        <p:nvSpPr>
          <p:cNvPr id="3" name="Content Placeholder 2">
            <a:extLst>
              <a:ext uri="{FF2B5EF4-FFF2-40B4-BE49-F238E27FC236}">
                <a16:creationId xmlns:a16="http://schemas.microsoft.com/office/drawing/2014/main" id="{C39F5A21-C6EB-5680-0246-3BD2601D10CB}"/>
              </a:ext>
            </a:extLst>
          </p:cNvPr>
          <p:cNvSpPr>
            <a:spLocks noGrp="1"/>
          </p:cNvSpPr>
          <p:nvPr>
            <p:ph idx="1"/>
          </p:nvPr>
        </p:nvSpPr>
        <p:spPr/>
        <p:txBody>
          <a:bodyPr>
            <a:normAutofit/>
          </a:bodyPr>
          <a:lstStyle/>
          <a:p>
            <a:pPr marL="0" indent="0">
              <a:buNone/>
            </a:pPr>
            <a:r>
              <a:rPr lang="en-US" dirty="0"/>
              <a:t>   Politics profoundly shapes education through policies, funding, and ideologies, while education builds informed citizens essential for democracy.</a:t>
            </a:r>
          </a:p>
          <a:p>
            <a:pPr marL="0" indent="0">
              <a:buNone/>
            </a:pPr>
            <a:r>
              <a:rPr lang="en-US" sz="2800" b="1" dirty="0"/>
              <a:t>Political Control</a:t>
            </a:r>
          </a:p>
          <a:p>
            <a:pPr marL="0" indent="0">
              <a:buNone/>
            </a:pPr>
            <a:r>
              <a:rPr lang="en-US" dirty="0"/>
              <a:t>   Governments regulate education via policies determining curricula, standards, and resource allocation, often reflecting ruling ideologies. In Pakistan, political interference affects teacher appointments, promotions, and infrastructure, leading to strikes and quality issues.</a:t>
            </a:r>
          </a:p>
          <a:p>
            <a:pPr marL="0" indent="0" algn="r">
              <a:buNone/>
            </a:pPr>
            <a:endParaRPr lang="en-US" dirty="0"/>
          </a:p>
        </p:txBody>
      </p:sp>
      <p:pic>
        <p:nvPicPr>
          <p:cNvPr id="4" name="Picture 3">
            <a:extLst>
              <a:ext uri="{FF2B5EF4-FFF2-40B4-BE49-F238E27FC236}">
                <a16:creationId xmlns:a16="http://schemas.microsoft.com/office/drawing/2014/main" id="{6160E1AA-794A-1BAD-A195-D8B31DBA101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65487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3C3A-D0E4-1832-E6AB-FC5672CCB865}"/>
              </a:ext>
            </a:extLst>
          </p:cNvPr>
          <p:cNvSpPr>
            <a:spLocks noGrp="1"/>
          </p:cNvSpPr>
          <p:nvPr>
            <p:ph type="title"/>
          </p:nvPr>
        </p:nvSpPr>
        <p:spPr/>
        <p:txBody>
          <a:bodyPr>
            <a:normAutofit fontScale="90000"/>
          </a:bodyPr>
          <a:lstStyle/>
          <a:p>
            <a:r>
              <a:rPr lang="en-GB" b="1" dirty="0"/>
              <a:t>Politics and Education</a:t>
            </a:r>
            <a:br>
              <a:rPr lang="en-US" b="1" dirty="0"/>
            </a:br>
            <a:endParaRPr lang="en-US" dirty="0"/>
          </a:p>
        </p:txBody>
      </p:sp>
      <p:sp>
        <p:nvSpPr>
          <p:cNvPr id="3" name="Content Placeholder 2">
            <a:extLst>
              <a:ext uri="{FF2B5EF4-FFF2-40B4-BE49-F238E27FC236}">
                <a16:creationId xmlns:a16="http://schemas.microsoft.com/office/drawing/2014/main" id="{FED9DB31-EB60-2544-FB81-25ED1E573BA0}"/>
              </a:ext>
            </a:extLst>
          </p:cNvPr>
          <p:cNvSpPr>
            <a:spLocks noGrp="1"/>
          </p:cNvSpPr>
          <p:nvPr>
            <p:ph idx="1"/>
          </p:nvPr>
        </p:nvSpPr>
        <p:spPr/>
        <p:txBody>
          <a:bodyPr>
            <a:normAutofit fontScale="92500" lnSpcReduction="10000"/>
          </a:bodyPr>
          <a:lstStyle/>
          <a:p>
            <a:pPr marL="0" indent="0">
              <a:buNone/>
            </a:pPr>
            <a:r>
              <a:rPr lang="en-US" sz="3000" b="1" dirty="0"/>
              <a:t>Ideological Influence</a:t>
            </a:r>
          </a:p>
          <a:p>
            <a:pPr marL="0" indent="0">
              <a:buNone/>
            </a:pPr>
            <a:r>
              <a:rPr lang="en-US" dirty="0"/>
              <a:t>   Regimes like Zia ul Haq's Islamization or Musharraf's "Enlightened Moderation" have molded policies, causing ideological contests that hinder reforms. Politics prioritizes certain values, impacting what is taught and access levels.</a:t>
            </a:r>
          </a:p>
          <a:p>
            <a:pPr marL="0" indent="0">
              <a:buNone/>
            </a:pPr>
            <a:r>
              <a:rPr lang="en-US" sz="3000" b="1" dirty="0"/>
              <a:t>Challenges and Impacts</a:t>
            </a:r>
          </a:p>
          <a:p>
            <a:pPr marL="0" indent="0">
              <a:buNone/>
            </a:pPr>
            <a:r>
              <a:rPr lang="en-US" dirty="0"/>
              <a:t>   Frequent government changes disrupt goals, with uneven funding and conflicts like the war on terror lowering literacy. Interventions prioritize patronage over merit, wrecking quality.</a:t>
            </a:r>
          </a:p>
          <a:p>
            <a:pPr marL="0" indent="0">
              <a:buNone/>
            </a:pPr>
            <a:endParaRPr lang="en-US" dirty="0"/>
          </a:p>
        </p:txBody>
      </p:sp>
      <p:pic>
        <p:nvPicPr>
          <p:cNvPr id="4" name="Picture 3">
            <a:extLst>
              <a:ext uri="{FF2B5EF4-FFF2-40B4-BE49-F238E27FC236}">
                <a16:creationId xmlns:a16="http://schemas.microsoft.com/office/drawing/2014/main" id="{AE1B73E9-6464-1692-3300-9820E4B69D71}"/>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8028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3B78-0B67-D131-DBD3-47B3BABEA5A8}"/>
              </a:ext>
            </a:extLst>
          </p:cNvPr>
          <p:cNvSpPr>
            <a:spLocks noGrp="1"/>
          </p:cNvSpPr>
          <p:nvPr>
            <p:ph type="title"/>
          </p:nvPr>
        </p:nvSpPr>
        <p:spPr/>
        <p:txBody>
          <a:bodyPr/>
          <a:lstStyle/>
          <a:p>
            <a:r>
              <a:rPr lang="en-GB" b="1" dirty="0"/>
              <a:t>Politics and Education</a:t>
            </a:r>
            <a:endParaRPr lang="en-US" dirty="0"/>
          </a:p>
        </p:txBody>
      </p:sp>
      <p:sp>
        <p:nvSpPr>
          <p:cNvPr id="3" name="Content Placeholder 2">
            <a:extLst>
              <a:ext uri="{FF2B5EF4-FFF2-40B4-BE49-F238E27FC236}">
                <a16:creationId xmlns:a16="http://schemas.microsoft.com/office/drawing/2014/main" id="{3DF484DD-415A-E3F0-7978-AFE30300EC3D}"/>
              </a:ext>
            </a:extLst>
          </p:cNvPr>
          <p:cNvSpPr>
            <a:spLocks noGrp="1"/>
          </p:cNvSpPr>
          <p:nvPr>
            <p:ph idx="1"/>
          </p:nvPr>
        </p:nvSpPr>
        <p:spPr/>
        <p:txBody>
          <a:bodyPr/>
          <a:lstStyle/>
          <a:p>
            <a:pPr marL="0" indent="0">
              <a:buNone/>
            </a:pPr>
            <a:r>
              <a:rPr lang="en-US" sz="2800" b="1" dirty="0"/>
              <a:t>Positive Potential</a:t>
            </a:r>
          </a:p>
          <a:p>
            <a:pPr marL="0" indent="0">
              <a:buNone/>
            </a:pPr>
            <a:r>
              <a:rPr lang="en-US"/>
              <a:t>     Education </a:t>
            </a:r>
            <a:r>
              <a:rPr lang="en-US" dirty="0"/>
              <a:t>fosters civic engagement and counters politicization through evidence-based reforms and community involvement. Strong political commitment can drive equitable access and vocational training.</a:t>
            </a:r>
          </a:p>
          <a:p>
            <a:pPr marL="0" indent="0">
              <a:buNone/>
            </a:pPr>
            <a:br>
              <a:rPr lang="en-US" dirty="0"/>
            </a:br>
            <a:endParaRPr lang="en-US" sz="3200" dirty="0"/>
          </a:p>
        </p:txBody>
      </p:sp>
      <p:pic>
        <p:nvPicPr>
          <p:cNvPr id="4" name="Picture 3">
            <a:extLst>
              <a:ext uri="{FF2B5EF4-FFF2-40B4-BE49-F238E27FC236}">
                <a16:creationId xmlns:a16="http://schemas.microsoft.com/office/drawing/2014/main" id="{049EB3FA-0D6D-99DD-9757-28427C0A6B24}"/>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758347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2374900" y="1871345"/>
            <a:ext cx="7556500" cy="1557655"/>
          </a:xfrm>
        </p:spPr>
        <p:txBody>
          <a:bodyPr/>
          <a:lstStyle/>
          <a:p>
            <a:r>
              <a:rPr lang="en-GB" sz="4800" b="1" dirty="0">
                <a:latin typeface="Book Antiqua" panose="02040602050305030304" pitchFamily="18" charset="0"/>
                <a:sym typeface="+mn-ea"/>
              </a:rPr>
              <a:t>F</a:t>
            </a:r>
            <a:r>
              <a:rPr lang="en-US" sz="4800" b="1" dirty="0">
                <a:latin typeface="Book Antiqua" panose="02040602050305030304" pitchFamily="18" charset="0"/>
                <a:sym typeface="+mn-ea"/>
              </a:rPr>
              <a:t>OUNDATIONS OF EDUCATION</a:t>
            </a:r>
            <a:endParaRPr lang="en-US" sz="4800" b="1" dirty="0"/>
          </a:p>
        </p:txBody>
      </p:sp>
      <p:sp>
        <p:nvSpPr>
          <p:cNvPr id="3" name="Subtitle 2"/>
          <p:cNvSpPr>
            <a:spLocks noGrp="1"/>
          </p:cNvSpPr>
          <p:nvPr>
            <p:ph type="subTitle" idx="1"/>
          </p:nvPr>
        </p:nvSpPr>
        <p:spPr>
          <a:xfrm>
            <a:off x="2167466" y="3556932"/>
            <a:ext cx="7857067" cy="2041721"/>
          </a:xfrm>
        </p:spPr>
        <p:txBody>
          <a:bodyPr>
            <a:normAutofit fontScale="92500" lnSpcReduction="10000"/>
          </a:bodyPr>
          <a:lstStyle/>
          <a:p>
            <a:r>
              <a:rPr lang="en-US" sz="2000" b="1" u="sng" dirty="0"/>
              <a:t>Instructor: Khalid Makhdoom </a:t>
            </a:r>
          </a:p>
          <a:p>
            <a:r>
              <a:rPr lang="en-US" sz="2000" b="1" u="sng" dirty="0"/>
              <a:t> </a:t>
            </a:r>
          </a:p>
          <a:p>
            <a:r>
              <a:rPr lang="en-US" sz="2000" b="1" u="sng" dirty="0"/>
              <a:t>Course code : EDU-503</a:t>
            </a:r>
          </a:p>
          <a:p>
            <a:r>
              <a:rPr lang="en-US" sz="2000" b="1" u="sng" dirty="0"/>
              <a:t> </a:t>
            </a:r>
          </a:p>
          <a:p>
            <a:r>
              <a:rPr lang="en-US" sz="2000" b="1" u="sng" dirty="0"/>
              <a:t>Credit hours : 03</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Socio Economic Foundations</a:t>
            </a:r>
            <a:endParaRPr lang="en-US" b="1" dirty="0"/>
          </a:p>
        </p:txBody>
      </p:sp>
      <p:sp>
        <p:nvSpPr>
          <p:cNvPr id="3" name="Content Placeholder 2"/>
          <p:cNvSpPr>
            <a:spLocks noGrp="1"/>
          </p:cNvSpPr>
          <p:nvPr>
            <p:ph idx="1"/>
          </p:nvPr>
        </p:nvSpPr>
        <p:spPr>
          <a:xfrm>
            <a:off x="1295401" y="2569029"/>
            <a:ext cx="9601196" cy="3648891"/>
          </a:xfrm>
        </p:spPr>
        <p:txBody>
          <a:bodyPr>
            <a:normAutofit/>
          </a:bodyPr>
          <a:lstStyle/>
          <a:p>
            <a:r>
              <a:rPr lang="en-GB" sz="4000" dirty="0"/>
              <a:t>Concept of Society and culture</a:t>
            </a:r>
          </a:p>
          <a:p>
            <a:r>
              <a:rPr lang="en-GB" sz="4000" dirty="0"/>
              <a:t>Social Conditions and Education</a:t>
            </a:r>
          </a:p>
          <a:p>
            <a:r>
              <a:rPr lang="en-GB" sz="4000" dirty="0"/>
              <a:t>Economic condition and Education</a:t>
            </a:r>
          </a:p>
          <a:p>
            <a:r>
              <a:rPr lang="en-GB" sz="4000" dirty="0"/>
              <a:t>Politics and Education</a:t>
            </a:r>
            <a:endParaRPr lang="en-US" sz="40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Concept of Society and Culture</a:t>
            </a:r>
            <a:endParaRPr lang="en-US" b="1" dirty="0"/>
          </a:p>
        </p:txBody>
      </p:sp>
      <p:sp>
        <p:nvSpPr>
          <p:cNvPr id="3" name="Content Placeholder 2"/>
          <p:cNvSpPr>
            <a:spLocks noGrp="1"/>
          </p:cNvSpPr>
          <p:nvPr>
            <p:ph idx="1"/>
          </p:nvPr>
        </p:nvSpPr>
        <p:spPr/>
        <p:txBody>
          <a:bodyPr>
            <a:normAutofit/>
          </a:bodyPr>
          <a:lstStyle/>
          <a:p>
            <a:pPr marL="0" indent="0">
              <a:buNone/>
            </a:pPr>
            <a:r>
              <a:rPr lang="en-US" sz="2800" b="1" dirty="0"/>
              <a:t>Defining Society</a:t>
            </a:r>
          </a:p>
          <a:p>
            <a:pPr marL="0" indent="0">
              <a:buNone/>
            </a:pPr>
            <a:r>
              <a:rPr lang="en-US" dirty="0"/>
              <a:t>   Society emerges from human interactions forming networks like families, communities, and nations. It provides the framework for social roles, governance, and economic systems, evolving through cooperation and conflict. Education within society transmits skills for participation and adaptation. Society refers to a structured group of people who interact, share resources, and form communities based on shared norms, institutions, and goals.</a:t>
            </a:r>
          </a:p>
          <a:p>
            <a:pPr marL="0" lvl="0" indent="0">
              <a:buNone/>
            </a:pPr>
            <a:endParaRPr lang="en-US"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Concept of Society and Culture</a:t>
            </a:r>
            <a:endParaRPr lang="en-US" b="1" dirty="0"/>
          </a:p>
        </p:txBody>
      </p:sp>
      <p:sp>
        <p:nvSpPr>
          <p:cNvPr id="3" name="Content Placeholder 2"/>
          <p:cNvSpPr>
            <a:spLocks noGrp="1"/>
          </p:cNvSpPr>
          <p:nvPr>
            <p:ph idx="1"/>
          </p:nvPr>
        </p:nvSpPr>
        <p:spPr/>
        <p:txBody>
          <a:bodyPr>
            <a:noAutofit/>
          </a:bodyPr>
          <a:lstStyle/>
          <a:p>
            <a:pPr marL="0" indent="0">
              <a:buNone/>
            </a:pPr>
            <a:r>
              <a:rPr lang="en-US" sz="2800" b="1" dirty="0"/>
              <a:t>Defining Culture</a:t>
            </a:r>
          </a:p>
          <a:p>
            <a:pPr marL="0" indent="0">
              <a:buNone/>
            </a:pPr>
            <a:r>
              <a:rPr lang="en-US" dirty="0"/>
              <a:t>Culture includes tangible elements like language, rituals, and technology, alongside intangible ones such as morals and worldviews. It shapes identity and is learned through socialization, varying across groups but unifying members. In education, culture influences curriculum and teaching methods to reflect societal values. Culture encompasses the beliefs, values, customs, arts, and practices that define a group's identity and guide behavior.</a:t>
            </a:r>
          </a:p>
          <a:p>
            <a:pPr marL="0" indent="0">
              <a:buNone/>
            </a:pPr>
            <a:endParaRPr lang="en-US" sz="32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Concept of Society and Culture</a:t>
            </a:r>
            <a:endParaRPr lang="en-US" b="1" dirty="0"/>
          </a:p>
        </p:txBody>
      </p:sp>
      <p:sp>
        <p:nvSpPr>
          <p:cNvPr id="3" name="Content Placeholder 2"/>
          <p:cNvSpPr>
            <a:spLocks noGrp="1"/>
          </p:cNvSpPr>
          <p:nvPr>
            <p:ph idx="1"/>
          </p:nvPr>
        </p:nvSpPr>
        <p:spPr>
          <a:xfrm>
            <a:off x="1295401" y="2556932"/>
            <a:ext cx="9601196" cy="3684478"/>
          </a:xfrm>
        </p:spPr>
        <p:txBody>
          <a:bodyPr/>
          <a:lstStyle/>
          <a:p>
            <a:pPr marL="0" indent="0">
              <a:buNone/>
            </a:pPr>
            <a:r>
              <a:rPr lang="en-US" sz="2800" b="1" dirty="0"/>
              <a:t>Interrelationship</a:t>
            </a:r>
          </a:p>
          <a:p>
            <a:pPr marL="0" indent="0">
              <a:buNone/>
            </a:pPr>
            <a:r>
              <a:rPr lang="en-US" dirty="0"/>
              <a:t>Society and culture are interdependent: society sustains culture through institutions, while culture molds social behaviors and institutions. Changes in one, like technological advances, ripple into the other, fostering evolution. Education bridges them by preserving heritage and promoting innovation.</a:t>
            </a:r>
          </a:p>
          <a:p>
            <a:pPr marL="0" indent="0" algn="r">
              <a:buNone/>
            </a:pPr>
            <a:endParaRPr lang="en-US" sz="18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Social Conditions and Education</a:t>
            </a:r>
            <a:endParaRPr lang="en-US" b="1" dirty="0"/>
          </a:p>
        </p:txBody>
      </p:sp>
      <p:sp>
        <p:nvSpPr>
          <p:cNvPr id="3" name="Content Placeholder 2"/>
          <p:cNvSpPr>
            <a:spLocks noGrp="1"/>
          </p:cNvSpPr>
          <p:nvPr>
            <p:ph idx="1"/>
          </p:nvPr>
        </p:nvSpPr>
        <p:spPr>
          <a:xfrm>
            <a:off x="1295401" y="2432807"/>
            <a:ext cx="9601196" cy="3750279"/>
          </a:xfrm>
        </p:spPr>
        <p:txBody>
          <a:bodyPr>
            <a:noAutofit/>
          </a:bodyPr>
          <a:lstStyle/>
          <a:p>
            <a:pPr marL="0" indent="0">
              <a:buNone/>
            </a:pPr>
            <a:r>
              <a:rPr lang="en-US" dirty="0"/>
              <a:t>     Social conditions encompass societal factors like class structures, family dynamics, poverty, and inequalities that profoundly shape access to and quality of education.</a:t>
            </a:r>
          </a:p>
          <a:p>
            <a:pPr marL="0" indent="0">
              <a:buNone/>
            </a:pPr>
            <a:r>
              <a:rPr lang="en-US" sz="2800" b="1" dirty="0"/>
              <a:t>Mutual Influence</a:t>
            </a:r>
          </a:p>
          <a:p>
            <a:pPr marL="0" indent="0">
              <a:buNone/>
            </a:pPr>
            <a:r>
              <a:rPr lang="en-US" dirty="0"/>
              <a:t>    Social conditions and education interact bidirectionally: education adapts to societal needs, promoting integration and skill development, while reflecting prevailing norms like urban-rural divides. Poor social environments, such as high-poverty areas, lead to lower attendance, higher dropout rates, and reduced academic performance.</a:t>
            </a:r>
          </a:p>
          <a:p>
            <a:br>
              <a:rPr lang="en-US" sz="2800" dirty="0"/>
            </a:br>
            <a:endParaRPr lang="en-US" sz="28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Social Conditions and Education</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B8160873-44FE-290B-EAE7-4DA8D0A0F60B}"/>
              </a:ext>
            </a:extLst>
          </p:cNvPr>
          <p:cNvSpPr>
            <a:spLocks noGrp="1"/>
          </p:cNvSpPr>
          <p:nvPr>
            <p:ph idx="1"/>
          </p:nvPr>
        </p:nvSpPr>
        <p:spPr>
          <a:xfrm>
            <a:off x="1295401" y="2556931"/>
            <a:ext cx="9601196" cy="3669697"/>
          </a:xfrm>
        </p:spPr>
        <p:txBody>
          <a:bodyPr>
            <a:normAutofit fontScale="92500" lnSpcReduction="20000"/>
          </a:bodyPr>
          <a:lstStyle/>
          <a:p>
            <a:pPr marL="0" indent="0">
              <a:buNone/>
            </a:pPr>
            <a:r>
              <a:rPr lang="en-US" sz="3000" b="1" dirty="0"/>
              <a:t>Key Challenges</a:t>
            </a:r>
          </a:p>
          <a:p>
            <a:pPr marL="0" indent="0">
              <a:buNone/>
            </a:pPr>
            <a:r>
              <a:rPr lang="en-US" dirty="0"/>
              <a:t>   Poverty exacerbates issues like hunger, unstable housing, and limited parental involvement, hindering learning. Inequalities in resources and opportunities perpetuate cycles, with low-income or minority students facing unequal access and outcomes. Family structure and parental education levels further influence student success and school climate.​</a:t>
            </a:r>
          </a:p>
          <a:p>
            <a:pPr marL="0" indent="0">
              <a:buNone/>
            </a:pPr>
            <a:r>
              <a:rPr lang="en-US" sz="3000" b="1" dirty="0"/>
              <a:t>Educational Role</a:t>
            </a:r>
          </a:p>
          <a:p>
            <a:pPr marL="0" indent="0">
              <a:buNone/>
            </a:pPr>
            <a:r>
              <a:rPr lang="en-US" dirty="0"/>
              <a:t>   Schools can mitigate these through inclusive policies, support services, and culturally responsive teaching to foster equity. Addressing social factors enhances overall system effectiveness and reduces disparities.</a:t>
            </a:r>
          </a:p>
          <a:p>
            <a:pPr algn="ctr"/>
            <a:endParaRPr lang="en-US" sz="2600" b="1" u="sng"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27096</TotalTime>
  <Words>760</Words>
  <Application>Microsoft Office PowerPoint</Application>
  <PresentationFormat>Widescreen</PresentationFormat>
  <Paragraphs>58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Book Antiqua</vt:lpstr>
      <vt:lpstr>Garamond</vt:lpstr>
      <vt:lpstr>Organic</vt:lpstr>
      <vt:lpstr>بسم اللہ الرحمٰن الرحیم</vt:lpstr>
      <vt:lpstr>PowerPoint Presentation</vt:lpstr>
      <vt:lpstr>FOUNDATIONS OF EDUCATION</vt:lpstr>
      <vt:lpstr>Socio Economic Foundations</vt:lpstr>
      <vt:lpstr>Concept of Society and Culture</vt:lpstr>
      <vt:lpstr>Concept of Society and Culture</vt:lpstr>
      <vt:lpstr>Concept of Society and Culture</vt:lpstr>
      <vt:lpstr>Social Conditions and Education</vt:lpstr>
      <vt:lpstr>Social Conditions and Education</vt:lpstr>
      <vt:lpstr>Economic condition and Education </vt:lpstr>
      <vt:lpstr>Economic condition and Education </vt:lpstr>
      <vt:lpstr>Politics and Education </vt:lpstr>
      <vt:lpstr>Politics and Education </vt:lpstr>
      <vt:lpstr>Politics and Education</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17</cp:revision>
  <dcterms:created xsi:type="dcterms:W3CDTF">2025-11-19T16:25:00Z</dcterms:created>
  <dcterms:modified xsi:type="dcterms:W3CDTF">2026-03-16T13:25:08Z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