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bdullah Makhdoom" initials="AM" lastIdx="1" clrIdx="0">
    <p:extLst>
      <p:ext uri="{19B8F6BF-5375-455C-9EA6-DF929625EA0E}">
        <p15:presenceInfo xmlns:p15="http://schemas.microsoft.com/office/powerpoint/2012/main" userId="51cc0cc03b02bac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2" d="100"/>
          <a:sy n="72" d="100"/>
        </p:scale>
        <p:origin x="79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BF837-9235-4ED8-8B2A-EB7689A0B99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832B3A-DBC4-699D-9FA6-935F2DE95F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47099E-D042-236D-6669-F0085C86EDE6}"/>
              </a:ext>
            </a:extLst>
          </p:cNvPr>
          <p:cNvSpPr>
            <a:spLocks noGrp="1"/>
          </p:cNvSpPr>
          <p:nvPr>
            <p:ph type="dt" sz="half" idx="10"/>
          </p:nvPr>
        </p:nvSpPr>
        <p:spPr/>
        <p:txBody>
          <a:bodyPr/>
          <a:lstStyle/>
          <a:p>
            <a:fld id="{8537CB3C-CEFD-49BA-BDB1-38ACD20CFB50}" type="datetimeFigureOut">
              <a:rPr lang="en-US" smtClean="0"/>
              <a:t>2/20/2026</a:t>
            </a:fld>
            <a:endParaRPr lang="en-US"/>
          </a:p>
        </p:txBody>
      </p:sp>
      <p:sp>
        <p:nvSpPr>
          <p:cNvPr id="5" name="Footer Placeholder 4">
            <a:extLst>
              <a:ext uri="{FF2B5EF4-FFF2-40B4-BE49-F238E27FC236}">
                <a16:creationId xmlns:a16="http://schemas.microsoft.com/office/drawing/2014/main" id="{BDAE70F9-2156-43A8-D906-D6F4E163BC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564C17-727B-695B-26DF-7018A1B5A4CC}"/>
              </a:ext>
            </a:extLst>
          </p:cNvPr>
          <p:cNvSpPr>
            <a:spLocks noGrp="1"/>
          </p:cNvSpPr>
          <p:nvPr>
            <p:ph type="sldNum" sz="quarter" idx="12"/>
          </p:nvPr>
        </p:nvSpPr>
        <p:spPr/>
        <p:txBody>
          <a:bodyPr/>
          <a:lstStyle/>
          <a:p>
            <a:fld id="{F72A0895-3E77-40E8-8A91-DD4CB4037EC7}" type="slidenum">
              <a:rPr lang="en-US" smtClean="0"/>
              <a:t>‹#›</a:t>
            </a:fld>
            <a:endParaRPr lang="en-US"/>
          </a:p>
        </p:txBody>
      </p:sp>
    </p:spTree>
    <p:extLst>
      <p:ext uri="{BB962C8B-B14F-4D97-AF65-F5344CB8AC3E}">
        <p14:creationId xmlns:p14="http://schemas.microsoft.com/office/powerpoint/2010/main" val="1338312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FF549-F700-BD84-F75F-6F7C04CFD5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DC5F61-FB15-D38F-69FB-951D905BEC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546420-AD35-7CA2-BA75-FE7EE2BFCCDD}"/>
              </a:ext>
            </a:extLst>
          </p:cNvPr>
          <p:cNvSpPr>
            <a:spLocks noGrp="1"/>
          </p:cNvSpPr>
          <p:nvPr>
            <p:ph type="dt" sz="half" idx="10"/>
          </p:nvPr>
        </p:nvSpPr>
        <p:spPr/>
        <p:txBody>
          <a:bodyPr/>
          <a:lstStyle/>
          <a:p>
            <a:fld id="{8537CB3C-CEFD-49BA-BDB1-38ACD20CFB50}" type="datetimeFigureOut">
              <a:rPr lang="en-US" smtClean="0"/>
              <a:t>2/20/2026</a:t>
            </a:fld>
            <a:endParaRPr lang="en-US"/>
          </a:p>
        </p:txBody>
      </p:sp>
      <p:sp>
        <p:nvSpPr>
          <p:cNvPr id="5" name="Footer Placeholder 4">
            <a:extLst>
              <a:ext uri="{FF2B5EF4-FFF2-40B4-BE49-F238E27FC236}">
                <a16:creationId xmlns:a16="http://schemas.microsoft.com/office/drawing/2014/main" id="{83AF387B-4AB6-2F03-516B-FFAD969DDB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6EB6E2-770E-90CA-7E7A-78E41A1D1959}"/>
              </a:ext>
            </a:extLst>
          </p:cNvPr>
          <p:cNvSpPr>
            <a:spLocks noGrp="1"/>
          </p:cNvSpPr>
          <p:nvPr>
            <p:ph type="sldNum" sz="quarter" idx="12"/>
          </p:nvPr>
        </p:nvSpPr>
        <p:spPr/>
        <p:txBody>
          <a:bodyPr/>
          <a:lstStyle/>
          <a:p>
            <a:fld id="{F72A0895-3E77-40E8-8A91-DD4CB4037EC7}" type="slidenum">
              <a:rPr lang="en-US" smtClean="0"/>
              <a:t>‹#›</a:t>
            </a:fld>
            <a:endParaRPr lang="en-US"/>
          </a:p>
        </p:txBody>
      </p:sp>
    </p:spTree>
    <p:extLst>
      <p:ext uri="{BB962C8B-B14F-4D97-AF65-F5344CB8AC3E}">
        <p14:creationId xmlns:p14="http://schemas.microsoft.com/office/powerpoint/2010/main" val="1158066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2512BC-2815-6D71-CB51-DB3178A5C7F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5B7BAE7-630E-50F3-C5FE-A27A57717B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E2A24B-02AC-A551-B5BE-339167FAF099}"/>
              </a:ext>
            </a:extLst>
          </p:cNvPr>
          <p:cNvSpPr>
            <a:spLocks noGrp="1"/>
          </p:cNvSpPr>
          <p:nvPr>
            <p:ph type="dt" sz="half" idx="10"/>
          </p:nvPr>
        </p:nvSpPr>
        <p:spPr/>
        <p:txBody>
          <a:bodyPr/>
          <a:lstStyle/>
          <a:p>
            <a:fld id="{8537CB3C-CEFD-49BA-BDB1-38ACD20CFB50}" type="datetimeFigureOut">
              <a:rPr lang="en-US" smtClean="0"/>
              <a:t>2/20/2026</a:t>
            </a:fld>
            <a:endParaRPr lang="en-US"/>
          </a:p>
        </p:txBody>
      </p:sp>
      <p:sp>
        <p:nvSpPr>
          <p:cNvPr id="5" name="Footer Placeholder 4">
            <a:extLst>
              <a:ext uri="{FF2B5EF4-FFF2-40B4-BE49-F238E27FC236}">
                <a16:creationId xmlns:a16="http://schemas.microsoft.com/office/drawing/2014/main" id="{76274258-54E2-6EBA-9BC6-55CD01D609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9835B-5810-1E52-B400-C4A32F6356DB}"/>
              </a:ext>
            </a:extLst>
          </p:cNvPr>
          <p:cNvSpPr>
            <a:spLocks noGrp="1"/>
          </p:cNvSpPr>
          <p:nvPr>
            <p:ph type="sldNum" sz="quarter" idx="12"/>
          </p:nvPr>
        </p:nvSpPr>
        <p:spPr/>
        <p:txBody>
          <a:bodyPr/>
          <a:lstStyle/>
          <a:p>
            <a:fld id="{F72A0895-3E77-40E8-8A91-DD4CB4037EC7}" type="slidenum">
              <a:rPr lang="en-US" smtClean="0"/>
              <a:t>‹#›</a:t>
            </a:fld>
            <a:endParaRPr lang="en-US"/>
          </a:p>
        </p:txBody>
      </p:sp>
    </p:spTree>
    <p:extLst>
      <p:ext uri="{BB962C8B-B14F-4D97-AF65-F5344CB8AC3E}">
        <p14:creationId xmlns:p14="http://schemas.microsoft.com/office/powerpoint/2010/main" val="2041487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79CD-6687-DA9E-9580-7620D53907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B666A4-E0F2-CE52-3D79-9335950F93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79CE1E-944F-FBB7-E4D0-ABB0E086013F}"/>
              </a:ext>
            </a:extLst>
          </p:cNvPr>
          <p:cNvSpPr>
            <a:spLocks noGrp="1"/>
          </p:cNvSpPr>
          <p:nvPr>
            <p:ph type="dt" sz="half" idx="10"/>
          </p:nvPr>
        </p:nvSpPr>
        <p:spPr/>
        <p:txBody>
          <a:bodyPr/>
          <a:lstStyle/>
          <a:p>
            <a:fld id="{8537CB3C-CEFD-49BA-BDB1-38ACD20CFB50}" type="datetimeFigureOut">
              <a:rPr lang="en-US" smtClean="0"/>
              <a:t>2/20/2026</a:t>
            </a:fld>
            <a:endParaRPr lang="en-US"/>
          </a:p>
        </p:txBody>
      </p:sp>
      <p:sp>
        <p:nvSpPr>
          <p:cNvPr id="5" name="Footer Placeholder 4">
            <a:extLst>
              <a:ext uri="{FF2B5EF4-FFF2-40B4-BE49-F238E27FC236}">
                <a16:creationId xmlns:a16="http://schemas.microsoft.com/office/drawing/2014/main" id="{F7F8F989-E486-3202-E61D-211BD8EED4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D72DEB-C546-5331-D367-5219258BB8AE}"/>
              </a:ext>
            </a:extLst>
          </p:cNvPr>
          <p:cNvSpPr>
            <a:spLocks noGrp="1"/>
          </p:cNvSpPr>
          <p:nvPr>
            <p:ph type="sldNum" sz="quarter" idx="12"/>
          </p:nvPr>
        </p:nvSpPr>
        <p:spPr/>
        <p:txBody>
          <a:bodyPr/>
          <a:lstStyle/>
          <a:p>
            <a:fld id="{F72A0895-3E77-40E8-8A91-DD4CB4037EC7}" type="slidenum">
              <a:rPr lang="en-US" smtClean="0"/>
              <a:t>‹#›</a:t>
            </a:fld>
            <a:endParaRPr lang="en-US"/>
          </a:p>
        </p:txBody>
      </p:sp>
    </p:spTree>
    <p:extLst>
      <p:ext uri="{BB962C8B-B14F-4D97-AF65-F5344CB8AC3E}">
        <p14:creationId xmlns:p14="http://schemas.microsoft.com/office/powerpoint/2010/main" val="2779990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C1979-A06C-E530-12DD-8DD527218F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437CD4-6636-1B82-85C3-D73EB8C035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FBD408-3164-6FE9-2DB9-872204BAFEF1}"/>
              </a:ext>
            </a:extLst>
          </p:cNvPr>
          <p:cNvSpPr>
            <a:spLocks noGrp="1"/>
          </p:cNvSpPr>
          <p:nvPr>
            <p:ph type="dt" sz="half" idx="10"/>
          </p:nvPr>
        </p:nvSpPr>
        <p:spPr/>
        <p:txBody>
          <a:bodyPr/>
          <a:lstStyle/>
          <a:p>
            <a:fld id="{8537CB3C-CEFD-49BA-BDB1-38ACD20CFB50}" type="datetimeFigureOut">
              <a:rPr lang="en-US" smtClean="0"/>
              <a:t>2/20/2026</a:t>
            </a:fld>
            <a:endParaRPr lang="en-US"/>
          </a:p>
        </p:txBody>
      </p:sp>
      <p:sp>
        <p:nvSpPr>
          <p:cNvPr id="5" name="Footer Placeholder 4">
            <a:extLst>
              <a:ext uri="{FF2B5EF4-FFF2-40B4-BE49-F238E27FC236}">
                <a16:creationId xmlns:a16="http://schemas.microsoft.com/office/drawing/2014/main" id="{F918E6B7-42A2-1EA1-3C43-0CE7821386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798163-2826-E4FE-9AAB-903756D5F10D}"/>
              </a:ext>
            </a:extLst>
          </p:cNvPr>
          <p:cNvSpPr>
            <a:spLocks noGrp="1"/>
          </p:cNvSpPr>
          <p:nvPr>
            <p:ph type="sldNum" sz="quarter" idx="12"/>
          </p:nvPr>
        </p:nvSpPr>
        <p:spPr/>
        <p:txBody>
          <a:bodyPr/>
          <a:lstStyle/>
          <a:p>
            <a:fld id="{F72A0895-3E77-40E8-8A91-DD4CB4037EC7}" type="slidenum">
              <a:rPr lang="en-US" smtClean="0"/>
              <a:t>‹#›</a:t>
            </a:fld>
            <a:endParaRPr lang="en-US"/>
          </a:p>
        </p:txBody>
      </p:sp>
    </p:spTree>
    <p:extLst>
      <p:ext uri="{BB962C8B-B14F-4D97-AF65-F5344CB8AC3E}">
        <p14:creationId xmlns:p14="http://schemas.microsoft.com/office/powerpoint/2010/main" val="225369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2A1F6-CD74-7226-F812-9597ADD02F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4715EF-0989-F935-647B-E7FA987E12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0521CF-040D-A32B-CC41-E7BD2B5D83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4C3C2B-957E-9DEF-E502-302032B46C37}"/>
              </a:ext>
            </a:extLst>
          </p:cNvPr>
          <p:cNvSpPr>
            <a:spLocks noGrp="1"/>
          </p:cNvSpPr>
          <p:nvPr>
            <p:ph type="dt" sz="half" idx="10"/>
          </p:nvPr>
        </p:nvSpPr>
        <p:spPr/>
        <p:txBody>
          <a:bodyPr/>
          <a:lstStyle/>
          <a:p>
            <a:fld id="{8537CB3C-CEFD-49BA-BDB1-38ACD20CFB50}" type="datetimeFigureOut">
              <a:rPr lang="en-US" smtClean="0"/>
              <a:t>2/20/2026</a:t>
            </a:fld>
            <a:endParaRPr lang="en-US"/>
          </a:p>
        </p:txBody>
      </p:sp>
      <p:sp>
        <p:nvSpPr>
          <p:cNvPr id="6" name="Footer Placeholder 5">
            <a:extLst>
              <a:ext uri="{FF2B5EF4-FFF2-40B4-BE49-F238E27FC236}">
                <a16:creationId xmlns:a16="http://schemas.microsoft.com/office/drawing/2014/main" id="{9A33A4B1-60E3-480C-4716-9DDF6C5753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F23D52-5512-F215-0BD5-22A79E416F9F}"/>
              </a:ext>
            </a:extLst>
          </p:cNvPr>
          <p:cNvSpPr>
            <a:spLocks noGrp="1"/>
          </p:cNvSpPr>
          <p:nvPr>
            <p:ph type="sldNum" sz="quarter" idx="12"/>
          </p:nvPr>
        </p:nvSpPr>
        <p:spPr/>
        <p:txBody>
          <a:bodyPr/>
          <a:lstStyle/>
          <a:p>
            <a:fld id="{F72A0895-3E77-40E8-8A91-DD4CB4037EC7}" type="slidenum">
              <a:rPr lang="en-US" smtClean="0"/>
              <a:t>‹#›</a:t>
            </a:fld>
            <a:endParaRPr lang="en-US"/>
          </a:p>
        </p:txBody>
      </p:sp>
    </p:spTree>
    <p:extLst>
      <p:ext uri="{BB962C8B-B14F-4D97-AF65-F5344CB8AC3E}">
        <p14:creationId xmlns:p14="http://schemas.microsoft.com/office/powerpoint/2010/main" val="1283678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531CF-9A08-D4FE-3C04-507F582A0F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4D8A05-9B70-4796-AE16-CD2566EF5C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0D3FE6F-356F-3C5D-95EA-26548C9962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903604-E7B3-09A5-8095-FFEF16877E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84D6C6-FD9C-0F3E-7620-A441A6B662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A6AC8A-41B8-9BD6-C790-E2D7E1102CB2}"/>
              </a:ext>
            </a:extLst>
          </p:cNvPr>
          <p:cNvSpPr>
            <a:spLocks noGrp="1"/>
          </p:cNvSpPr>
          <p:nvPr>
            <p:ph type="dt" sz="half" idx="10"/>
          </p:nvPr>
        </p:nvSpPr>
        <p:spPr/>
        <p:txBody>
          <a:bodyPr/>
          <a:lstStyle/>
          <a:p>
            <a:fld id="{8537CB3C-CEFD-49BA-BDB1-38ACD20CFB50}" type="datetimeFigureOut">
              <a:rPr lang="en-US" smtClean="0"/>
              <a:t>2/20/2026</a:t>
            </a:fld>
            <a:endParaRPr lang="en-US"/>
          </a:p>
        </p:txBody>
      </p:sp>
      <p:sp>
        <p:nvSpPr>
          <p:cNvPr id="8" name="Footer Placeholder 7">
            <a:extLst>
              <a:ext uri="{FF2B5EF4-FFF2-40B4-BE49-F238E27FC236}">
                <a16:creationId xmlns:a16="http://schemas.microsoft.com/office/drawing/2014/main" id="{49DFA22B-800A-7FD9-1995-43047813B0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30C0F2-DC8C-540B-6FF5-2E6F7C287CAB}"/>
              </a:ext>
            </a:extLst>
          </p:cNvPr>
          <p:cNvSpPr>
            <a:spLocks noGrp="1"/>
          </p:cNvSpPr>
          <p:nvPr>
            <p:ph type="sldNum" sz="quarter" idx="12"/>
          </p:nvPr>
        </p:nvSpPr>
        <p:spPr/>
        <p:txBody>
          <a:bodyPr/>
          <a:lstStyle/>
          <a:p>
            <a:fld id="{F72A0895-3E77-40E8-8A91-DD4CB4037EC7}" type="slidenum">
              <a:rPr lang="en-US" smtClean="0"/>
              <a:t>‹#›</a:t>
            </a:fld>
            <a:endParaRPr lang="en-US"/>
          </a:p>
        </p:txBody>
      </p:sp>
    </p:spTree>
    <p:extLst>
      <p:ext uri="{BB962C8B-B14F-4D97-AF65-F5344CB8AC3E}">
        <p14:creationId xmlns:p14="http://schemas.microsoft.com/office/powerpoint/2010/main" val="446239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8E25D-EB06-6889-9DDA-78D0038589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C5AD5A-DF8B-9F11-8E08-FE3AD8F35AE4}"/>
              </a:ext>
            </a:extLst>
          </p:cNvPr>
          <p:cNvSpPr>
            <a:spLocks noGrp="1"/>
          </p:cNvSpPr>
          <p:nvPr>
            <p:ph type="dt" sz="half" idx="10"/>
          </p:nvPr>
        </p:nvSpPr>
        <p:spPr/>
        <p:txBody>
          <a:bodyPr/>
          <a:lstStyle/>
          <a:p>
            <a:fld id="{8537CB3C-CEFD-49BA-BDB1-38ACD20CFB50}" type="datetimeFigureOut">
              <a:rPr lang="en-US" smtClean="0"/>
              <a:t>2/20/2026</a:t>
            </a:fld>
            <a:endParaRPr lang="en-US"/>
          </a:p>
        </p:txBody>
      </p:sp>
      <p:sp>
        <p:nvSpPr>
          <p:cNvPr id="4" name="Footer Placeholder 3">
            <a:extLst>
              <a:ext uri="{FF2B5EF4-FFF2-40B4-BE49-F238E27FC236}">
                <a16:creationId xmlns:a16="http://schemas.microsoft.com/office/drawing/2014/main" id="{9581A91D-3D9B-3CAF-11B5-0F6729D0A2F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8CEBFBF-AD08-3808-D213-62DDEB1C06A8}"/>
              </a:ext>
            </a:extLst>
          </p:cNvPr>
          <p:cNvSpPr>
            <a:spLocks noGrp="1"/>
          </p:cNvSpPr>
          <p:nvPr>
            <p:ph type="sldNum" sz="quarter" idx="12"/>
          </p:nvPr>
        </p:nvSpPr>
        <p:spPr/>
        <p:txBody>
          <a:bodyPr/>
          <a:lstStyle/>
          <a:p>
            <a:fld id="{F72A0895-3E77-40E8-8A91-DD4CB4037EC7}" type="slidenum">
              <a:rPr lang="en-US" smtClean="0"/>
              <a:t>‹#›</a:t>
            </a:fld>
            <a:endParaRPr lang="en-US"/>
          </a:p>
        </p:txBody>
      </p:sp>
    </p:spTree>
    <p:extLst>
      <p:ext uri="{BB962C8B-B14F-4D97-AF65-F5344CB8AC3E}">
        <p14:creationId xmlns:p14="http://schemas.microsoft.com/office/powerpoint/2010/main" val="987869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973A42-F24A-848B-7861-DFE0237FAAA1}"/>
              </a:ext>
            </a:extLst>
          </p:cNvPr>
          <p:cNvSpPr>
            <a:spLocks noGrp="1"/>
          </p:cNvSpPr>
          <p:nvPr>
            <p:ph type="dt" sz="half" idx="10"/>
          </p:nvPr>
        </p:nvSpPr>
        <p:spPr/>
        <p:txBody>
          <a:bodyPr/>
          <a:lstStyle/>
          <a:p>
            <a:fld id="{8537CB3C-CEFD-49BA-BDB1-38ACD20CFB50}" type="datetimeFigureOut">
              <a:rPr lang="en-US" smtClean="0"/>
              <a:t>2/20/2026</a:t>
            </a:fld>
            <a:endParaRPr lang="en-US"/>
          </a:p>
        </p:txBody>
      </p:sp>
      <p:sp>
        <p:nvSpPr>
          <p:cNvPr id="3" name="Footer Placeholder 2">
            <a:extLst>
              <a:ext uri="{FF2B5EF4-FFF2-40B4-BE49-F238E27FC236}">
                <a16:creationId xmlns:a16="http://schemas.microsoft.com/office/drawing/2014/main" id="{CF80A830-E4D2-8AF2-E3D0-F9A7610EAA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C56971-22C4-8FD6-AA12-0DE6F3334653}"/>
              </a:ext>
            </a:extLst>
          </p:cNvPr>
          <p:cNvSpPr>
            <a:spLocks noGrp="1"/>
          </p:cNvSpPr>
          <p:nvPr>
            <p:ph type="sldNum" sz="quarter" idx="12"/>
          </p:nvPr>
        </p:nvSpPr>
        <p:spPr/>
        <p:txBody>
          <a:bodyPr/>
          <a:lstStyle/>
          <a:p>
            <a:fld id="{F72A0895-3E77-40E8-8A91-DD4CB4037EC7}" type="slidenum">
              <a:rPr lang="en-US" smtClean="0"/>
              <a:t>‹#›</a:t>
            </a:fld>
            <a:endParaRPr lang="en-US"/>
          </a:p>
        </p:txBody>
      </p:sp>
    </p:spTree>
    <p:extLst>
      <p:ext uri="{BB962C8B-B14F-4D97-AF65-F5344CB8AC3E}">
        <p14:creationId xmlns:p14="http://schemas.microsoft.com/office/powerpoint/2010/main" val="119571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ECB87-067A-4A65-3772-FBA6D0421C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CAC31E-EAED-BA82-9A4C-CB09B2A5FA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DC207B-5549-E756-461F-3A7E4F3314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B8C42B-0797-AB28-EA3E-68E874D3C11F}"/>
              </a:ext>
            </a:extLst>
          </p:cNvPr>
          <p:cNvSpPr>
            <a:spLocks noGrp="1"/>
          </p:cNvSpPr>
          <p:nvPr>
            <p:ph type="dt" sz="half" idx="10"/>
          </p:nvPr>
        </p:nvSpPr>
        <p:spPr/>
        <p:txBody>
          <a:bodyPr/>
          <a:lstStyle/>
          <a:p>
            <a:fld id="{8537CB3C-CEFD-49BA-BDB1-38ACD20CFB50}" type="datetimeFigureOut">
              <a:rPr lang="en-US" smtClean="0"/>
              <a:t>2/20/2026</a:t>
            </a:fld>
            <a:endParaRPr lang="en-US"/>
          </a:p>
        </p:txBody>
      </p:sp>
      <p:sp>
        <p:nvSpPr>
          <p:cNvPr id="6" name="Footer Placeholder 5">
            <a:extLst>
              <a:ext uri="{FF2B5EF4-FFF2-40B4-BE49-F238E27FC236}">
                <a16:creationId xmlns:a16="http://schemas.microsoft.com/office/drawing/2014/main" id="{6544A203-6DE4-64A5-C839-86E9BE4B16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39BCF0-16C9-0B7C-DF6D-DB1E97069932}"/>
              </a:ext>
            </a:extLst>
          </p:cNvPr>
          <p:cNvSpPr>
            <a:spLocks noGrp="1"/>
          </p:cNvSpPr>
          <p:nvPr>
            <p:ph type="sldNum" sz="quarter" idx="12"/>
          </p:nvPr>
        </p:nvSpPr>
        <p:spPr/>
        <p:txBody>
          <a:bodyPr/>
          <a:lstStyle/>
          <a:p>
            <a:fld id="{F72A0895-3E77-40E8-8A91-DD4CB4037EC7}" type="slidenum">
              <a:rPr lang="en-US" smtClean="0"/>
              <a:t>‹#›</a:t>
            </a:fld>
            <a:endParaRPr lang="en-US"/>
          </a:p>
        </p:txBody>
      </p:sp>
    </p:spTree>
    <p:extLst>
      <p:ext uri="{BB962C8B-B14F-4D97-AF65-F5344CB8AC3E}">
        <p14:creationId xmlns:p14="http://schemas.microsoft.com/office/powerpoint/2010/main" val="3683698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91DD5-D7C9-6ABA-DCBE-F2285A887D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554947-A61A-C788-A510-86D6FE8CFF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4F0816-E181-B61D-7994-54EB26C57E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25701E-A0C3-7DFC-E9C4-C99B0AB1811C}"/>
              </a:ext>
            </a:extLst>
          </p:cNvPr>
          <p:cNvSpPr>
            <a:spLocks noGrp="1"/>
          </p:cNvSpPr>
          <p:nvPr>
            <p:ph type="dt" sz="half" idx="10"/>
          </p:nvPr>
        </p:nvSpPr>
        <p:spPr/>
        <p:txBody>
          <a:bodyPr/>
          <a:lstStyle/>
          <a:p>
            <a:fld id="{8537CB3C-CEFD-49BA-BDB1-38ACD20CFB50}" type="datetimeFigureOut">
              <a:rPr lang="en-US" smtClean="0"/>
              <a:t>2/20/2026</a:t>
            </a:fld>
            <a:endParaRPr lang="en-US"/>
          </a:p>
        </p:txBody>
      </p:sp>
      <p:sp>
        <p:nvSpPr>
          <p:cNvPr id="6" name="Footer Placeholder 5">
            <a:extLst>
              <a:ext uri="{FF2B5EF4-FFF2-40B4-BE49-F238E27FC236}">
                <a16:creationId xmlns:a16="http://schemas.microsoft.com/office/drawing/2014/main" id="{13CF4198-9486-0051-C938-1CCE0EC31B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67CAAB-EA06-EBDD-3638-F6B18B02B54E}"/>
              </a:ext>
            </a:extLst>
          </p:cNvPr>
          <p:cNvSpPr>
            <a:spLocks noGrp="1"/>
          </p:cNvSpPr>
          <p:nvPr>
            <p:ph type="sldNum" sz="quarter" idx="12"/>
          </p:nvPr>
        </p:nvSpPr>
        <p:spPr/>
        <p:txBody>
          <a:bodyPr/>
          <a:lstStyle/>
          <a:p>
            <a:fld id="{F72A0895-3E77-40E8-8A91-DD4CB4037EC7}" type="slidenum">
              <a:rPr lang="en-US" smtClean="0"/>
              <a:t>‹#›</a:t>
            </a:fld>
            <a:endParaRPr lang="en-US"/>
          </a:p>
        </p:txBody>
      </p:sp>
    </p:spTree>
    <p:extLst>
      <p:ext uri="{BB962C8B-B14F-4D97-AF65-F5344CB8AC3E}">
        <p14:creationId xmlns:p14="http://schemas.microsoft.com/office/powerpoint/2010/main" val="1015630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2CF646-1D52-A464-535B-3336B68E56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E614D4-E2E9-57CB-A259-A349D5F3B0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388534-41D9-7A96-1276-900A9D87CF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37CB3C-CEFD-49BA-BDB1-38ACD20CFB50}" type="datetimeFigureOut">
              <a:rPr lang="en-US" smtClean="0"/>
              <a:t>2/20/2026</a:t>
            </a:fld>
            <a:endParaRPr lang="en-US"/>
          </a:p>
        </p:txBody>
      </p:sp>
      <p:sp>
        <p:nvSpPr>
          <p:cNvPr id="5" name="Footer Placeholder 4">
            <a:extLst>
              <a:ext uri="{FF2B5EF4-FFF2-40B4-BE49-F238E27FC236}">
                <a16:creationId xmlns:a16="http://schemas.microsoft.com/office/drawing/2014/main" id="{36E27B72-6059-476F-5642-F2BE0F5693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4599EC-7911-17F5-F7B6-FC5E5F0C4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2A0895-3E77-40E8-8A91-DD4CB4037EC7}" type="slidenum">
              <a:rPr lang="en-US" smtClean="0"/>
              <a:t>‹#›</a:t>
            </a:fld>
            <a:endParaRPr lang="en-US"/>
          </a:p>
        </p:txBody>
      </p:sp>
    </p:spTree>
    <p:extLst>
      <p:ext uri="{BB962C8B-B14F-4D97-AF65-F5344CB8AC3E}">
        <p14:creationId xmlns:p14="http://schemas.microsoft.com/office/powerpoint/2010/main" val="4125036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oogle.com/search?q=Lahore+Resolution&amp;oq=hitorical+contextof+the+creation+of+pakistan+with+emphasis+on+socio-+political+%2C+religious%2C+and+cultural+dynamics+of+british+india+between+1857+till+1947++&amp;gs_lcrp=EgZjaHJvbWUyBggAEEUYOdIBCjIwMDQxMGowajeoAgCwAgA&amp;sourceid=chrome&amp;ie=UTF-8&amp;mstk=AUtExfAvfN4Jt8Sfdp3S-ZvtA6qCuygiLkKLCZJdjqEt69cI1YjvW-t_TbL2uBxn8susQ0F-gxK9Zi_TKVtaV_bn5vI8onzEsMNpuVZJH0SSgnsw5lZkQG5aETyoOMKNutyHmLhyng3aqaxiiFRsNSMaKXt_P_F-D1KA1DjdYIGxB3RfP0E&amp;csui=3&amp;ved=2ahUKEwj33NzN5_uQAxXw5AIHHfumPeIQgK4QegQICBAD" TargetMode="External"/><Relationship Id="rId2" Type="http://schemas.openxmlformats.org/officeDocument/2006/relationships/hyperlink" Target="https://www.google.com/search?q=Two-Nation+Theory&amp;oq=hitorical+contextof+the+creation+of+pakistan+with+emphasis+on+socio-+political+%2C+religious%2C+and+cultural+dynamics+of+british+india+between+1857+till+1947++&amp;gs_lcrp=EgZjaHJvbWUyBggAEEUYOdIBCjIwMDQxMGowajeoAgCwAgA&amp;sourceid=chrome&amp;ie=UTF-8&amp;mstk=AUtExfAvfN4Jt8Sfdp3S-ZvtA6qCuygiLkKLCZJdjqEt69cI1YjvW-t_TbL2uBxn8susQ0F-gxK9Zi_TKVtaV_bn5vI8onzEsMNpuVZJH0SSgnsw5lZkQG5aETyoOMKNutyHmLhyng3aqaxiiFRsNSMaKXt_P_F-D1KA1DjdYIGxB3RfP0E&amp;csui=3&amp;ved=2ahUKEwj33NzN5_uQAxXw5AIHHfumPeIQgK4QegQICBAB" TargetMode="External"/><Relationship Id="rId1" Type="http://schemas.openxmlformats.org/officeDocument/2006/relationships/slideLayout" Target="../slideLayouts/slideLayout2.xml"/><Relationship Id="rId4" Type="http://schemas.openxmlformats.org/officeDocument/2006/relationships/hyperlink" Target="https://www.google.com/search?q=Muhammad+Ali+Jinnah&amp;oq=hitorical+contextof+the+creation+of+pakistan+with+emphasis+on+socio-+political+%2C+religious%2C+and+cultural+dynamics+of+british+india+between+1857+till+1947++&amp;gs_lcrp=EgZjaHJvbWUyBggAEEUYOdIBCjIwMDQxMGowajeoAgCwAgA&amp;sourceid=chrome&amp;ie=UTF-8&amp;mstk=AUtExfAvfN4Jt8Sfdp3S-ZvtA6qCuygiLkKLCZJdjqEt69cI1YjvW-t_TbL2uBxn8susQ0F-gxK9Zi_TKVtaV_bn5vI8onzEsMNpuVZJH0SSgnsw5lZkQG5aETyoOMKNutyHmLhyng3aqaxiiFRsNSMaKXt_P_F-D1KA1DjdYIGxB3RfP0E&amp;csui=3&amp;ved=2ahUKEwj33NzN5_uQAxXw5AIHHfumPeIQgK4QegQICBA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web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google.com/search?q=Two-Nation+Theory&amp;oq=hitorical+contextof+the+creation+of+pakistan+with+emphasis+on+socio-+political+%2C+religious%2C+and+cultural+dynamics+of+british+india+between+1857+till+1947++&amp;gs_lcrp=EgZjaHJvbWUyBggAEEUYOdIBCjIwMDQxMGowajeoAgCwAgA&amp;sourceid=chrome&amp;ie=UTF-8&amp;mstk=AUtExfAvfN4Jt8Sfdp3S-ZvtA6qCuygiLkKLCZJdjqEt69cI1YjvW-t_TbL2uBxn8susQ0F-gxK9Zi_TKVtaV_bn5vI8onzEsMNpuVZJH0SSgnsw5lZkQG5aETyoOMKNutyHmLhyng3aqaxiiFRsNSMaKXt_P_F-D1KA1DjdYIGxB3RfP0E&amp;csui=3&amp;ved=2ahUKEwj33NzN5_uQAxXw5AIHHfumPeIQgK4QegQIARAD" TargetMode="External"/><Relationship Id="rId2" Type="http://schemas.openxmlformats.org/officeDocument/2006/relationships/hyperlink" Target="https://www.google.com/search?q=All+India+Muslim+League&amp;oq=hitorical+contextof+the+creation+of+pakistan+with+emphasis+on+socio-+political+%2C+religious%2C+and+cultural+dynamics+of+british+india+between+1857+till+1947++&amp;gs_lcrp=EgZjaHJvbWUyBggAEEUYOdIBCjIwMDQxMGowajeoAgCwAgA&amp;sourceid=chrome&amp;ie=UTF-8&amp;mstk=AUtExfAvfN4Jt8Sfdp3S-ZvtA6qCuygiLkKLCZJdjqEt69cI1YjvW-t_TbL2uBxn8susQ0F-gxK9Zi_TKVtaV_bn5vI8onzEsMNpuVZJH0SSgnsw5lZkQG5aETyoOMKNutyHmLhyng3aqaxiiFRsNSMaKXt_P_F-D1KA1DjdYIGxB3RfP0E&amp;csui=3&amp;ved=2ahUKEwj33NzN5_uQAxXw5AIHHfumPeIQgK4QegQIARA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ogle.com/search?q=British+policies&amp;oq=hitorical+contextof+the+creation+of+pakistan+with+emphasis+on+socio-+political+%2C+religious%2C+and+cultural+dynamics+of+british+india+between+1857+till+1947++&amp;gs_lcrp=EgZjaHJvbWUyBggAEEUYOdIBCjIwMDQxMGowajeoAgCwAgA&amp;sourceid=chrome&amp;ie=UTF-8&amp;mstk=AUtExfAvfN4Jt8Sfdp3S-ZvtA6qCuygiLkKLCZJdjqEt69cI1YjvW-t_TbL2uBxn8susQ0F-gxK9Zi_TKVtaV_bn5vI8onzEsMNpuVZJH0SSgnsw5lZkQG5aETyoOMKNutyHmLhyng3aqaxiiFRsNSMaKXt_P_F-D1KA1DjdYIGxB3RfP0E&amp;csui=3&amp;ved=2ahUKEwj33NzN5_uQAxXw5AIHHfumPeIQgK4QegQIAxAD" TargetMode="External"/><Relationship Id="rId2" Type="http://schemas.openxmlformats.org/officeDocument/2006/relationships/hyperlink" Target="https://www.google.com/search?q=Sepoy+Mutiny&amp;oq=hitorical+contextof+the+creation+of+pakistan+with+emphasis+on+socio-+political+%2C+religious%2C+and+cultural+dynamics+of+british+india+between+1857+till+1947++&amp;gs_lcrp=EgZjaHJvbWUyBggAEEUYOdIBCjIwMDQxMGowajeoAgCwAgA&amp;sourceid=chrome&amp;ie=UTF-8&amp;mstk=AUtExfAvfN4Jt8Sfdp3S-ZvtA6qCuygiLkKLCZJdjqEt69cI1YjvW-t_TbL2uBxn8susQ0F-gxK9Zi_TKVtaV_bn5vI8onzEsMNpuVZJH0SSgnsw5lZkQG5aETyoOMKNutyHmLhyng3aqaxiiFRsNSMaKXt_P_F-D1KA1DjdYIGxB3RfP0E&amp;csui=3&amp;ved=2ahUKEwj33NzN5_uQAxXw5AIHHfumPeIQgK4QegQIAxAB"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google.com/search?q=Non-cooperation+Movement&amp;oq=hitorical+contextof+the+creation+of+pakistan+with+emphasis+on+socio-+political+%2C+religious%2C+and+cultural+dynamics+of+british+india+between+1857+till+1947++&amp;gs_lcrp=EgZjaHJvbWUyBggAEEUYOdIBCjIwMDQxMGowajeoAgCwAgA&amp;sourceid=chrome&amp;ie=UTF-8&amp;mstk=AUtExfAvfN4Jt8Sfdp3S-ZvtA6qCuygiLkKLCZJdjqEt69cI1YjvW-t_TbL2uBxn8susQ0F-gxK9Zi_TKVtaV_bn5vI8onzEsMNpuVZJH0SSgnsw5lZkQG5aETyoOMKNutyHmLhyng3aqaxiiFRsNSMaKXt_P_F-D1KA1DjdYIGxB3RfP0E&amp;csui=3&amp;ved=2ahUKEwj33NzN5_uQAxXw5AIHHfumPeIQgK4QegQIBRAE" TargetMode="External"/><Relationship Id="rId2" Type="http://schemas.openxmlformats.org/officeDocument/2006/relationships/hyperlink" Target="https://www.google.com/search?q=Sir+Syed+Ahmad+Khan&amp;oq=hitorical+contextof+the+creation+of+pakistan+with+emphasis+on+socio-+political+%2C+religious%2C+and+cultural+dynamics+of+british+india+between+1857+till+1947++&amp;gs_lcrp=EgZjaHJvbWUyBggAEEUYOdIBCjIwMDQxMGowajeoAgCwAgA&amp;sourceid=chrome&amp;ie=UTF-8&amp;mstk=AUtExfAvfN4Jt8Sfdp3S-ZvtA6qCuygiLkKLCZJdjqEt69cI1YjvW-t_TbL2uBxn8susQ0F-gxK9Zi_TKVtaV_bn5vI8onzEsMNpuVZJH0SSgnsw5lZkQG5aETyoOMKNutyHmLhyng3aqaxiiFRsNSMaKXt_P_F-D1KA1DjdYIGxB3RfP0E&amp;csui=3&amp;ved=2ahUKEwj33NzN5_uQAxXw5AIHHfumPeIQgK4QegQIBRAB"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FC4F-2CED-5592-9244-309E19443851}"/>
              </a:ext>
            </a:extLst>
          </p:cNvPr>
          <p:cNvSpPr>
            <a:spLocks noGrp="1"/>
          </p:cNvSpPr>
          <p:nvPr>
            <p:ph type="ctrTitle"/>
          </p:nvPr>
        </p:nvSpPr>
        <p:spPr>
          <a:xfrm>
            <a:off x="1524000" y="1406448"/>
            <a:ext cx="9144000" cy="2387600"/>
          </a:xfrm>
        </p:spPr>
        <p:txBody>
          <a:bodyPr/>
          <a:lstStyle/>
          <a:p>
            <a:r>
              <a:rPr lang="ar-AE" b="1" dirty="0"/>
              <a:t>بسم اللہ الرحمٰن الرحیم</a:t>
            </a:r>
            <a:endParaRPr lang="en-US" dirty="0"/>
          </a:p>
        </p:txBody>
      </p:sp>
    </p:spTree>
    <p:extLst>
      <p:ext uri="{BB962C8B-B14F-4D97-AF65-F5344CB8AC3E}">
        <p14:creationId xmlns:p14="http://schemas.microsoft.com/office/powerpoint/2010/main" val="2474073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42F56-3862-0A86-7A68-3EAC6EB42643}"/>
              </a:ext>
            </a:extLst>
          </p:cNvPr>
          <p:cNvSpPr>
            <a:spLocks noGrp="1"/>
          </p:cNvSpPr>
          <p:nvPr>
            <p:ph type="title"/>
          </p:nvPr>
        </p:nvSpPr>
        <p:spPr>
          <a:xfrm>
            <a:off x="838200" y="365126"/>
            <a:ext cx="10515600" cy="788972"/>
          </a:xfrm>
        </p:spPr>
        <p:txBody>
          <a:bodyPr>
            <a:normAutofit fontScale="90000"/>
          </a:bodyPr>
          <a:lstStyle/>
          <a:p>
            <a:pPr algn="ctr"/>
            <a:r>
              <a:rPr lang="en-US" b="1" dirty="0"/>
              <a:t>Cultural and ideological shifts</a:t>
            </a:r>
            <a:br>
              <a:rPr lang="en-US" dirty="0"/>
            </a:br>
            <a:endParaRPr lang="en-US" dirty="0"/>
          </a:p>
        </p:txBody>
      </p:sp>
      <p:sp>
        <p:nvSpPr>
          <p:cNvPr id="3" name="Content Placeholder 2">
            <a:extLst>
              <a:ext uri="{FF2B5EF4-FFF2-40B4-BE49-F238E27FC236}">
                <a16:creationId xmlns:a16="http://schemas.microsoft.com/office/drawing/2014/main" id="{6651CE3D-1DC9-97DD-2580-0DD32BDDEAEB}"/>
              </a:ext>
            </a:extLst>
          </p:cNvPr>
          <p:cNvSpPr>
            <a:spLocks noGrp="1"/>
          </p:cNvSpPr>
          <p:nvPr>
            <p:ph idx="1"/>
          </p:nvPr>
        </p:nvSpPr>
        <p:spPr>
          <a:xfrm>
            <a:off x="838200" y="1012054"/>
            <a:ext cx="10515600" cy="5480820"/>
          </a:xfrm>
        </p:spPr>
        <p:txBody>
          <a:bodyPr>
            <a:normAutofit/>
          </a:bodyPr>
          <a:lstStyle/>
          <a:p>
            <a:pPr lvl="0"/>
            <a:r>
              <a:rPr lang="en-US" sz="3000" b="1" u="sng" dirty="0">
                <a:hlinkClick r:id="rId2">
                  <a:extLst>
                    <a:ext uri="{A12FA001-AC4F-418D-AE19-62706E023703}">
                      <ahyp:hlinkClr xmlns:ahyp="http://schemas.microsoft.com/office/drawing/2018/hyperlinkcolor" val="tx"/>
                    </a:ext>
                  </a:extLst>
                </a:hlinkClick>
              </a:rPr>
              <a:t>Two-Nation Theory</a:t>
            </a:r>
            <a:r>
              <a:rPr lang="en-US" sz="3000" b="1" dirty="0"/>
              <a:t>:</a:t>
            </a:r>
            <a:r>
              <a:rPr lang="en-US" sz="3000" dirty="0"/>
              <a:t> As a result of the political and cultural developments, the idea that Muslims and Hindus were two distinct nations gained traction.</a:t>
            </a:r>
          </a:p>
          <a:p>
            <a:pPr lvl="0"/>
            <a:r>
              <a:rPr lang="en-US" sz="3000" b="1" u="sng" dirty="0">
                <a:hlinkClick r:id="rId3">
                  <a:extLst>
                    <a:ext uri="{A12FA001-AC4F-418D-AE19-62706E023703}">
                      <ahyp:hlinkClr xmlns:ahyp="http://schemas.microsoft.com/office/drawing/2018/hyperlinkcolor" val="tx"/>
                    </a:ext>
                  </a:extLst>
                </a:hlinkClick>
              </a:rPr>
              <a:t>Lahore Resolution</a:t>
            </a:r>
            <a:r>
              <a:rPr lang="en-US" sz="3000" b="1" dirty="0"/>
              <a:t>:</a:t>
            </a:r>
            <a:r>
              <a:rPr lang="en-US" sz="3000" dirty="0"/>
              <a:t> In 1940, the AIML officially passed the Lahore Resolution, which formally demanded separate Muslim states in the Muslim-majority areas of British India, marking a significant shift in the political discourse.</a:t>
            </a:r>
          </a:p>
          <a:p>
            <a:pPr lvl="0"/>
            <a:r>
              <a:rPr lang="en-US" sz="3000" b="1" u="sng" dirty="0">
                <a:hlinkClick r:id="rId4">
                  <a:extLst>
                    <a:ext uri="{A12FA001-AC4F-418D-AE19-62706E023703}">
                      <ahyp:hlinkClr xmlns:ahyp="http://schemas.microsoft.com/office/drawing/2018/hyperlinkcolor" val="tx"/>
                    </a:ext>
                  </a:extLst>
                </a:hlinkClick>
              </a:rPr>
              <a:t>Muhammad Ali Jinnah</a:t>
            </a:r>
            <a:r>
              <a:rPr lang="en-US" sz="3000" b="1" dirty="0"/>
              <a:t>'s leadership:</a:t>
            </a:r>
            <a:r>
              <a:rPr lang="en-US" sz="3000" dirty="0"/>
              <a:t> Initially a secular leader, Jinnah was influenced by the growing realization of a separate Muslim identity and went on to lead the Pakistan movement, becoming the "Quaid-e-Azam" (Great Leader) of the movement. </a:t>
            </a:r>
          </a:p>
          <a:p>
            <a:pPr marL="0" indent="0">
              <a:buNone/>
            </a:pPr>
            <a:endParaRPr lang="en-US" sz="3000" dirty="0"/>
          </a:p>
        </p:txBody>
      </p:sp>
    </p:spTree>
    <p:extLst>
      <p:ext uri="{BB962C8B-B14F-4D97-AF65-F5344CB8AC3E}">
        <p14:creationId xmlns:p14="http://schemas.microsoft.com/office/powerpoint/2010/main" val="1725886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F83AF3-18DA-91FD-7C59-069B03562D60}"/>
              </a:ext>
            </a:extLst>
          </p:cNvPr>
          <p:cNvSpPr>
            <a:spLocks noGrp="1"/>
          </p:cNvSpPr>
          <p:nvPr>
            <p:ph idx="1"/>
          </p:nvPr>
        </p:nvSpPr>
        <p:spPr>
          <a:xfrm>
            <a:off x="2814222" y="2379215"/>
            <a:ext cx="8539578" cy="3797747"/>
          </a:xfrm>
        </p:spPr>
        <p:txBody>
          <a:bodyPr/>
          <a:lstStyle/>
          <a:p>
            <a:pPr marL="0" indent="0">
              <a:buNone/>
            </a:pPr>
            <a:r>
              <a:rPr lang="en-US" sz="9600" b="1" dirty="0">
                <a:effectLst>
                  <a:outerShdw blurRad="38100" dist="38100" dir="2700000" algn="tl">
                    <a:srgbClr val="000000">
                      <a:alpha val="43137"/>
                    </a:srgbClr>
                  </a:outerShdw>
                </a:effectLst>
              </a:rPr>
              <a:t>THANK YOU </a:t>
            </a:r>
          </a:p>
          <a:p>
            <a:pPr marL="0" indent="0">
              <a:buNone/>
            </a:pPr>
            <a:endParaRPr lang="en-US" sz="4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55842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AB445D7-C5C2-A44B-9905-043364C1D22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76365" y="425743"/>
            <a:ext cx="6578353" cy="6099344"/>
          </a:xfrm>
        </p:spPr>
      </p:pic>
    </p:spTree>
    <p:extLst>
      <p:ext uri="{BB962C8B-B14F-4D97-AF65-F5344CB8AC3E}">
        <p14:creationId xmlns:p14="http://schemas.microsoft.com/office/powerpoint/2010/main" val="828544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D7C8A69-66E5-9E23-0166-E24DA5E83B8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15322" b="11773"/>
          <a:stretch>
            <a:fillRect/>
          </a:stretch>
        </p:blipFill>
        <p:spPr>
          <a:xfrm>
            <a:off x="2467992" y="248574"/>
            <a:ext cx="6826928" cy="6258757"/>
          </a:xfrm>
        </p:spPr>
      </p:pic>
    </p:spTree>
    <p:extLst>
      <p:ext uri="{BB962C8B-B14F-4D97-AF65-F5344CB8AC3E}">
        <p14:creationId xmlns:p14="http://schemas.microsoft.com/office/powerpoint/2010/main" val="3788255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3359F-BC1F-EAA0-8896-C3728E562AFC}"/>
              </a:ext>
            </a:extLst>
          </p:cNvPr>
          <p:cNvSpPr>
            <a:spLocks noGrp="1"/>
          </p:cNvSpPr>
          <p:nvPr>
            <p:ph type="title"/>
          </p:nvPr>
        </p:nvSpPr>
        <p:spPr/>
        <p:txBody>
          <a:bodyPr>
            <a:normAutofit/>
          </a:bodyPr>
          <a:lstStyle/>
          <a:p>
            <a:pPr algn="ctr"/>
            <a:r>
              <a:rPr lang="en-US" sz="6000" b="1" u="sng" dirty="0">
                <a:latin typeface="Book Antiqua" panose="02040602050305030304" pitchFamily="18" charset="0"/>
              </a:rPr>
              <a:t>PAKISTAN STUDIES </a:t>
            </a:r>
            <a:endParaRPr lang="en-US" sz="6000" dirty="0"/>
          </a:p>
        </p:txBody>
      </p:sp>
      <p:sp>
        <p:nvSpPr>
          <p:cNvPr id="3" name="Content Placeholder 2">
            <a:extLst>
              <a:ext uri="{FF2B5EF4-FFF2-40B4-BE49-F238E27FC236}">
                <a16:creationId xmlns:a16="http://schemas.microsoft.com/office/drawing/2014/main" id="{720BB626-D1D4-0869-10E7-B4167860E59F}"/>
              </a:ext>
            </a:extLst>
          </p:cNvPr>
          <p:cNvSpPr>
            <a:spLocks noGrp="1"/>
          </p:cNvSpPr>
          <p:nvPr>
            <p:ph idx="1"/>
          </p:nvPr>
        </p:nvSpPr>
        <p:spPr/>
        <p:txBody>
          <a:bodyPr/>
          <a:lstStyle/>
          <a:p>
            <a:pPr marL="0" indent="0" algn="ctr">
              <a:buNone/>
            </a:pPr>
            <a:r>
              <a:rPr lang="en-US" sz="4800" b="1" u="sng" dirty="0"/>
              <a:t>Instructor: Khalid Makhdoom </a:t>
            </a:r>
          </a:p>
          <a:p>
            <a:pPr marL="0" indent="0" algn="ctr">
              <a:buNone/>
            </a:pPr>
            <a:r>
              <a:rPr lang="en-US" sz="4800" b="1" u="sng" dirty="0"/>
              <a:t>Ideology and Constitution of Pakistan</a:t>
            </a:r>
          </a:p>
          <a:p>
            <a:pPr marL="0" indent="0" algn="ctr">
              <a:buNone/>
            </a:pPr>
            <a:r>
              <a:rPr lang="en-US" sz="4800" b="1" u="sng" dirty="0"/>
              <a:t> Course code : ICP-321</a:t>
            </a:r>
          </a:p>
          <a:p>
            <a:pPr marL="0" indent="0" algn="ctr">
              <a:buNone/>
            </a:pPr>
            <a:r>
              <a:rPr lang="en-US" sz="4800" b="1" u="sng" dirty="0"/>
              <a:t>Program: BS Applied Psychology</a:t>
            </a:r>
          </a:p>
          <a:p>
            <a:pPr marL="0" indent="0" algn="ctr">
              <a:buNone/>
            </a:pPr>
            <a:r>
              <a:rPr lang="en-US" sz="4800" b="1" u="sng" dirty="0"/>
              <a:t>Credit hours : 2</a:t>
            </a:r>
          </a:p>
          <a:p>
            <a:pPr marL="0" indent="0">
              <a:buNone/>
            </a:pPr>
            <a:endParaRPr lang="en-US" dirty="0"/>
          </a:p>
        </p:txBody>
      </p:sp>
    </p:spTree>
    <p:extLst>
      <p:ext uri="{BB962C8B-B14F-4D97-AF65-F5344CB8AC3E}">
        <p14:creationId xmlns:p14="http://schemas.microsoft.com/office/powerpoint/2010/main" val="95595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B0EE43-6594-D6EF-1DBE-D13AC22E20EE}"/>
              </a:ext>
            </a:extLst>
          </p:cNvPr>
          <p:cNvSpPr>
            <a:spLocks noGrp="1"/>
          </p:cNvSpPr>
          <p:nvPr>
            <p:ph idx="1"/>
          </p:nvPr>
        </p:nvSpPr>
        <p:spPr>
          <a:xfrm>
            <a:off x="838200" y="2547891"/>
            <a:ext cx="10515600" cy="3629072"/>
          </a:xfrm>
        </p:spPr>
        <p:txBody>
          <a:bodyPr>
            <a:normAutofit/>
          </a:bodyPr>
          <a:lstStyle/>
          <a:p>
            <a:pPr marL="0" indent="0">
              <a:buNone/>
            </a:pPr>
            <a:r>
              <a:rPr lang="en-US" sz="4000" b="1" u="sng" dirty="0"/>
              <a:t>INTRODUCTION TO THE IDEOLOGY OF PAKISTAN</a:t>
            </a:r>
            <a:endParaRPr lang="en-US" sz="4000" dirty="0"/>
          </a:p>
        </p:txBody>
      </p:sp>
    </p:spTree>
    <p:extLst>
      <p:ext uri="{BB962C8B-B14F-4D97-AF65-F5344CB8AC3E}">
        <p14:creationId xmlns:p14="http://schemas.microsoft.com/office/powerpoint/2010/main" val="181479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E7BC9D-ED18-4405-47C8-9D11C12FD994}"/>
              </a:ext>
            </a:extLst>
          </p:cNvPr>
          <p:cNvSpPr>
            <a:spLocks noGrp="1"/>
          </p:cNvSpPr>
          <p:nvPr>
            <p:ph idx="1"/>
          </p:nvPr>
        </p:nvSpPr>
        <p:spPr>
          <a:xfrm>
            <a:off x="838200" y="1695635"/>
            <a:ext cx="10515600" cy="4481328"/>
          </a:xfrm>
        </p:spPr>
        <p:txBody>
          <a:bodyPr>
            <a:normAutofit/>
          </a:bodyPr>
          <a:lstStyle/>
          <a:p>
            <a:pPr algn="ctr"/>
            <a:r>
              <a:rPr lang="en-US" sz="5400" u="sng" dirty="0">
                <a:effectLst>
                  <a:outerShdw blurRad="38100" dist="38100" dir="2700000" algn="tl">
                    <a:srgbClr val="000000">
                      <a:alpha val="43137"/>
                    </a:srgbClr>
                  </a:outerShdw>
                </a:effectLst>
              </a:rPr>
              <a:t>Historical context of the creation of Pakistan (with emphasis on socio-political , religious and cultural dynamics of British India between 1857 till 1947)</a:t>
            </a:r>
          </a:p>
        </p:txBody>
      </p:sp>
    </p:spTree>
    <p:extLst>
      <p:ext uri="{BB962C8B-B14F-4D97-AF65-F5344CB8AC3E}">
        <p14:creationId xmlns:p14="http://schemas.microsoft.com/office/powerpoint/2010/main" val="905697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D3B41D-FC28-F663-4E9A-AAD5064B6042}"/>
              </a:ext>
            </a:extLst>
          </p:cNvPr>
          <p:cNvSpPr>
            <a:spLocks noGrp="1"/>
          </p:cNvSpPr>
          <p:nvPr>
            <p:ph idx="1"/>
          </p:nvPr>
        </p:nvSpPr>
        <p:spPr>
          <a:xfrm>
            <a:off x="372862" y="221942"/>
            <a:ext cx="11380433" cy="5963898"/>
          </a:xfrm>
        </p:spPr>
        <p:txBody>
          <a:bodyPr>
            <a:normAutofit fontScale="92500"/>
          </a:bodyPr>
          <a:lstStyle/>
          <a:p>
            <a:pPr marL="0" indent="0">
              <a:buNone/>
            </a:pPr>
            <a:r>
              <a:rPr lang="en-US" sz="4000" dirty="0"/>
              <a:t>The creation of Pakistan was a result of complex socio-political, religious, and cultural dynamics in British India from 1857 to 1947, fueled by the aftermath of the 1857 War of Independence. Key factors include the rise of Hindu nationalism, which led to fears of Muslim marginalization in a unified India; the formation of the </a:t>
            </a:r>
            <a:r>
              <a:rPr lang="en-US" sz="4000" u="sng" dirty="0">
                <a:hlinkClick r:id="rId2">
                  <a:extLst>
                    <a:ext uri="{A12FA001-AC4F-418D-AE19-62706E023703}">
                      <ahyp:hlinkClr xmlns:ahyp="http://schemas.microsoft.com/office/drawing/2018/hyperlinkcolor" val="tx"/>
                    </a:ext>
                  </a:extLst>
                </a:hlinkClick>
              </a:rPr>
              <a:t>All India Muslim League</a:t>
            </a:r>
            <a:r>
              <a:rPr lang="en-US" sz="4000" dirty="0"/>
              <a:t> to protect Muslim interests; and the political and cultural movements, such as the demand for separate electorates and the </a:t>
            </a:r>
            <a:r>
              <a:rPr lang="en-US" sz="4000" u="sng" dirty="0">
                <a:hlinkClick r:id="rId3">
                  <a:extLst>
                    <a:ext uri="{A12FA001-AC4F-418D-AE19-62706E023703}">
                      <ahyp:hlinkClr xmlns:ahyp="http://schemas.microsoft.com/office/drawing/2018/hyperlinkcolor" val="tx"/>
                    </a:ext>
                  </a:extLst>
                </a:hlinkClick>
              </a:rPr>
              <a:t>Two-Nation Theory</a:t>
            </a:r>
            <a:r>
              <a:rPr lang="en-US" sz="4000" dirty="0"/>
              <a:t>, which eventually culminated in the partition of British India into Hindu-majority India and Muslim-majority Pakistan. </a:t>
            </a:r>
          </a:p>
          <a:p>
            <a:pPr marL="0" indent="0">
              <a:buNone/>
            </a:pPr>
            <a:endParaRPr lang="en-US" dirty="0"/>
          </a:p>
        </p:txBody>
      </p:sp>
    </p:spTree>
    <p:extLst>
      <p:ext uri="{BB962C8B-B14F-4D97-AF65-F5344CB8AC3E}">
        <p14:creationId xmlns:p14="http://schemas.microsoft.com/office/powerpoint/2010/main" val="759523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16303-C343-7D63-E4E0-BC0B1A0BD75A}"/>
              </a:ext>
            </a:extLst>
          </p:cNvPr>
          <p:cNvSpPr>
            <a:spLocks noGrp="1"/>
          </p:cNvSpPr>
          <p:nvPr>
            <p:ph type="title"/>
          </p:nvPr>
        </p:nvSpPr>
        <p:spPr>
          <a:xfrm>
            <a:off x="838200" y="142043"/>
            <a:ext cx="10515600" cy="1189607"/>
          </a:xfrm>
        </p:spPr>
        <p:txBody>
          <a:bodyPr>
            <a:normAutofit fontScale="90000"/>
          </a:bodyPr>
          <a:lstStyle/>
          <a:p>
            <a:pPr algn="ctr"/>
            <a:r>
              <a:rPr lang="en-US" sz="5300" b="1" u="sng" dirty="0"/>
              <a:t>Political and socio-economic context</a:t>
            </a:r>
            <a:br>
              <a:rPr lang="en-US" b="1" u="sng" dirty="0"/>
            </a:br>
            <a:endParaRPr lang="en-US" b="1" u="sng" dirty="0"/>
          </a:p>
        </p:txBody>
      </p:sp>
      <p:sp>
        <p:nvSpPr>
          <p:cNvPr id="3" name="Content Placeholder 2">
            <a:extLst>
              <a:ext uri="{FF2B5EF4-FFF2-40B4-BE49-F238E27FC236}">
                <a16:creationId xmlns:a16="http://schemas.microsoft.com/office/drawing/2014/main" id="{A3FFDD9F-B1ED-9E06-5F13-9F3F3329BA65}"/>
              </a:ext>
            </a:extLst>
          </p:cNvPr>
          <p:cNvSpPr>
            <a:spLocks noGrp="1"/>
          </p:cNvSpPr>
          <p:nvPr>
            <p:ph idx="1"/>
          </p:nvPr>
        </p:nvSpPr>
        <p:spPr>
          <a:xfrm>
            <a:off x="838200" y="1180729"/>
            <a:ext cx="10515600" cy="5535227"/>
          </a:xfrm>
        </p:spPr>
        <p:txBody>
          <a:bodyPr/>
          <a:lstStyle/>
          <a:p>
            <a:pPr lvl="0"/>
            <a:r>
              <a:rPr lang="en-US" sz="3600" b="1" dirty="0"/>
              <a:t>The </a:t>
            </a:r>
            <a:r>
              <a:rPr lang="en-US" sz="3600" b="1" u="sng" dirty="0">
                <a:hlinkClick r:id="rId2">
                  <a:extLst>
                    <a:ext uri="{A12FA001-AC4F-418D-AE19-62706E023703}">
                      <ahyp:hlinkClr xmlns:ahyp="http://schemas.microsoft.com/office/drawing/2018/hyperlinkcolor" val="tx"/>
                    </a:ext>
                  </a:extLst>
                </a:hlinkClick>
              </a:rPr>
              <a:t>Sepoy Mutiny</a:t>
            </a:r>
            <a:r>
              <a:rPr lang="en-US" sz="3600" b="1" dirty="0"/>
              <a:t> of 1857:</a:t>
            </a:r>
            <a:r>
              <a:rPr lang="en-US" sz="3600" dirty="0"/>
              <a:t> This event and its aftermath created deep-seated anxieties among Muslims who feared British reprisal and marginalization, particularly after they were unfairly targeted and punished.</a:t>
            </a:r>
          </a:p>
          <a:p>
            <a:pPr lvl="0"/>
            <a:r>
              <a:rPr lang="en-US" sz="3600" b="1" u="sng" dirty="0">
                <a:hlinkClick r:id="rId3">
                  <a:extLst>
                    <a:ext uri="{A12FA001-AC4F-418D-AE19-62706E023703}">
                      <ahyp:hlinkClr xmlns:ahyp="http://schemas.microsoft.com/office/drawing/2018/hyperlinkcolor" val="tx"/>
                    </a:ext>
                  </a:extLst>
                </a:hlinkClick>
              </a:rPr>
              <a:t>British policies</a:t>
            </a:r>
            <a:r>
              <a:rPr lang="en-US" sz="3600" b="1" dirty="0"/>
              <a:t>:</a:t>
            </a:r>
            <a:r>
              <a:rPr lang="en-US" sz="3600" dirty="0"/>
              <a:t> The British Crown taking over rule from the East India Company after the mutiny led to a transfer of power that was seen as strengthening the British hold and influenced the political landscape for decades.</a:t>
            </a:r>
          </a:p>
          <a:p>
            <a:pPr marL="0" indent="0">
              <a:buNone/>
            </a:pPr>
            <a:endParaRPr lang="en-US" dirty="0"/>
          </a:p>
        </p:txBody>
      </p:sp>
    </p:spTree>
    <p:extLst>
      <p:ext uri="{BB962C8B-B14F-4D97-AF65-F5344CB8AC3E}">
        <p14:creationId xmlns:p14="http://schemas.microsoft.com/office/powerpoint/2010/main" val="2587117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75893B-ABB2-B074-C0EC-6E9B331B1EA6}"/>
              </a:ext>
            </a:extLst>
          </p:cNvPr>
          <p:cNvSpPr>
            <a:spLocks noGrp="1"/>
          </p:cNvSpPr>
          <p:nvPr>
            <p:ph idx="1"/>
          </p:nvPr>
        </p:nvSpPr>
        <p:spPr>
          <a:xfrm>
            <a:off x="838200" y="106532"/>
            <a:ext cx="10515600" cy="6649375"/>
          </a:xfrm>
        </p:spPr>
        <p:txBody>
          <a:bodyPr>
            <a:normAutofit/>
          </a:bodyPr>
          <a:lstStyle/>
          <a:p>
            <a:pPr lvl="0"/>
            <a:r>
              <a:rPr lang="en-US" sz="3200" b="1" dirty="0"/>
              <a:t>Rise of Indian nationalism:</a:t>
            </a:r>
            <a:r>
              <a:rPr lang="en-US" sz="3200" dirty="0"/>
              <a:t> The growth of the Indian National Congress, which largely represented Hindu interests, heightened concerns among Muslims about their political future in an independent India.</a:t>
            </a:r>
          </a:p>
          <a:p>
            <a:pPr lvl="0"/>
            <a:r>
              <a:rPr lang="en-US" sz="3200" b="1" dirty="0"/>
              <a:t>Formation of the All India Muslim League (AIML):</a:t>
            </a:r>
            <a:r>
              <a:rPr lang="en-US" sz="3200" dirty="0"/>
              <a:t> Founded in 1906 in response to the anti-Muslim movements, particularly the agitation against the Partition of Bengal, the AIML aimed to protect the political and other rights of Muslims and advocate for their separate interests.</a:t>
            </a:r>
          </a:p>
          <a:p>
            <a:pPr lvl="0"/>
            <a:r>
              <a:rPr lang="en-US" sz="3200" b="1" dirty="0"/>
              <a:t>Demand for safeguards:</a:t>
            </a:r>
            <a:r>
              <a:rPr lang="en-US" sz="3200" dirty="0"/>
              <a:t> Muslim political leaders, such as Muhammad Ali Jinnah, initially worked within a united India but came to believe that Muslims needed to be politically distinct to safeguard their rights. This led to demands for separate electorates and political representation. </a:t>
            </a:r>
          </a:p>
          <a:p>
            <a:pPr marL="0" indent="0">
              <a:buNone/>
            </a:pPr>
            <a:endParaRPr lang="en-US" dirty="0"/>
          </a:p>
        </p:txBody>
      </p:sp>
    </p:spTree>
    <p:extLst>
      <p:ext uri="{BB962C8B-B14F-4D97-AF65-F5344CB8AC3E}">
        <p14:creationId xmlns:p14="http://schemas.microsoft.com/office/powerpoint/2010/main" val="4078619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C4312-1653-1336-F560-DE717A827C48}"/>
              </a:ext>
            </a:extLst>
          </p:cNvPr>
          <p:cNvSpPr>
            <a:spLocks noGrp="1"/>
          </p:cNvSpPr>
          <p:nvPr>
            <p:ph type="title"/>
          </p:nvPr>
        </p:nvSpPr>
        <p:spPr>
          <a:xfrm>
            <a:off x="838200" y="79899"/>
            <a:ext cx="10515600" cy="1287263"/>
          </a:xfrm>
        </p:spPr>
        <p:txBody>
          <a:bodyPr>
            <a:normAutofit fontScale="90000"/>
          </a:bodyPr>
          <a:lstStyle/>
          <a:p>
            <a:pPr algn="ctr"/>
            <a:r>
              <a:rPr lang="en-US" sz="5300" b="1" dirty="0"/>
              <a:t>Religious</a:t>
            </a:r>
            <a:r>
              <a:rPr lang="en-US" sz="6000" b="1" dirty="0"/>
              <a:t> dynamics</a:t>
            </a:r>
            <a:br>
              <a:rPr lang="en-US" dirty="0"/>
            </a:br>
            <a:endParaRPr lang="en-US" dirty="0"/>
          </a:p>
        </p:txBody>
      </p:sp>
      <p:sp>
        <p:nvSpPr>
          <p:cNvPr id="3" name="Content Placeholder 2">
            <a:extLst>
              <a:ext uri="{FF2B5EF4-FFF2-40B4-BE49-F238E27FC236}">
                <a16:creationId xmlns:a16="http://schemas.microsoft.com/office/drawing/2014/main" id="{D3B76B4C-452E-A665-8BFC-AE56590B5239}"/>
              </a:ext>
            </a:extLst>
          </p:cNvPr>
          <p:cNvSpPr>
            <a:spLocks noGrp="1"/>
          </p:cNvSpPr>
          <p:nvPr>
            <p:ph idx="1"/>
          </p:nvPr>
        </p:nvSpPr>
        <p:spPr>
          <a:xfrm>
            <a:off x="838200" y="754602"/>
            <a:ext cx="10515600" cy="5797118"/>
          </a:xfrm>
        </p:spPr>
        <p:txBody>
          <a:bodyPr>
            <a:normAutofit/>
          </a:bodyPr>
          <a:lstStyle/>
          <a:p>
            <a:pPr lvl="0"/>
            <a:r>
              <a:rPr lang="en-US" b="1" dirty="0"/>
              <a:t>Muslim identity:</a:t>
            </a:r>
            <a:r>
              <a:rPr lang="en-US" dirty="0"/>
              <a:t> Following the 1857 mutiny, </a:t>
            </a:r>
            <a:r>
              <a:rPr lang="en-US" u="sng" dirty="0">
                <a:hlinkClick r:id="rId2">
                  <a:extLst>
                    <a:ext uri="{A12FA001-AC4F-418D-AE19-62706E023703}">
                      <ahyp:hlinkClr xmlns:ahyp="http://schemas.microsoft.com/office/drawing/2018/hyperlinkcolor" val="tx"/>
                    </a:ext>
                  </a:extLst>
                </a:hlinkClick>
              </a:rPr>
              <a:t>Sir Syed Ahmad Khan</a:t>
            </a:r>
            <a:r>
              <a:rPr lang="en-US" dirty="0"/>
              <a:t> played a crucial role in Muslim political awakening by focusing on education and discussing the underlying causes of the uprising, which included the Muslim identity's vulnerability under British rule.</a:t>
            </a:r>
          </a:p>
          <a:p>
            <a:pPr lvl="0"/>
            <a:r>
              <a:rPr lang="en-US" b="1" dirty="0"/>
              <a:t>British interference:</a:t>
            </a:r>
            <a:r>
              <a:rPr lang="en-US" dirty="0"/>
              <a:t> British policies, such as the 1829 ban on </a:t>
            </a:r>
            <a:r>
              <a:rPr lang="en-US" i="1" dirty="0"/>
              <a:t>suttee</a:t>
            </a:r>
            <a:r>
              <a:rPr lang="en-US" dirty="0"/>
              <a:t> and the law that gave converts a share of their father's property, were seen by some as an interference with local religious customs.</a:t>
            </a:r>
          </a:p>
          <a:p>
            <a:pPr lvl="0"/>
            <a:r>
              <a:rPr lang="en-US" b="1" dirty="0"/>
              <a:t>Growing communal divide:</a:t>
            </a:r>
            <a:r>
              <a:rPr lang="en-US" dirty="0"/>
              <a:t> A major split occurred after the British called off the </a:t>
            </a:r>
            <a:r>
              <a:rPr lang="en-US" u="sng" dirty="0">
                <a:hlinkClick r:id="rId3">
                  <a:extLst>
                    <a:ext uri="{A12FA001-AC4F-418D-AE19-62706E023703}">
                      <ahyp:hlinkClr xmlns:ahyp="http://schemas.microsoft.com/office/drawing/2018/hyperlinkcolor" val="tx"/>
                    </a:ext>
                  </a:extLst>
                </a:hlinkClick>
              </a:rPr>
              <a:t>Non-cooperation Movement</a:t>
            </a:r>
            <a:r>
              <a:rPr lang="en-US" u="sng" dirty="0"/>
              <a:t> </a:t>
            </a:r>
            <a:r>
              <a:rPr lang="en-US" dirty="0"/>
              <a:t>(in which Hindus and Muslims had joined forces) due to the Chauri </a:t>
            </a:r>
            <a:r>
              <a:rPr lang="en-US" dirty="0" err="1"/>
              <a:t>Chaura</a:t>
            </a:r>
            <a:r>
              <a:rPr lang="en-US" dirty="0"/>
              <a:t> incident, which led to Hindu-Muslim riots and movements like </a:t>
            </a:r>
            <a:r>
              <a:rPr lang="en-US" i="1" dirty="0" err="1"/>
              <a:t>Shudhi</a:t>
            </a:r>
            <a:r>
              <a:rPr lang="en-US" dirty="0"/>
              <a:t> and </a:t>
            </a:r>
            <a:r>
              <a:rPr lang="en-US" i="1" dirty="0"/>
              <a:t>Sangathan</a:t>
            </a:r>
            <a:r>
              <a:rPr lang="en-US" dirty="0"/>
              <a:t>. These movements aimed to convert Muslims back to Hinduism and to train Hindus in warfare, further deepening the religious divide. </a:t>
            </a:r>
          </a:p>
          <a:p>
            <a:pPr marL="0" indent="0">
              <a:buNone/>
            </a:pPr>
            <a:endParaRPr lang="en-US" dirty="0"/>
          </a:p>
        </p:txBody>
      </p:sp>
    </p:spTree>
    <p:extLst>
      <p:ext uri="{BB962C8B-B14F-4D97-AF65-F5344CB8AC3E}">
        <p14:creationId xmlns:p14="http://schemas.microsoft.com/office/powerpoint/2010/main" val="2918606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632</Words>
  <Application>Microsoft Office PowerPoint</Application>
  <PresentationFormat>Widescreen</PresentationFormat>
  <Paragraphs>25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Book Antiqua</vt:lpstr>
      <vt:lpstr>Calibri</vt:lpstr>
      <vt:lpstr>Calibri Light</vt:lpstr>
      <vt:lpstr>Office Theme</vt:lpstr>
      <vt:lpstr>بسم اللہ الرحمٰن الرحیم</vt:lpstr>
      <vt:lpstr>PowerPoint Presentation</vt:lpstr>
      <vt:lpstr>PAKISTAN STUDIES </vt:lpstr>
      <vt:lpstr>PowerPoint Presentation</vt:lpstr>
      <vt:lpstr>PowerPoint Presentation</vt:lpstr>
      <vt:lpstr>PowerPoint Presentation</vt:lpstr>
      <vt:lpstr>Political and socio-economic context </vt:lpstr>
      <vt:lpstr>PowerPoint Presentation</vt:lpstr>
      <vt:lpstr>Religious dynamics </vt:lpstr>
      <vt:lpstr>Cultural and ideological shifts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Abdullah Makhdoom</dc:creator>
  <cp:lastModifiedBy>Abdullah Makhdoom</cp:lastModifiedBy>
  <cp:revision>4</cp:revision>
  <dcterms:created xsi:type="dcterms:W3CDTF">2025-11-19T15:59:13Z</dcterms:created>
  <dcterms:modified xsi:type="dcterms:W3CDTF">2026-02-20T17:17:53Z</dcterms:modified>
</cp:coreProperties>
</file>