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PHARMACOLOGY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RIT,OTT,MLT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5" y="1423283"/>
            <a:ext cx="687248" cy="44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3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Examples</a:t>
            </a:r>
          </a:p>
          <a:p>
            <a:r>
              <a:rPr lang="en-US" b="1" dirty="0"/>
              <a:t>Tetracycline</a:t>
            </a:r>
            <a:r>
              <a:rPr lang="en-US" dirty="0"/>
              <a:t> binds to calcium → accumulates in bones and teeth </a:t>
            </a:r>
          </a:p>
          <a:p>
            <a:r>
              <a:rPr lang="en-US" dirty="0"/>
              <a:t>Lipid-soluble drugs (e.g., diazepam) accumulate in fat </a:t>
            </a:r>
          </a:p>
          <a:p>
            <a:r>
              <a:rPr lang="en-US" b="1" dirty="0"/>
              <a:t>Effect</a:t>
            </a:r>
          </a:p>
          <a:p>
            <a:r>
              <a:rPr lang="en-US" dirty="0"/>
              <a:t>Prolonged drug action </a:t>
            </a:r>
          </a:p>
          <a:p>
            <a:r>
              <a:rPr lang="en-US" dirty="0"/>
              <a:t>Delayed elimination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88880"/>
            <a:ext cx="687248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33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Lipid Solubility (</a:t>
            </a:r>
            <a:r>
              <a:rPr lang="en-US" b="1" dirty="0" err="1"/>
              <a:t>Lipophilicity</a:t>
            </a:r>
            <a:r>
              <a:rPr lang="en-US" b="1" dirty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Determines </a:t>
            </a:r>
            <a:r>
              <a:rPr lang="en-US" dirty="0"/>
              <a:t>ability to cross membranes </a:t>
            </a:r>
          </a:p>
          <a:p>
            <a:r>
              <a:rPr lang="en-US" b="1" dirty="0"/>
              <a:t>Lipid-soluble drugs</a:t>
            </a:r>
          </a:p>
          <a:p>
            <a:r>
              <a:rPr lang="en-US" dirty="0"/>
              <a:t>Easily cross cell membranes </a:t>
            </a:r>
          </a:p>
          <a:p>
            <a:r>
              <a:rPr lang="en-US" dirty="0"/>
              <a:t>Enter CNS and fat </a:t>
            </a:r>
          </a:p>
          <a:p>
            <a:r>
              <a:rPr lang="en-US" b="1" dirty="0"/>
              <a:t>Water-soluble drugs</a:t>
            </a:r>
          </a:p>
          <a:p>
            <a:r>
              <a:rPr lang="en-US" dirty="0"/>
              <a:t>Remain in plasma or extracellular fluid </a:t>
            </a:r>
          </a:p>
          <a:p>
            <a:r>
              <a:rPr lang="en-US" b="1" dirty="0"/>
              <a:t>Examples</a:t>
            </a:r>
          </a:p>
          <a:p>
            <a:r>
              <a:rPr lang="en-US" b="1" dirty="0"/>
              <a:t>Diazepam</a:t>
            </a:r>
            <a:r>
              <a:rPr lang="en-US" dirty="0"/>
              <a:t> → highly lipophilic → enters brain quickly </a:t>
            </a:r>
          </a:p>
          <a:p>
            <a:r>
              <a:rPr lang="en-US" b="1" dirty="0"/>
              <a:t>Gentamicin</a:t>
            </a:r>
            <a:r>
              <a:rPr lang="en-US" dirty="0"/>
              <a:t> → hydrophilic → remains in extracellular fluid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88880"/>
            <a:ext cx="687248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19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Volume of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Hypothetical volume that relates drug amount in body to plasma concentration </a:t>
            </a:r>
          </a:p>
          <a:p>
            <a:r>
              <a:rPr lang="en-US" b="1" dirty="0"/>
              <a:t>Formula</a:t>
            </a:r>
          </a:p>
          <a:p>
            <a:r>
              <a:rPr lang="en-US" dirty="0" err="1"/>
              <a:t>Vd</a:t>
            </a:r>
            <a:r>
              <a:rPr lang="en-US" dirty="0"/>
              <a:t> = Total drug in body / Plasma </a:t>
            </a:r>
            <a:r>
              <a:rPr lang="en-US" dirty="0" smtClean="0"/>
              <a:t>concentration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88880"/>
            <a:ext cx="687248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07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Interpretation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Low </a:t>
            </a:r>
            <a:r>
              <a:rPr lang="en-US" b="1" dirty="0" err="1"/>
              <a:t>Vd</a:t>
            </a:r>
            <a:endParaRPr lang="en-US" b="1" dirty="0"/>
          </a:p>
          <a:p>
            <a:r>
              <a:rPr lang="en-US" dirty="0"/>
              <a:t>Drug stays in plasma </a:t>
            </a:r>
          </a:p>
          <a:p>
            <a:r>
              <a:rPr lang="en-US" dirty="0"/>
              <a:t>Example: </a:t>
            </a:r>
          </a:p>
          <a:p>
            <a:pPr lvl="1"/>
            <a:r>
              <a:rPr lang="en-US" b="1" dirty="0"/>
              <a:t>Heparin</a:t>
            </a:r>
            <a:r>
              <a:rPr lang="en-US" dirty="0"/>
              <a:t> </a:t>
            </a:r>
          </a:p>
          <a:p>
            <a:r>
              <a:rPr lang="en-US" b="1" dirty="0"/>
              <a:t>High </a:t>
            </a:r>
            <a:r>
              <a:rPr lang="en-US" b="1" dirty="0" err="1"/>
              <a:t>Vd</a:t>
            </a:r>
            <a:endParaRPr lang="en-US" b="1" dirty="0"/>
          </a:p>
          <a:p>
            <a:r>
              <a:rPr lang="en-US" dirty="0"/>
              <a:t>Drug distributes widely into tissues </a:t>
            </a:r>
          </a:p>
          <a:p>
            <a:r>
              <a:rPr lang="en-US" dirty="0"/>
              <a:t>Example: </a:t>
            </a:r>
          </a:p>
          <a:p>
            <a:pPr lvl="1"/>
            <a:r>
              <a:rPr lang="en-US" b="1" dirty="0"/>
              <a:t>Digoxin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88880"/>
            <a:ext cx="687248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42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Redistribution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Drug </a:t>
            </a:r>
            <a:r>
              <a:rPr lang="en-US" dirty="0"/>
              <a:t>moves from one organ to another over time </a:t>
            </a:r>
          </a:p>
          <a:p>
            <a:r>
              <a:rPr lang="en-US" b="1" dirty="0"/>
              <a:t>Example</a:t>
            </a:r>
          </a:p>
          <a:p>
            <a:r>
              <a:rPr lang="en-US" b="1" dirty="0"/>
              <a:t>Thiopental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First → brain (rapid effect) </a:t>
            </a:r>
          </a:p>
          <a:p>
            <a:pPr lvl="1"/>
            <a:r>
              <a:rPr lang="en-US" dirty="0"/>
              <a:t>Then → muscle and fat (effect wears off)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88880"/>
            <a:ext cx="687248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66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Drug </a:t>
            </a:r>
            <a:r>
              <a:rPr lang="en-US" dirty="0"/>
              <a:t>distribution is influenced by: </a:t>
            </a:r>
          </a:p>
          <a:p>
            <a:pPr lvl="1"/>
            <a:r>
              <a:rPr lang="en-US" dirty="0"/>
              <a:t>Blood flow </a:t>
            </a:r>
          </a:p>
          <a:p>
            <a:pPr lvl="1"/>
            <a:r>
              <a:rPr lang="en-US" dirty="0"/>
              <a:t>Protein binding </a:t>
            </a:r>
          </a:p>
          <a:p>
            <a:pPr lvl="1"/>
            <a:r>
              <a:rPr lang="en-US" dirty="0"/>
              <a:t>Lipid solubility </a:t>
            </a:r>
          </a:p>
          <a:p>
            <a:pPr lvl="1"/>
            <a:r>
              <a:rPr lang="en-US" dirty="0"/>
              <a:t>Barriers </a:t>
            </a:r>
          </a:p>
          <a:p>
            <a:r>
              <a:rPr lang="en-US" dirty="0"/>
              <a:t>Only </a:t>
            </a:r>
            <a:r>
              <a:rPr lang="en-US" b="1" dirty="0"/>
              <a:t>free </a:t>
            </a:r>
            <a:r>
              <a:rPr lang="en-US" b="1" dirty="0" smtClean="0"/>
              <a:t>drug (</a:t>
            </a:r>
            <a:r>
              <a:rPr lang="en-US" dirty="0"/>
              <a:t>the portion of a medication in the bloodstream that is </a:t>
            </a:r>
            <a:r>
              <a:rPr lang="en-US" b="1" dirty="0"/>
              <a:t>unbound</a:t>
            </a:r>
            <a:r>
              <a:rPr lang="en-US" dirty="0"/>
              <a:t> to plasma </a:t>
            </a:r>
            <a:r>
              <a:rPr lang="en-US" dirty="0" smtClean="0"/>
              <a:t>proteins such </a:t>
            </a:r>
            <a:r>
              <a:rPr lang="en-US" dirty="0"/>
              <a:t>as </a:t>
            </a:r>
            <a:r>
              <a:rPr lang="en-US" dirty="0" smtClean="0"/>
              <a:t>albumin) is active.</a:t>
            </a:r>
          </a:p>
          <a:p>
            <a:r>
              <a:rPr lang="en-US" dirty="0" smtClean="0"/>
              <a:t>Volume of distribution is key for </a:t>
            </a:r>
            <a:r>
              <a:rPr lang="en-US" b="1" dirty="0" smtClean="0"/>
              <a:t>dose calculation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Redistribution </a:t>
            </a:r>
            <a:r>
              <a:rPr lang="en-US" dirty="0"/>
              <a:t>and tissue storage affect </a:t>
            </a:r>
            <a:r>
              <a:rPr lang="en-US" b="1" dirty="0"/>
              <a:t>duration of action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88880"/>
            <a:ext cx="687248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30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88880"/>
            <a:ext cx="11219290" cy="5872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488880"/>
            <a:ext cx="687248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04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8880"/>
            <a:ext cx="11227241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488880"/>
            <a:ext cx="687248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12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Drug Distribution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Drug </a:t>
            </a:r>
            <a:r>
              <a:rPr lang="en-US" b="1" dirty="0"/>
              <a:t>distribution</a:t>
            </a:r>
            <a:r>
              <a:rPr lang="en-US" dirty="0"/>
              <a:t> = </a:t>
            </a:r>
            <a:r>
              <a:rPr lang="en-US" b="1" dirty="0"/>
              <a:t>reversible transfer of drug from blood to tissues and body fluids</a:t>
            </a:r>
            <a:r>
              <a:rPr lang="en-US" dirty="0"/>
              <a:t> </a:t>
            </a:r>
          </a:p>
          <a:p>
            <a:r>
              <a:rPr lang="en-US" dirty="0"/>
              <a:t>Occurs after absorption and before metabolism/excretion </a:t>
            </a:r>
          </a:p>
          <a:p>
            <a:r>
              <a:rPr lang="en-US" dirty="0"/>
              <a:t>Determines: </a:t>
            </a:r>
          </a:p>
          <a:p>
            <a:pPr lvl="1"/>
            <a:r>
              <a:rPr lang="en-US" b="1" dirty="0"/>
              <a:t>Onset of action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Intensity of effect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Duration of action</a:t>
            </a:r>
            <a:r>
              <a:rPr lang="en-US" dirty="0"/>
              <a:t> </a:t>
            </a:r>
          </a:p>
          <a:p>
            <a:r>
              <a:rPr lang="en-US" b="1" dirty="0"/>
              <a:t>Example</a:t>
            </a:r>
          </a:p>
          <a:p>
            <a:r>
              <a:rPr lang="en-US" dirty="0"/>
              <a:t>After IV injection of </a:t>
            </a:r>
            <a:r>
              <a:rPr lang="en-US" b="1" dirty="0" smtClean="0"/>
              <a:t>thiopental (</a:t>
            </a:r>
            <a:r>
              <a:rPr lang="en-US" dirty="0"/>
              <a:t>an ultra-short-acting barbiturate used for the rapid induction of </a:t>
            </a:r>
            <a:r>
              <a:rPr lang="en-US" dirty="0" smtClean="0"/>
              <a:t>anesthesia), </a:t>
            </a:r>
            <a:r>
              <a:rPr lang="en-US" dirty="0"/>
              <a:t>it rapidly reaches the brain → causes anesthesia within seconds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88880"/>
            <a:ext cx="687248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16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Factors Affecting Drug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Blood </a:t>
            </a:r>
            <a:r>
              <a:rPr lang="en-US" dirty="0" smtClean="0"/>
              <a:t>Flow</a:t>
            </a:r>
          </a:p>
          <a:p>
            <a:r>
              <a:rPr lang="en-US" dirty="0"/>
              <a:t>Capillary </a:t>
            </a:r>
            <a:r>
              <a:rPr lang="en-US" dirty="0" smtClean="0"/>
              <a:t>Permeability</a:t>
            </a:r>
          </a:p>
          <a:p>
            <a:r>
              <a:rPr lang="en-US" dirty="0"/>
              <a:t>Plasma Protein </a:t>
            </a:r>
            <a:r>
              <a:rPr lang="en-US" dirty="0" smtClean="0"/>
              <a:t>Binding</a:t>
            </a:r>
          </a:p>
          <a:p>
            <a:r>
              <a:rPr lang="en-US" dirty="0"/>
              <a:t>Tissue </a:t>
            </a:r>
            <a:r>
              <a:rPr lang="en-US" dirty="0" smtClean="0"/>
              <a:t>Binding</a:t>
            </a:r>
          </a:p>
          <a:p>
            <a:r>
              <a:rPr lang="en-US" dirty="0"/>
              <a:t>Lipid Solubility (</a:t>
            </a:r>
            <a:r>
              <a:rPr lang="en-US" dirty="0" err="1"/>
              <a:t>Lipophilicity</a:t>
            </a:r>
            <a:r>
              <a:rPr lang="en-US" dirty="0"/>
              <a:t>)</a:t>
            </a:r>
          </a:p>
          <a:p>
            <a:r>
              <a:rPr lang="en-US" dirty="0"/>
              <a:t>Ionization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88880"/>
            <a:ext cx="687248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31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Blood Flow (Perfusion)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Distribution </a:t>
            </a:r>
            <a:r>
              <a:rPr lang="en-US" dirty="0"/>
              <a:t>depends on </a:t>
            </a:r>
            <a:r>
              <a:rPr lang="en-US" b="1" dirty="0"/>
              <a:t>rate of blood supply to tissues</a:t>
            </a:r>
            <a:r>
              <a:rPr lang="en-US" dirty="0"/>
              <a:t> </a:t>
            </a:r>
          </a:p>
          <a:p>
            <a:r>
              <a:rPr lang="en-US" b="1" dirty="0"/>
              <a:t>Highly perfused organs</a:t>
            </a:r>
          </a:p>
          <a:p>
            <a:r>
              <a:rPr lang="en-US" dirty="0"/>
              <a:t>Brain </a:t>
            </a:r>
          </a:p>
          <a:p>
            <a:r>
              <a:rPr lang="en-US" dirty="0"/>
              <a:t>Liver </a:t>
            </a:r>
          </a:p>
          <a:p>
            <a:r>
              <a:rPr lang="en-US" dirty="0"/>
              <a:t>Kidneys </a:t>
            </a:r>
          </a:p>
          <a:p>
            <a:r>
              <a:rPr lang="en-US" dirty="0"/>
              <a:t>Heart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88880"/>
            <a:ext cx="687248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44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Poorly perfused tissues</a:t>
            </a:r>
          </a:p>
          <a:p>
            <a:r>
              <a:rPr lang="en-US" dirty="0"/>
              <a:t>Skin </a:t>
            </a:r>
          </a:p>
          <a:p>
            <a:r>
              <a:rPr lang="en-US" dirty="0"/>
              <a:t>Fat </a:t>
            </a:r>
          </a:p>
          <a:p>
            <a:r>
              <a:rPr lang="en-US" dirty="0"/>
              <a:t>Bone </a:t>
            </a:r>
          </a:p>
          <a:p>
            <a:r>
              <a:rPr lang="en-US" b="1" dirty="0"/>
              <a:t>Key Point</a:t>
            </a:r>
          </a:p>
          <a:p>
            <a:r>
              <a:rPr lang="en-US" dirty="0"/>
              <a:t>Drugs reach </a:t>
            </a:r>
            <a:r>
              <a:rPr lang="en-US" b="1" dirty="0"/>
              <a:t>brain faster than muscle or fat</a:t>
            </a:r>
            <a:r>
              <a:rPr lang="en-US" dirty="0"/>
              <a:t> </a:t>
            </a:r>
          </a:p>
          <a:p>
            <a:r>
              <a:rPr lang="en-US" b="1" dirty="0"/>
              <a:t>Example</a:t>
            </a:r>
          </a:p>
          <a:p>
            <a:r>
              <a:rPr lang="en-US" b="1" dirty="0"/>
              <a:t>Thiopental</a:t>
            </a:r>
            <a:r>
              <a:rPr lang="en-US" dirty="0"/>
              <a:t> quickly induces anesthesia because it reaches the brain rapidly due to high blood flow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88880"/>
            <a:ext cx="687248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2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Capillary Permeability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Movement of drugs depends on </a:t>
            </a:r>
            <a:r>
              <a:rPr lang="en-US" b="1" dirty="0"/>
              <a:t>capillary structure</a:t>
            </a:r>
            <a:r>
              <a:rPr lang="en-US" dirty="0"/>
              <a:t> </a:t>
            </a:r>
          </a:p>
          <a:p>
            <a:r>
              <a:rPr lang="en-US" b="1" dirty="0" smtClean="0"/>
              <a:t>Continuous </a:t>
            </a:r>
            <a:r>
              <a:rPr lang="en-US" b="1" dirty="0"/>
              <a:t>capillaries (tight junctions)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Brain → restrict drug entry </a:t>
            </a:r>
          </a:p>
          <a:p>
            <a:r>
              <a:rPr lang="en-US" b="1" dirty="0"/>
              <a:t>Fenestrated capillaries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Liver, kidney → allow easier passage </a:t>
            </a:r>
          </a:p>
          <a:p>
            <a:r>
              <a:rPr lang="en-US" b="1" dirty="0"/>
              <a:t>Example</a:t>
            </a:r>
          </a:p>
          <a:p>
            <a:r>
              <a:rPr lang="en-US" dirty="0"/>
              <a:t>Large or hydrophilic drugs </a:t>
            </a:r>
            <a:r>
              <a:rPr lang="en-US" b="1" dirty="0"/>
              <a:t>cannot easily enter the brain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88880"/>
            <a:ext cx="687248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99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29" y="488880"/>
            <a:ext cx="11227241" cy="5880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488880"/>
            <a:ext cx="687248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65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Plasma Protein Binding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Drugs </a:t>
            </a:r>
            <a:r>
              <a:rPr lang="en-US" dirty="0"/>
              <a:t>bind reversibly to plasma proteins: </a:t>
            </a:r>
          </a:p>
          <a:p>
            <a:pPr lvl="1"/>
            <a:r>
              <a:rPr lang="en-US" b="1" dirty="0" smtClean="0"/>
              <a:t>Albumin (</a:t>
            </a:r>
            <a:r>
              <a:rPr lang="en-US" dirty="0"/>
              <a:t>a vital protein produced by the liver that constitutes about half of the blood's total serum </a:t>
            </a:r>
            <a:r>
              <a:rPr lang="en-US" dirty="0" smtClean="0"/>
              <a:t>protein) </a:t>
            </a:r>
            <a:r>
              <a:rPr lang="en-US" dirty="0"/>
              <a:t>→ binds acidic drugs </a:t>
            </a:r>
          </a:p>
          <a:p>
            <a:pPr lvl="1"/>
            <a:r>
              <a:rPr lang="el-GR" b="1" dirty="0"/>
              <a:t>α1-</a:t>
            </a:r>
            <a:r>
              <a:rPr lang="en-US" b="1" dirty="0"/>
              <a:t>acid glycoprotein</a:t>
            </a:r>
            <a:r>
              <a:rPr lang="en-US" dirty="0"/>
              <a:t> → binds basic drugs </a:t>
            </a:r>
            <a:endParaRPr lang="en-US" dirty="0" smtClean="0"/>
          </a:p>
          <a:p>
            <a:r>
              <a:rPr lang="en-US" b="1" dirty="0"/>
              <a:t>Examples</a:t>
            </a:r>
          </a:p>
          <a:p>
            <a:r>
              <a:rPr lang="en-US" b="1" dirty="0"/>
              <a:t>Warfarin</a:t>
            </a:r>
            <a:r>
              <a:rPr lang="en-US" dirty="0"/>
              <a:t> → highly albumin-bound (~99%) </a:t>
            </a:r>
          </a:p>
          <a:p>
            <a:r>
              <a:rPr lang="en-US" b="1" dirty="0"/>
              <a:t>Ibuprofen</a:t>
            </a:r>
            <a:r>
              <a:rPr lang="en-US" dirty="0"/>
              <a:t> → strongly protein bound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88880"/>
            <a:ext cx="687248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97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Tissue Binding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Drugs </a:t>
            </a:r>
            <a:r>
              <a:rPr lang="en-US" dirty="0"/>
              <a:t>may accumulate in specific tissues </a:t>
            </a:r>
          </a:p>
          <a:p>
            <a:r>
              <a:rPr lang="en-US" b="1" dirty="0"/>
              <a:t>Sites</a:t>
            </a:r>
          </a:p>
          <a:p>
            <a:r>
              <a:rPr lang="en-US" dirty="0"/>
              <a:t>Fat → lipophilic drugs </a:t>
            </a:r>
          </a:p>
          <a:p>
            <a:r>
              <a:rPr lang="en-US" dirty="0"/>
              <a:t>Bone → certain antibiotics </a:t>
            </a:r>
          </a:p>
          <a:p>
            <a:r>
              <a:rPr lang="en-US" dirty="0"/>
              <a:t>Organs → liver, kidney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88880"/>
            <a:ext cx="687248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479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</TotalTime>
  <Words>432</Words>
  <Application>Microsoft Office PowerPoint</Application>
  <PresentationFormat>Widescreen</PresentationFormat>
  <Paragraphs>103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Organic</vt:lpstr>
      <vt:lpstr>PHARMACOLOGY</vt:lpstr>
      <vt:lpstr>Drug Distribution </vt:lpstr>
      <vt:lpstr>Factors Affecting Drug Distribution</vt:lpstr>
      <vt:lpstr>Blood Flow (Perfusion)</vt:lpstr>
      <vt:lpstr>Continued </vt:lpstr>
      <vt:lpstr>Capillary Permeability</vt:lpstr>
      <vt:lpstr>PowerPoint Presentation</vt:lpstr>
      <vt:lpstr>Plasma Protein Binding</vt:lpstr>
      <vt:lpstr>Tissue Binding</vt:lpstr>
      <vt:lpstr>Continued </vt:lpstr>
      <vt:lpstr>Lipid Solubility (Lipophilicity)</vt:lpstr>
      <vt:lpstr>Volume of Distribution</vt:lpstr>
      <vt:lpstr>Interpretation</vt:lpstr>
      <vt:lpstr>Redistribution</vt:lpstr>
      <vt:lpstr>Summary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PHARMACOLOGY</dc:title>
  <dc:creator>Moorche</dc:creator>
  <cp:lastModifiedBy>Moorche</cp:lastModifiedBy>
  <cp:revision>6</cp:revision>
  <dcterms:created xsi:type="dcterms:W3CDTF">2026-04-06T13:35:35Z</dcterms:created>
  <dcterms:modified xsi:type="dcterms:W3CDTF">2026-04-06T14:31:11Z</dcterms:modified>
</cp:coreProperties>
</file>