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75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81" r:id="rId19"/>
    <p:sldId id="271" r:id="rId20"/>
    <p:sldId id="272" r:id="rId21"/>
    <p:sldId id="282" r:id="rId22"/>
    <p:sldId id="283" r:id="rId23"/>
    <p:sldId id="273" r:id="rId24"/>
    <p:sldId id="274" r:id="rId25"/>
    <p:sldId id="285" r:id="rId26"/>
    <p:sldId id="284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1407381"/>
            <a:ext cx="663394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4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2"/>
            <a:ext cx="11243144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Posterior surface: </a:t>
            </a:r>
          </a:p>
          <a:p>
            <a:pPr lvl="1"/>
            <a:r>
              <a:rPr lang="en-US" dirty="0"/>
              <a:t>Shows </a:t>
            </a:r>
            <a:r>
              <a:rPr lang="en-US" b="1" dirty="0" err="1"/>
              <a:t>soleal</a:t>
            </a:r>
            <a:r>
              <a:rPr lang="en-US" b="1" dirty="0"/>
              <a:t> line</a:t>
            </a:r>
            <a:r>
              <a:rPr lang="en-US" dirty="0"/>
              <a:t> for attachment of soleus muscle </a:t>
            </a:r>
          </a:p>
          <a:p>
            <a:r>
              <a:rPr lang="en-US" dirty="0" err="1"/>
              <a:t>Tibial</a:t>
            </a:r>
            <a:r>
              <a:rPr lang="en-US" dirty="0"/>
              <a:t> tuberosity: </a:t>
            </a:r>
          </a:p>
          <a:p>
            <a:pPr lvl="1"/>
            <a:r>
              <a:rPr lang="en-US" dirty="0"/>
              <a:t>At junction of anterior border with upper end </a:t>
            </a:r>
          </a:p>
          <a:p>
            <a:pPr lvl="1"/>
            <a:r>
              <a:rPr lang="en-US" dirty="0"/>
              <a:t>Receives attachment of </a:t>
            </a:r>
            <a:r>
              <a:rPr lang="en-US" dirty="0" err="1"/>
              <a:t>ligamentum</a:t>
            </a:r>
            <a:r>
              <a:rPr lang="en-US" dirty="0"/>
              <a:t> patellae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2"/>
            <a:ext cx="11251096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92982"/>
            <a:ext cx="11235193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Slightly </a:t>
            </a:r>
            <a:r>
              <a:rPr lang="en-US" dirty="0"/>
              <a:t>expanded </a:t>
            </a:r>
          </a:p>
          <a:p>
            <a:r>
              <a:rPr lang="en-US" dirty="0"/>
              <a:t>Inferior surface: </a:t>
            </a:r>
          </a:p>
          <a:p>
            <a:pPr lvl="1"/>
            <a:r>
              <a:rPr lang="en-US" dirty="0"/>
              <a:t>Saddle-shaped for articulation with talus </a:t>
            </a:r>
          </a:p>
          <a:p>
            <a:r>
              <a:rPr lang="en-US" dirty="0"/>
              <a:t>Medial projection: </a:t>
            </a:r>
          </a:p>
          <a:p>
            <a:pPr lvl="1"/>
            <a:r>
              <a:rPr lang="en-US" dirty="0"/>
              <a:t>Forms </a:t>
            </a:r>
            <a:r>
              <a:rPr lang="en-US" b="1" dirty="0"/>
              <a:t>medial malleolus</a:t>
            </a:r>
            <a:r>
              <a:rPr lang="en-US" dirty="0"/>
              <a:t> </a:t>
            </a:r>
          </a:p>
          <a:p>
            <a:r>
              <a:rPr lang="en-US" dirty="0"/>
              <a:t>Articulations: </a:t>
            </a:r>
          </a:p>
          <a:p>
            <a:pPr lvl="1"/>
            <a:r>
              <a:rPr lang="en-US" dirty="0"/>
              <a:t>Medial malleolus with talus </a:t>
            </a:r>
          </a:p>
          <a:p>
            <a:r>
              <a:rPr lang="en-US" dirty="0"/>
              <a:t>Lateral surface: </a:t>
            </a:r>
          </a:p>
          <a:p>
            <a:pPr lvl="1"/>
            <a:r>
              <a:rPr lang="en-US" dirty="0"/>
              <a:t>Rough depression for articulation with fibula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1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Slender </a:t>
            </a:r>
            <a:r>
              <a:rPr lang="en-US" b="1" dirty="0"/>
              <a:t>lateral bone</a:t>
            </a:r>
            <a:r>
              <a:rPr lang="en-US" dirty="0"/>
              <a:t> of the leg </a:t>
            </a:r>
          </a:p>
          <a:p>
            <a:r>
              <a:rPr lang="en-US" dirty="0"/>
              <a:t>Does </a:t>
            </a:r>
            <a:r>
              <a:rPr lang="en-US" b="1" dirty="0"/>
              <a:t>not participate in knee joint</a:t>
            </a:r>
            <a:r>
              <a:rPr lang="en-US" dirty="0"/>
              <a:t> </a:t>
            </a:r>
          </a:p>
          <a:p>
            <a:r>
              <a:rPr lang="en-US" dirty="0"/>
              <a:t>Participates in </a:t>
            </a:r>
            <a:r>
              <a:rPr lang="en-US" b="1" dirty="0"/>
              <a:t>ankle joint</a:t>
            </a:r>
            <a:r>
              <a:rPr lang="en-US" dirty="0"/>
              <a:t> </a:t>
            </a:r>
          </a:p>
          <a:p>
            <a:r>
              <a:rPr lang="en-US" dirty="0"/>
              <a:t>Does </a:t>
            </a:r>
            <a:r>
              <a:rPr lang="en-US" b="1" dirty="0"/>
              <a:t>not transmit body weight</a:t>
            </a:r>
            <a:r>
              <a:rPr lang="en-US" dirty="0"/>
              <a:t> </a:t>
            </a:r>
          </a:p>
          <a:p>
            <a:r>
              <a:rPr lang="en-US" dirty="0"/>
              <a:t>Provides </a:t>
            </a:r>
            <a:r>
              <a:rPr lang="en-US" b="1" dirty="0"/>
              <a:t>muscle attachments</a:t>
            </a:r>
            <a:r>
              <a:rPr lang="en-US" dirty="0"/>
              <a:t> </a:t>
            </a:r>
          </a:p>
          <a:p>
            <a:r>
              <a:rPr lang="en-US" dirty="0"/>
              <a:t>Has: </a:t>
            </a:r>
          </a:p>
          <a:p>
            <a:pPr lvl="1"/>
            <a:r>
              <a:rPr lang="en-US" dirty="0"/>
              <a:t>Upper end </a:t>
            </a:r>
          </a:p>
          <a:p>
            <a:pPr lvl="1"/>
            <a:r>
              <a:rPr lang="en-US" dirty="0"/>
              <a:t>Shaft </a:t>
            </a:r>
          </a:p>
          <a:p>
            <a:pPr lvl="1"/>
            <a:r>
              <a:rPr lang="en-US" dirty="0"/>
              <a:t>Lower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69128"/>
            <a:ext cx="11187484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3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Upper End (Head)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Possesses</a:t>
            </a:r>
            <a:r>
              <a:rPr lang="en-US" dirty="0"/>
              <a:t>: </a:t>
            </a:r>
          </a:p>
          <a:p>
            <a:pPr lvl="1"/>
            <a:r>
              <a:rPr lang="en-US" b="1" dirty="0"/>
              <a:t>Styloid process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Articular surface</a:t>
            </a:r>
            <a:r>
              <a:rPr lang="en-US" dirty="0"/>
              <a:t> </a:t>
            </a:r>
          </a:p>
          <a:p>
            <a:r>
              <a:rPr lang="en-US" dirty="0"/>
              <a:t>Articulates with: </a:t>
            </a:r>
          </a:p>
          <a:p>
            <a:pPr lvl="1"/>
            <a:r>
              <a:rPr lang="en-US" dirty="0"/>
              <a:t>Lateral condyle of tibia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69128"/>
            <a:ext cx="11187484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3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3"/>
            <a:ext cx="11219291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8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Large</a:t>
            </a:r>
            <a:r>
              <a:rPr lang="en-US" dirty="0"/>
              <a:t>, </a:t>
            </a:r>
            <a:r>
              <a:rPr lang="en-US" b="1" dirty="0"/>
              <a:t>weight-bearing medial bone</a:t>
            </a:r>
            <a:r>
              <a:rPr lang="en-US" dirty="0"/>
              <a:t> of the leg </a:t>
            </a:r>
          </a:p>
          <a:p>
            <a:r>
              <a:rPr lang="en-US" dirty="0"/>
              <a:t>Articulates with: </a:t>
            </a:r>
          </a:p>
          <a:p>
            <a:pPr lvl="1"/>
            <a:r>
              <a:rPr lang="en-US" dirty="0"/>
              <a:t>Condyles of the femur (above) </a:t>
            </a:r>
          </a:p>
          <a:p>
            <a:pPr lvl="1"/>
            <a:r>
              <a:rPr lang="en-US" dirty="0"/>
              <a:t>Head of the fibula (above and lateral) </a:t>
            </a:r>
          </a:p>
          <a:p>
            <a:pPr lvl="1"/>
            <a:r>
              <a:rPr lang="en-US" dirty="0"/>
              <a:t>Talus (below) </a:t>
            </a:r>
          </a:p>
          <a:p>
            <a:pPr lvl="1"/>
            <a:r>
              <a:rPr lang="en-US" dirty="0"/>
              <a:t>Distal fibula (below) </a:t>
            </a:r>
          </a:p>
          <a:p>
            <a:r>
              <a:rPr lang="en-US" dirty="0"/>
              <a:t>Has: </a:t>
            </a:r>
          </a:p>
          <a:p>
            <a:pPr lvl="1"/>
            <a:r>
              <a:rPr lang="en-US" dirty="0"/>
              <a:t>Upper end </a:t>
            </a:r>
          </a:p>
          <a:p>
            <a:pPr lvl="1"/>
            <a:r>
              <a:rPr lang="en-US" dirty="0"/>
              <a:t>Shaft </a:t>
            </a:r>
          </a:p>
          <a:p>
            <a:pPr lvl="1"/>
            <a:r>
              <a:rPr lang="en-US" dirty="0"/>
              <a:t>Lower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</a:t>
            </a:r>
            <a:r>
              <a:rPr lang="en-US" dirty="0"/>
              <a:t>and slender </a:t>
            </a:r>
          </a:p>
          <a:p>
            <a:r>
              <a:rPr lang="en-US" dirty="0"/>
              <a:t>Typically has: </a:t>
            </a:r>
          </a:p>
          <a:p>
            <a:pPr lvl="1"/>
            <a:r>
              <a:rPr lang="en-US" b="1" dirty="0"/>
              <a:t>Four borders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Four surfaces</a:t>
            </a:r>
            <a:r>
              <a:rPr lang="en-US" dirty="0"/>
              <a:t> </a:t>
            </a:r>
          </a:p>
          <a:p>
            <a:r>
              <a:rPr lang="en-US" dirty="0"/>
              <a:t>Medial (interosseous) border: </a:t>
            </a:r>
          </a:p>
          <a:p>
            <a:pPr lvl="1"/>
            <a:r>
              <a:rPr lang="en-US" dirty="0"/>
              <a:t>Attachment for interosseous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0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3"/>
            <a:ext cx="11219291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69128"/>
            <a:ext cx="11187484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1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Forms </a:t>
            </a:r>
            <a:r>
              <a:rPr lang="en-US" b="1" dirty="0"/>
              <a:t>lateral malleolus</a:t>
            </a:r>
            <a:r>
              <a:rPr lang="en-US" dirty="0"/>
              <a:t> </a:t>
            </a:r>
          </a:p>
          <a:p>
            <a:r>
              <a:rPr lang="en-US" dirty="0"/>
              <a:t>Subcutaneous </a:t>
            </a:r>
          </a:p>
          <a:p>
            <a:r>
              <a:rPr lang="en-US" dirty="0"/>
              <a:t>Medial surface: </a:t>
            </a:r>
          </a:p>
          <a:p>
            <a:pPr lvl="1"/>
            <a:r>
              <a:rPr lang="en-US" dirty="0"/>
              <a:t>Has triangular articular facet for talus </a:t>
            </a:r>
          </a:p>
          <a:p>
            <a:r>
              <a:rPr lang="en-US" dirty="0"/>
              <a:t>Posterior aspect: </a:t>
            </a:r>
          </a:p>
          <a:p>
            <a:pPr lvl="1"/>
            <a:r>
              <a:rPr lang="en-US" b="1" dirty="0"/>
              <a:t>Malleolar fossa</a:t>
            </a:r>
            <a:r>
              <a:rPr lang="en-US" dirty="0"/>
              <a:t> present </a:t>
            </a:r>
          </a:p>
          <a:p>
            <a:pPr lvl="1"/>
            <a:r>
              <a:rPr lang="en-US" dirty="0"/>
              <a:t>Located below and behind articular facet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2"/>
            <a:ext cx="11195436" cy="589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2"/>
            <a:ext cx="11203387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3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Tibia and Fibula Fractures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Fractures </a:t>
            </a:r>
            <a:r>
              <a:rPr lang="en-US" dirty="0"/>
              <a:t>are </a:t>
            </a:r>
            <a:r>
              <a:rPr lang="en-US" b="1" dirty="0"/>
              <a:t>common</a:t>
            </a:r>
            <a:r>
              <a:rPr lang="en-US" dirty="0"/>
              <a:t> </a:t>
            </a:r>
          </a:p>
          <a:p>
            <a:r>
              <a:rPr lang="en-US" dirty="0"/>
              <a:t>If only one bone fractures: </a:t>
            </a:r>
          </a:p>
          <a:p>
            <a:pPr lvl="1"/>
            <a:r>
              <a:rPr lang="en-US" dirty="0"/>
              <a:t>The other acts as a </a:t>
            </a:r>
            <a:r>
              <a:rPr lang="en-US" b="1" dirty="0"/>
              <a:t>splint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Displacement is minimal </a:t>
            </a:r>
          </a:p>
          <a:p>
            <a:r>
              <a:rPr lang="en-US" dirty="0" err="1"/>
              <a:t>Tibial</a:t>
            </a:r>
            <a:r>
              <a:rPr lang="en-US" dirty="0"/>
              <a:t> shaft fractures: </a:t>
            </a:r>
          </a:p>
          <a:p>
            <a:pPr lvl="1"/>
            <a:r>
              <a:rPr lang="en-US" dirty="0"/>
              <a:t>Often </a:t>
            </a:r>
            <a:r>
              <a:rPr lang="en-US" b="1" dirty="0"/>
              <a:t>open fractures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Due to medial surface being covered only by skin and superficial fascia </a:t>
            </a:r>
          </a:p>
          <a:p>
            <a:r>
              <a:rPr lang="en-US" dirty="0"/>
              <a:t>Distal third </a:t>
            </a:r>
            <a:r>
              <a:rPr lang="en-US" dirty="0" err="1"/>
              <a:t>tibial</a:t>
            </a:r>
            <a:r>
              <a:rPr lang="en-US" dirty="0"/>
              <a:t> fractures: </a:t>
            </a:r>
          </a:p>
          <a:p>
            <a:pPr lvl="1"/>
            <a:r>
              <a:rPr lang="en-US" dirty="0"/>
              <a:t>Prone to </a:t>
            </a:r>
            <a:r>
              <a:rPr lang="en-US" b="1" dirty="0"/>
              <a:t>delayed union or nonunion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Cause: damage to </a:t>
            </a:r>
            <a:r>
              <a:rPr lang="en-US" b="1" dirty="0"/>
              <a:t>nutrient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3"/>
            <a:ext cx="11227241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92982"/>
            <a:ext cx="11179535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92983"/>
            <a:ext cx="11251094" cy="590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92982"/>
            <a:ext cx="11235193" cy="590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2"/>
            <a:ext cx="11219290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1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2982"/>
            <a:ext cx="11203387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Upper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Expanded </a:t>
            </a:r>
            <a:endParaRPr lang="en-US" dirty="0"/>
          </a:p>
          <a:p>
            <a:r>
              <a:rPr lang="en-US" dirty="0"/>
              <a:t>Contains: </a:t>
            </a:r>
          </a:p>
          <a:p>
            <a:pPr lvl="1"/>
            <a:r>
              <a:rPr lang="en-US" b="1" dirty="0"/>
              <a:t>Medial and lateral </a:t>
            </a:r>
            <a:r>
              <a:rPr lang="en-US" b="1" dirty="0" err="1"/>
              <a:t>tibial</a:t>
            </a:r>
            <a:r>
              <a:rPr lang="en-US" b="1" dirty="0"/>
              <a:t> condyles</a:t>
            </a:r>
            <a:r>
              <a:rPr lang="en-US" dirty="0"/>
              <a:t> </a:t>
            </a:r>
          </a:p>
          <a:p>
            <a:r>
              <a:rPr lang="en-US" dirty="0"/>
              <a:t>Articulations: </a:t>
            </a:r>
          </a:p>
          <a:p>
            <a:pPr lvl="1"/>
            <a:r>
              <a:rPr lang="en-US" dirty="0"/>
              <a:t>With medial and lateral condyles of femur </a:t>
            </a:r>
          </a:p>
          <a:p>
            <a:r>
              <a:rPr lang="en-US" dirty="0"/>
              <a:t>Features: </a:t>
            </a:r>
          </a:p>
          <a:p>
            <a:pPr lvl="1"/>
            <a:r>
              <a:rPr lang="en-US" dirty="0"/>
              <a:t>Intervening </a:t>
            </a:r>
            <a:r>
              <a:rPr lang="en-US" b="1" dirty="0"/>
              <a:t>medial and lateral menisci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Anterior and posterior intercondylar areas</a:t>
            </a:r>
            <a:r>
              <a:rPr lang="en-US" dirty="0"/>
              <a:t> </a:t>
            </a:r>
          </a:p>
          <a:p>
            <a:r>
              <a:rPr lang="en-US" dirty="0"/>
              <a:t>Lateral condyle: </a:t>
            </a:r>
          </a:p>
          <a:p>
            <a:pPr lvl="1"/>
            <a:r>
              <a:rPr lang="en-US" dirty="0"/>
              <a:t>Has a circular facet for articulation with head of fibula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1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92982"/>
            <a:ext cx="11235193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7" y="492983"/>
            <a:ext cx="11251094" cy="586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Triangular </a:t>
            </a:r>
            <a:r>
              <a:rPr lang="en-US" dirty="0"/>
              <a:t>in cross-section </a:t>
            </a:r>
          </a:p>
          <a:p>
            <a:r>
              <a:rPr lang="en-US" dirty="0"/>
              <a:t>Has: </a:t>
            </a:r>
          </a:p>
          <a:p>
            <a:pPr lvl="1"/>
            <a:r>
              <a:rPr lang="en-US" b="1" dirty="0"/>
              <a:t>Three borders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Three surfaces</a:t>
            </a:r>
            <a:r>
              <a:rPr lang="en-US" dirty="0"/>
              <a:t> </a:t>
            </a:r>
          </a:p>
          <a:p>
            <a:r>
              <a:rPr lang="en-US" dirty="0"/>
              <a:t>Borders: </a:t>
            </a:r>
          </a:p>
          <a:p>
            <a:pPr lvl="1"/>
            <a:r>
              <a:rPr lang="en-US" b="1" dirty="0"/>
              <a:t>Anterior border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Most prominent </a:t>
            </a:r>
          </a:p>
          <a:p>
            <a:pPr lvl="2"/>
            <a:r>
              <a:rPr lang="en-US" dirty="0"/>
              <a:t>Subcutaneous </a:t>
            </a:r>
          </a:p>
          <a:p>
            <a:pPr lvl="2"/>
            <a:r>
              <a:rPr lang="en-US" dirty="0"/>
              <a:t>Forms the </a:t>
            </a:r>
            <a:r>
              <a:rPr lang="en-US" b="1" dirty="0"/>
              <a:t>shin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Lateral (interosseous) border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Attachment for interosseous membrane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8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92982"/>
            <a:ext cx="11235193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837" y="492982"/>
            <a:ext cx="663394" cy="4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51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342</Words>
  <Application>Microsoft Office PowerPoint</Application>
  <PresentationFormat>Widescreen</PresentationFormat>
  <Paragraphs>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ANATOMY THE LOWER LIMB</vt:lpstr>
      <vt:lpstr>Tibia</vt:lpstr>
      <vt:lpstr>PowerPoint Presentation</vt:lpstr>
      <vt:lpstr>PowerPoint Presentation</vt:lpstr>
      <vt:lpstr>Upper End</vt:lpstr>
      <vt:lpstr>PowerPoint Presentation</vt:lpstr>
      <vt:lpstr>PowerPoint Presentation</vt:lpstr>
      <vt:lpstr>Shaft</vt:lpstr>
      <vt:lpstr>PowerPoint Presentation</vt:lpstr>
      <vt:lpstr>PowerPoint Presentation</vt:lpstr>
      <vt:lpstr>CONTINUED </vt:lpstr>
      <vt:lpstr>PowerPoint Presentation</vt:lpstr>
      <vt:lpstr>PowerPoint Presentation</vt:lpstr>
      <vt:lpstr>Lower End</vt:lpstr>
      <vt:lpstr>Fibula</vt:lpstr>
      <vt:lpstr>PowerPoint Presentation</vt:lpstr>
      <vt:lpstr>Upper End (Head)</vt:lpstr>
      <vt:lpstr>PowerPoint Presentation</vt:lpstr>
      <vt:lpstr>PowerPoint Presentation</vt:lpstr>
      <vt:lpstr>Shaft</vt:lpstr>
      <vt:lpstr>PowerPoint Presentation</vt:lpstr>
      <vt:lpstr>PowerPoint Presentation</vt:lpstr>
      <vt:lpstr>Lower End</vt:lpstr>
      <vt:lpstr>PowerPoint Presentation</vt:lpstr>
      <vt:lpstr>PowerPoint Presentation</vt:lpstr>
      <vt:lpstr>Tibia and Fibula Fractures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5</cp:revision>
  <dcterms:created xsi:type="dcterms:W3CDTF">2026-04-06T09:59:32Z</dcterms:created>
  <dcterms:modified xsi:type="dcterms:W3CDTF">2026-04-06T12:31:47Z</dcterms:modified>
</cp:coreProperties>
</file>