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68" r:id="rId15"/>
    <p:sldId id="274" r:id="rId16"/>
    <p:sldId id="269" r:id="rId17"/>
    <p:sldId id="275" r:id="rId18"/>
    <p:sldId id="270" r:id="rId19"/>
    <p:sldId id="271" r:id="rId20"/>
    <p:sldId id="272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1" y="1399430"/>
            <a:ext cx="663394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06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81200"/>
            <a:ext cx="11211338" cy="5879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37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Intercostal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Direction </a:t>
            </a:r>
            <a:r>
              <a:rPr lang="en-US" b="1" dirty="0"/>
              <a:t>of fibers: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Downward &amp; forward (“hands-in-pocket” direction) </a:t>
            </a:r>
          </a:p>
          <a:p>
            <a:r>
              <a:rPr lang="en-US" b="1" dirty="0"/>
              <a:t>Extent: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From rib tubercle → </a:t>
            </a:r>
            <a:r>
              <a:rPr lang="en-US" dirty="0" err="1"/>
              <a:t>costochondral</a:t>
            </a:r>
            <a:r>
              <a:rPr lang="en-US" dirty="0"/>
              <a:t> junction </a:t>
            </a:r>
          </a:p>
          <a:p>
            <a:pPr lvl="1"/>
            <a:r>
              <a:rPr lang="en-US" dirty="0"/>
              <a:t>Replaced anteriorly by membrane </a:t>
            </a:r>
          </a:p>
          <a:p>
            <a:r>
              <a:rPr lang="en-US" b="1" dirty="0"/>
              <a:t>Function: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Elevate ribs </a:t>
            </a:r>
          </a:p>
          <a:p>
            <a:pPr lvl="1"/>
            <a:r>
              <a:rPr lang="en-US" dirty="0"/>
              <a:t>Aid in </a:t>
            </a:r>
            <a:r>
              <a:rPr lang="en-US" b="1" dirty="0"/>
              <a:t>inspiration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6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81200"/>
            <a:ext cx="11211338" cy="5879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42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1201"/>
            <a:ext cx="11171582" cy="58718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6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Internal Intercostal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Direction </a:t>
            </a:r>
            <a:r>
              <a:rPr lang="en-US" b="1" dirty="0"/>
              <a:t>of fibers: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Downward &amp; backward (perpendicular to external layer) </a:t>
            </a:r>
          </a:p>
          <a:p>
            <a:r>
              <a:rPr lang="en-US" b="1" dirty="0"/>
              <a:t>Extent: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Sternum → angle of ribs </a:t>
            </a:r>
          </a:p>
          <a:p>
            <a:pPr lvl="1"/>
            <a:r>
              <a:rPr lang="en-US" dirty="0"/>
              <a:t>Replaced posteriorly by membrane </a:t>
            </a:r>
          </a:p>
          <a:p>
            <a:r>
              <a:rPr lang="en-US" b="1" dirty="0"/>
              <a:t>Function: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Interosseous part → depress ribs (expiration) </a:t>
            </a:r>
          </a:p>
          <a:p>
            <a:pPr lvl="1"/>
            <a:r>
              <a:rPr lang="en-US" dirty="0" err="1"/>
              <a:t>Interchondral</a:t>
            </a:r>
            <a:r>
              <a:rPr lang="en-US" dirty="0"/>
              <a:t> part → elevate ribs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61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81200"/>
            <a:ext cx="11211338" cy="5879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1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Innermost Intercostal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Incomplete </a:t>
            </a:r>
            <a:r>
              <a:rPr lang="en-US" dirty="0"/>
              <a:t>layer </a:t>
            </a:r>
          </a:p>
          <a:p>
            <a:r>
              <a:rPr lang="en-US" dirty="0"/>
              <a:t>Best developed in lateral thoracic wall </a:t>
            </a:r>
          </a:p>
          <a:p>
            <a:r>
              <a:rPr lang="en-US" dirty="0"/>
              <a:t>Includes: </a:t>
            </a:r>
          </a:p>
          <a:p>
            <a:pPr lvl="1"/>
            <a:r>
              <a:rPr lang="en-US" dirty="0"/>
              <a:t>Innermost </a:t>
            </a:r>
            <a:r>
              <a:rPr lang="en-US" dirty="0" err="1"/>
              <a:t>intercostals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Subcostales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Transversus</a:t>
            </a:r>
            <a:r>
              <a:rPr lang="en-US" dirty="0"/>
              <a:t> </a:t>
            </a:r>
            <a:r>
              <a:rPr lang="en-US" dirty="0" err="1"/>
              <a:t>thoracis</a:t>
            </a:r>
            <a:r>
              <a:rPr lang="en-US" dirty="0"/>
              <a:t> </a:t>
            </a:r>
          </a:p>
          <a:p>
            <a:r>
              <a:rPr lang="en-US" b="1" dirty="0"/>
              <a:t>Function: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Assist internal </a:t>
            </a:r>
            <a:r>
              <a:rPr lang="en-US" dirty="0" err="1"/>
              <a:t>intercostals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06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81200"/>
            <a:ext cx="11211338" cy="5879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107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81200"/>
            <a:ext cx="11219291" cy="59036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39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Neurovascular Bundle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Located </a:t>
            </a:r>
            <a:r>
              <a:rPr lang="en-US" dirty="0"/>
              <a:t>between: </a:t>
            </a:r>
          </a:p>
          <a:p>
            <a:pPr lvl="1"/>
            <a:r>
              <a:rPr lang="en-US" dirty="0"/>
              <a:t>Internal &amp; innermost layers </a:t>
            </a:r>
          </a:p>
          <a:p>
            <a:r>
              <a:rPr lang="en-US" dirty="0"/>
              <a:t>Arranged as: </a:t>
            </a:r>
          </a:p>
          <a:p>
            <a:pPr lvl="1"/>
            <a:r>
              <a:rPr lang="en-US" b="1" dirty="0"/>
              <a:t>V → A → N</a:t>
            </a:r>
            <a:r>
              <a:rPr lang="en-US" dirty="0"/>
              <a:t> (superior to inferior) </a:t>
            </a:r>
          </a:p>
          <a:p>
            <a:r>
              <a:rPr lang="en-US" dirty="0"/>
              <a:t>Components: </a:t>
            </a:r>
          </a:p>
          <a:p>
            <a:pPr lvl="1"/>
            <a:r>
              <a:rPr lang="en-US" dirty="0"/>
              <a:t>Intercostal vein </a:t>
            </a:r>
          </a:p>
          <a:p>
            <a:pPr lvl="1"/>
            <a:r>
              <a:rPr lang="en-US" dirty="0"/>
              <a:t>Intercostal artery </a:t>
            </a:r>
          </a:p>
          <a:p>
            <a:pPr lvl="1"/>
            <a:r>
              <a:rPr lang="en-US" dirty="0"/>
              <a:t>Intercostal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2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Intercostal Spaces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OVERVIEW:</a:t>
            </a:r>
          </a:p>
          <a:p>
            <a:r>
              <a:rPr lang="en-US" dirty="0" smtClean="0"/>
              <a:t>Intercostal </a:t>
            </a:r>
            <a:r>
              <a:rPr lang="en-US" dirty="0"/>
              <a:t>spaces = spaces between adjacent ribs </a:t>
            </a:r>
          </a:p>
          <a:p>
            <a:r>
              <a:rPr lang="en-US" dirty="0"/>
              <a:t>Total: </a:t>
            </a:r>
            <a:r>
              <a:rPr lang="en-US" b="1" dirty="0"/>
              <a:t>11 pairs</a:t>
            </a:r>
            <a:r>
              <a:rPr lang="en-US" dirty="0"/>
              <a:t> </a:t>
            </a:r>
          </a:p>
          <a:p>
            <a:r>
              <a:rPr lang="en-US" dirty="0"/>
              <a:t>Filled with: </a:t>
            </a:r>
          </a:p>
          <a:p>
            <a:pPr lvl="1"/>
            <a:r>
              <a:rPr lang="en-US" dirty="0"/>
              <a:t>Muscles </a:t>
            </a:r>
          </a:p>
          <a:p>
            <a:pPr lvl="1"/>
            <a:r>
              <a:rPr lang="en-US" dirty="0"/>
              <a:t>Vessels </a:t>
            </a:r>
          </a:p>
          <a:p>
            <a:pPr lvl="1"/>
            <a:r>
              <a:rPr lang="en-US" dirty="0"/>
              <a:t>Nerves </a:t>
            </a:r>
          </a:p>
          <a:p>
            <a:r>
              <a:rPr lang="en-US" dirty="0"/>
              <a:t>Function: </a:t>
            </a:r>
          </a:p>
          <a:p>
            <a:pPr lvl="1"/>
            <a:r>
              <a:rPr lang="en-US" dirty="0"/>
              <a:t>Protect thoracic organs </a:t>
            </a:r>
          </a:p>
          <a:p>
            <a:pPr lvl="1"/>
            <a:r>
              <a:rPr lang="en-US" dirty="0"/>
              <a:t>Assist in respiration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70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2"/>
            <a:ext cx="1123519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55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Intercostal Nerves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Ventral </a:t>
            </a:r>
            <a:r>
              <a:rPr lang="en-US" dirty="0"/>
              <a:t>rami of </a:t>
            </a:r>
            <a:r>
              <a:rPr lang="en-US" b="1" dirty="0"/>
              <a:t>thoracic spinal nerves (T1–T11)</a:t>
            </a:r>
            <a:r>
              <a:rPr lang="en-US" dirty="0"/>
              <a:t> </a:t>
            </a:r>
          </a:p>
          <a:p>
            <a:r>
              <a:rPr lang="en-US" dirty="0"/>
              <a:t>Supply: </a:t>
            </a:r>
          </a:p>
          <a:p>
            <a:pPr lvl="1"/>
            <a:r>
              <a:rPr lang="en-US" dirty="0"/>
              <a:t>Intercostal muscles </a:t>
            </a:r>
          </a:p>
          <a:p>
            <a:pPr lvl="1"/>
            <a:r>
              <a:rPr lang="en-US" dirty="0"/>
              <a:t>Skin of thoracic wall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5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1200"/>
            <a:ext cx="11179533" cy="58957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61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Intercostal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 </a:t>
            </a:r>
            <a:r>
              <a:rPr lang="en-US" dirty="0"/>
              <a:t>intercostal space rigidity </a:t>
            </a:r>
          </a:p>
          <a:p>
            <a:r>
              <a:rPr lang="en-US" dirty="0"/>
              <a:t>Assist in: </a:t>
            </a:r>
          </a:p>
          <a:p>
            <a:pPr lvl="1"/>
            <a:r>
              <a:rPr lang="en-US" dirty="0"/>
              <a:t>Inspiration (external muscles) </a:t>
            </a:r>
          </a:p>
          <a:p>
            <a:pPr lvl="1"/>
            <a:r>
              <a:rPr lang="en-US" dirty="0"/>
              <a:t>Expiration (internal muscles) </a:t>
            </a:r>
          </a:p>
          <a:p>
            <a:r>
              <a:rPr lang="en-US" dirty="0"/>
              <a:t>Stabilize thoracic wall during breathing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19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Correlations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Intercostal </a:t>
            </a:r>
            <a:r>
              <a:rPr lang="en-US" b="1" dirty="0"/>
              <a:t>nerve block: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Used for pain relief (e.g., rib fractures) </a:t>
            </a:r>
          </a:p>
          <a:p>
            <a:r>
              <a:rPr lang="en-US" b="1" dirty="0"/>
              <a:t>Chest tube 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Insert </a:t>
            </a:r>
            <a:r>
              <a:rPr lang="en-US" b="1" dirty="0"/>
              <a:t>above upper border of rib</a:t>
            </a:r>
            <a:r>
              <a:rPr lang="en-US" dirty="0"/>
              <a:t> (avoid VAN bundle) </a:t>
            </a:r>
          </a:p>
          <a:p>
            <a:r>
              <a:rPr lang="en-US" b="1" dirty="0"/>
              <a:t>Thoracentesis: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Needle placed in safe zone to prevent injury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97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1201"/>
            <a:ext cx="11227242" cy="58718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458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81201"/>
            <a:ext cx="11211339" cy="5927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9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1200"/>
            <a:ext cx="11211338" cy="58877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5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Boundaries of Intercostal Space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Superiorly</a:t>
            </a:r>
            <a:r>
              <a:rPr lang="en-US" b="1" dirty="0"/>
              <a:t>:</a:t>
            </a:r>
            <a:r>
              <a:rPr lang="en-US" dirty="0"/>
              <a:t> Lower border of rib above </a:t>
            </a:r>
          </a:p>
          <a:p>
            <a:r>
              <a:rPr lang="en-US" b="1" dirty="0"/>
              <a:t>Inferiorly:</a:t>
            </a:r>
            <a:r>
              <a:rPr lang="en-US" dirty="0"/>
              <a:t> Upper border of rib below </a:t>
            </a:r>
          </a:p>
          <a:p>
            <a:r>
              <a:rPr lang="en-US" b="1" dirty="0"/>
              <a:t>Anteriorly:</a:t>
            </a:r>
            <a:r>
              <a:rPr lang="en-US" dirty="0"/>
              <a:t> Sternum </a:t>
            </a:r>
          </a:p>
          <a:p>
            <a:r>
              <a:rPr lang="en-US" b="1" dirty="0"/>
              <a:t>Posteriorly:</a:t>
            </a:r>
            <a:r>
              <a:rPr lang="en-US" dirty="0"/>
              <a:t> Vertebral column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28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" y="481200"/>
            <a:ext cx="11259047" cy="58957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35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Contents of Intercostal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Muscles </a:t>
            </a:r>
            <a:r>
              <a:rPr lang="en-US" b="1" dirty="0"/>
              <a:t>(3 layers):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External intercostal </a:t>
            </a:r>
          </a:p>
          <a:p>
            <a:pPr lvl="1"/>
            <a:r>
              <a:rPr lang="en-US" dirty="0"/>
              <a:t>Internal intercostal </a:t>
            </a:r>
          </a:p>
          <a:p>
            <a:pPr lvl="1"/>
            <a:r>
              <a:rPr lang="en-US" dirty="0"/>
              <a:t>Innermost intercostal </a:t>
            </a:r>
          </a:p>
          <a:p>
            <a:r>
              <a:rPr lang="en-US" b="1" dirty="0"/>
              <a:t>Neurovascular bundle: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Vein </a:t>
            </a:r>
          </a:p>
          <a:p>
            <a:pPr lvl="1"/>
            <a:r>
              <a:rPr lang="en-US" dirty="0"/>
              <a:t>Artery </a:t>
            </a:r>
          </a:p>
          <a:p>
            <a:pPr lvl="1"/>
            <a:r>
              <a:rPr lang="en-US" dirty="0"/>
              <a:t>Nerve (</a:t>
            </a:r>
            <a:r>
              <a:rPr lang="en-US" b="1" dirty="0"/>
              <a:t>VAN arrangement</a:t>
            </a:r>
            <a:r>
              <a:rPr lang="en-US" dirty="0"/>
              <a:t>) </a:t>
            </a:r>
          </a:p>
          <a:p>
            <a:r>
              <a:rPr lang="en-US" dirty="0"/>
              <a:t>Located in </a:t>
            </a:r>
            <a:r>
              <a:rPr lang="en-US" b="1" dirty="0"/>
              <a:t>costal groove</a:t>
            </a:r>
            <a:r>
              <a:rPr lang="en-US" dirty="0"/>
              <a:t> of upper rib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8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1201"/>
            <a:ext cx="11235192" cy="58957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4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1200"/>
            <a:ext cx="11211339" cy="5879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19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Intercostal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Arranged </a:t>
            </a:r>
            <a:r>
              <a:rPr lang="en-US" dirty="0"/>
              <a:t>in </a:t>
            </a:r>
            <a:r>
              <a:rPr lang="en-US" b="1" dirty="0"/>
              <a:t>three layers</a:t>
            </a:r>
            <a:r>
              <a:rPr lang="en-US" dirty="0"/>
              <a:t> </a:t>
            </a:r>
          </a:p>
          <a:p>
            <a:r>
              <a:rPr lang="en-US" dirty="0"/>
              <a:t>Extend between ribs </a:t>
            </a:r>
          </a:p>
          <a:p>
            <a:r>
              <a:rPr lang="en-US" dirty="0"/>
              <a:t>Play major role in </a:t>
            </a:r>
            <a:r>
              <a:rPr lang="en-US" b="1" dirty="0"/>
              <a:t>breathing mechanics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43" y="481200"/>
            <a:ext cx="663394" cy="50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636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</TotalTime>
  <Words>323</Words>
  <Application>Microsoft Office PowerPoint</Application>
  <PresentationFormat>Widescreen</PresentationFormat>
  <Paragraphs>88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Garamond</vt:lpstr>
      <vt:lpstr>Organic</vt:lpstr>
      <vt:lpstr>ANATOMY THE THORAX </vt:lpstr>
      <vt:lpstr>Intercostal Spaces </vt:lpstr>
      <vt:lpstr>PowerPoint Presentation</vt:lpstr>
      <vt:lpstr>Boundaries of Intercostal Space</vt:lpstr>
      <vt:lpstr>PowerPoint Presentation</vt:lpstr>
      <vt:lpstr>Contents of Intercostal Space</vt:lpstr>
      <vt:lpstr>PowerPoint Presentation</vt:lpstr>
      <vt:lpstr>PowerPoint Presentation</vt:lpstr>
      <vt:lpstr>Intercostal Muscles</vt:lpstr>
      <vt:lpstr>PowerPoint Presentation</vt:lpstr>
      <vt:lpstr>External Intercostal Muscles</vt:lpstr>
      <vt:lpstr>PowerPoint Presentation</vt:lpstr>
      <vt:lpstr>PowerPoint Presentation</vt:lpstr>
      <vt:lpstr>Internal Intercostal Muscles</vt:lpstr>
      <vt:lpstr>PowerPoint Presentation</vt:lpstr>
      <vt:lpstr>Innermost Intercostal Muscles</vt:lpstr>
      <vt:lpstr>PowerPoint Presentation</vt:lpstr>
      <vt:lpstr>PowerPoint Presentation</vt:lpstr>
      <vt:lpstr>Neurovascular Bundle</vt:lpstr>
      <vt:lpstr>PowerPoint Presentation</vt:lpstr>
      <vt:lpstr>Intercostal Nerves</vt:lpstr>
      <vt:lpstr>PowerPoint Presentation</vt:lpstr>
      <vt:lpstr>Functions of Intercostal Muscles</vt:lpstr>
      <vt:lpstr>Clinical Correlations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6</cp:revision>
  <dcterms:created xsi:type="dcterms:W3CDTF">2026-04-06T12:41:01Z</dcterms:created>
  <dcterms:modified xsi:type="dcterms:W3CDTF">2026-04-06T13:32:15Z</dcterms:modified>
</cp:coreProperties>
</file>