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75" r:id="rId14"/>
    <p:sldId id="266" r:id="rId15"/>
    <p:sldId id="277" r:id="rId16"/>
    <p:sldId id="276" r:id="rId17"/>
    <p:sldId id="267" r:id="rId18"/>
    <p:sldId id="278" r:id="rId19"/>
    <p:sldId id="270" r:id="rId20"/>
    <p:sldId id="279" r:id="rId21"/>
    <p:sldId id="271" r:id="rId22"/>
    <p:sldId id="272" r:id="rId23"/>
    <p:sldId id="273" r:id="rId24"/>
    <p:sldId id="280" r:id="rId25"/>
    <p:sldId id="281" r:id="rId26"/>
    <p:sldId id="274" r:id="rId27"/>
    <p:sldId id="285" r:id="rId28"/>
    <p:sldId id="283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603" y="1399430"/>
            <a:ext cx="551939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5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55680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2724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1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Shaft of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</a:t>
            </a:r>
            <a:r>
              <a:rPr lang="en-US" dirty="0"/>
              <a:t>and rounded anteriorly </a:t>
            </a:r>
          </a:p>
          <a:p>
            <a:r>
              <a:rPr lang="en-US" dirty="0"/>
              <a:t>Posterior surface has a ridge → </a:t>
            </a:r>
            <a:r>
              <a:rPr lang="en-US" b="1" dirty="0" err="1"/>
              <a:t>linea</a:t>
            </a:r>
            <a:r>
              <a:rPr lang="en-US" b="1" dirty="0"/>
              <a:t> </a:t>
            </a:r>
            <a:r>
              <a:rPr lang="en-US" b="1" dirty="0" err="1"/>
              <a:t>aspera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Site for muscle and intermuscular septa attachment </a:t>
            </a:r>
          </a:p>
          <a:p>
            <a:r>
              <a:rPr lang="en-US" dirty="0"/>
              <a:t>Linea </a:t>
            </a:r>
            <a:r>
              <a:rPr lang="en-US" dirty="0" err="1"/>
              <a:t>aspera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Diverges above and below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8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 margin: </a:t>
            </a:r>
          </a:p>
          <a:p>
            <a:pPr lvl="1"/>
            <a:r>
              <a:rPr lang="en-US" dirty="0"/>
              <a:t>Continues as </a:t>
            </a:r>
            <a:r>
              <a:rPr lang="en-US" b="1" dirty="0"/>
              <a:t>medial supracondylar ridge</a:t>
            </a:r>
            <a:r>
              <a:rPr lang="en-US" dirty="0"/>
              <a:t> to adductor tubercle </a:t>
            </a:r>
          </a:p>
          <a:p>
            <a:r>
              <a:rPr lang="en-US" dirty="0"/>
              <a:t>Lateral margin: </a:t>
            </a:r>
          </a:p>
          <a:p>
            <a:pPr lvl="1"/>
            <a:r>
              <a:rPr lang="en-US" dirty="0"/>
              <a:t>Continues as </a:t>
            </a:r>
            <a:r>
              <a:rPr lang="en-US" b="1" dirty="0"/>
              <a:t>lateral supracondylar ridge</a:t>
            </a:r>
            <a:r>
              <a:rPr lang="en-US" dirty="0"/>
              <a:t> </a:t>
            </a:r>
          </a:p>
          <a:p>
            <a:r>
              <a:rPr lang="en-US" dirty="0"/>
              <a:t>Gluteal tuberosity: </a:t>
            </a:r>
          </a:p>
          <a:p>
            <a:pPr lvl="1"/>
            <a:r>
              <a:rPr lang="en-US" dirty="0"/>
              <a:t>Located on posterior surface below greater trochanter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2724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9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End of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Medial condyle </a:t>
            </a:r>
          </a:p>
          <a:p>
            <a:pPr lvl="1"/>
            <a:r>
              <a:rPr lang="en-US" dirty="0"/>
              <a:t>Lateral condyle </a:t>
            </a:r>
          </a:p>
          <a:p>
            <a:r>
              <a:rPr lang="en-US" dirty="0"/>
              <a:t>Posterior separation: </a:t>
            </a:r>
          </a:p>
          <a:p>
            <a:pPr lvl="1"/>
            <a:r>
              <a:rPr lang="en-US" b="1" dirty="0"/>
              <a:t>Intercondylar notch</a:t>
            </a:r>
            <a:r>
              <a:rPr lang="en-US" dirty="0"/>
              <a:t> </a:t>
            </a:r>
          </a:p>
          <a:p>
            <a:r>
              <a:rPr lang="en-US" dirty="0"/>
              <a:t>Anterior surfaces: </a:t>
            </a:r>
          </a:p>
          <a:p>
            <a:pPr lvl="1"/>
            <a:r>
              <a:rPr lang="en-US" dirty="0"/>
              <a:t>Form articular surface for patella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5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Condyles: </a:t>
            </a:r>
          </a:p>
          <a:p>
            <a:pPr lvl="1"/>
            <a:r>
              <a:rPr lang="en-US" dirty="0"/>
              <a:t>Participate in formation of knee joint </a:t>
            </a:r>
          </a:p>
          <a:p>
            <a:r>
              <a:rPr lang="en-US" dirty="0"/>
              <a:t>Epicondyles: </a:t>
            </a:r>
          </a:p>
          <a:p>
            <a:pPr lvl="1"/>
            <a:r>
              <a:rPr lang="en-US" dirty="0"/>
              <a:t>Medial and lateral epicondyles located above condyles </a:t>
            </a:r>
          </a:p>
          <a:p>
            <a:r>
              <a:rPr lang="en-US" dirty="0"/>
              <a:t>Adductor tubercle: </a:t>
            </a:r>
          </a:p>
          <a:p>
            <a:pPr lvl="1"/>
            <a:r>
              <a:rPr lang="en-US" dirty="0"/>
              <a:t>Continuous with medial epicondyle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femur </a:t>
            </a:r>
            <a:r>
              <a:rPr lang="en-US" dirty="0" smtClean="0"/>
              <a:t>articulates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Above with the acetabulum → forms the hip joint </a:t>
            </a:r>
          </a:p>
          <a:p>
            <a:pPr lvl="1"/>
            <a:r>
              <a:rPr lang="en-US" dirty="0"/>
              <a:t>Below with the tibia and patella → forms the knee joint </a:t>
            </a:r>
          </a:p>
          <a:p>
            <a:r>
              <a:rPr lang="en-US" dirty="0"/>
              <a:t>Upper end of femur has: </a:t>
            </a:r>
          </a:p>
          <a:p>
            <a:pPr lvl="1"/>
            <a:r>
              <a:rPr lang="en-US" dirty="0"/>
              <a:t>Head </a:t>
            </a:r>
          </a:p>
          <a:p>
            <a:pPr lvl="1"/>
            <a:r>
              <a:rPr lang="en-US" dirty="0"/>
              <a:t>Neck </a:t>
            </a:r>
          </a:p>
          <a:p>
            <a:pPr lvl="1"/>
            <a:r>
              <a:rPr lang="en-US" dirty="0"/>
              <a:t>Greater and lesser trochanters </a:t>
            </a:r>
          </a:p>
          <a:p>
            <a:r>
              <a:rPr lang="en-US" dirty="0"/>
              <a:t>The head: </a:t>
            </a:r>
          </a:p>
          <a:p>
            <a:pPr lvl="1"/>
            <a:r>
              <a:rPr lang="en-US" dirty="0"/>
              <a:t>Forms about two-thirds of a sphere </a:t>
            </a:r>
          </a:p>
          <a:p>
            <a:pPr lvl="1"/>
            <a:r>
              <a:rPr lang="en-US" dirty="0"/>
              <a:t>Articulates with the acetabulum of the </a:t>
            </a:r>
            <a:r>
              <a:rPr lang="en-US" dirty="0" err="1"/>
              <a:t>os</a:t>
            </a:r>
            <a:r>
              <a:rPr lang="en-US" dirty="0"/>
              <a:t> coxae → hip joint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0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Popliteal Surface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r>
              <a:rPr lang="en-US" dirty="0"/>
              <a:t>distal femur: </a:t>
            </a:r>
          </a:p>
          <a:p>
            <a:pPr lvl="1"/>
            <a:r>
              <a:rPr lang="en-US" dirty="0"/>
              <a:t>Forms flat triangular area </a:t>
            </a:r>
          </a:p>
          <a:p>
            <a:pPr lvl="1"/>
            <a:r>
              <a:rPr lang="en-US" dirty="0"/>
              <a:t>Called </a:t>
            </a:r>
            <a:r>
              <a:rPr lang="en-US" b="1" dirty="0"/>
              <a:t>popliteal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4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Patella</a:t>
            </a:r>
          </a:p>
          <a:p>
            <a:r>
              <a:rPr lang="en-US" dirty="0"/>
              <a:t>Also called kneecap </a:t>
            </a:r>
          </a:p>
          <a:p>
            <a:r>
              <a:rPr lang="en-US" dirty="0"/>
              <a:t>Largest </a:t>
            </a:r>
            <a:r>
              <a:rPr lang="en-US" b="1" dirty="0"/>
              <a:t>sesamoid bone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Develops within tendon of quadriceps </a:t>
            </a:r>
            <a:r>
              <a:rPr lang="en-US" dirty="0" err="1"/>
              <a:t>femoris</a:t>
            </a:r>
            <a:r>
              <a:rPr lang="en-US" dirty="0"/>
              <a:t> </a:t>
            </a:r>
          </a:p>
          <a:p>
            <a:r>
              <a:rPr lang="en-US" dirty="0"/>
              <a:t>Shape: </a:t>
            </a:r>
          </a:p>
          <a:p>
            <a:pPr lvl="1"/>
            <a:r>
              <a:rPr lang="en-US" dirty="0"/>
              <a:t>Triangular </a:t>
            </a:r>
          </a:p>
          <a:p>
            <a:pPr lvl="1"/>
            <a:r>
              <a:rPr lang="en-US" dirty="0"/>
              <a:t>Apex lies inferiorly </a:t>
            </a:r>
          </a:p>
          <a:p>
            <a:r>
              <a:rPr lang="en-US" dirty="0"/>
              <a:t>Apex: </a:t>
            </a:r>
          </a:p>
          <a:p>
            <a:pPr lvl="1"/>
            <a:r>
              <a:rPr lang="en-US" dirty="0"/>
              <a:t>Connected to </a:t>
            </a:r>
            <a:r>
              <a:rPr lang="en-US" dirty="0" err="1"/>
              <a:t>tibial</a:t>
            </a:r>
            <a:r>
              <a:rPr lang="en-US" dirty="0"/>
              <a:t> tuberosity </a:t>
            </a:r>
          </a:p>
          <a:p>
            <a:pPr lvl="1"/>
            <a:r>
              <a:rPr lang="en-US" dirty="0"/>
              <a:t>Via </a:t>
            </a:r>
            <a:r>
              <a:rPr lang="en-US" b="1" dirty="0" err="1"/>
              <a:t>ligamentum</a:t>
            </a:r>
            <a:r>
              <a:rPr lang="en-US" b="1" dirty="0"/>
              <a:t> patellae (patellar ligament)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4" y="488881"/>
            <a:ext cx="11195436" cy="5865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6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203387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1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Posterior surface: </a:t>
            </a:r>
          </a:p>
          <a:p>
            <a:pPr lvl="1"/>
            <a:r>
              <a:rPr lang="en-US" dirty="0"/>
              <a:t>Articulates with femoral condyles </a:t>
            </a:r>
          </a:p>
          <a:p>
            <a:r>
              <a:rPr lang="en-US" dirty="0"/>
              <a:t>Position: </a:t>
            </a:r>
          </a:p>
          <a:p>
            <a:pPr lvl="1"/>
            <a:r>
              <a:rPr lang="en-US" dirty="0"/>
              <a:t>In front of knee joint </a:t>
            </a:r>
          </a:p>
          <a:p>
            <a:pPr lvl="1"/>
            <a:r>
              <a:rPr lang="en-US" dirty="0"/>
              <a:t>Easily palpable through skin </a:t>
            </a:r>
          </a:p>
          <a:p>
            <a:r>
              <a:rPr lang="en-US" dirty="0"/>
              <a:t>Separated from skin by: </a:t>
            </a:r>
          </a:p>
          <a:p>
            <a:pPr lvl="1"/>
            <a:r>
              <a:rPr lang="en-US" b="1" dirty="0" err="1"/>
              <a:t>Prepatellar</a:t>
            </a:r>
            <a:r>
              <a:rPr lang="en-US" b="1" dirty="0"/>
              <a:t> bursa</a:t>
            </a:r>
            <a:r>
              <a:rPr lang="en-US" dirty="0"/>
              <a:t> </a:t>
            </a:r>
          </a:p>
          <a:p>
            <a:r>
              <a:rPr lang="en-US" dirty="0"/>
              <a:t>Margins: </a:t>
            </a:r>
          </a:p>
          <a:p>
            <a:pPr lvl="1"/>
            <a:r>
              <a:rPr lang="en-US" dirty="0"/>
              <a:t>Upper, medial, and lateral margins </a:t>
            </a:r>
          </a:p>
          <a:p>
            <a:pPr lvl="1"/>
            <a:r>
              <a:rPr lang="en-US" dirty="0"/>
              <a:t>Provide attachment to quadriceps </a:t>
            </a:r>
            <a:r>
              <a:rPr lang="en-US" dirty="0" err="1"/>
              <a:t>femoris</a:t>
            </a:r>
            <a:r>
              <a:rPr lang="en-US" dirty="0"/>
              <a:t> muscle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4" y="488881"/>
            <a:ext cx="11195436" cy="5865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88881"/>
            <a:ext cx="11195437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1"/>
            <a:ext cx="11243145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of the head: </a:t>
            </a:r>
          </a:p>
          <a:p>
            <a:pPr lvl="1"/>
            <a:r>
              <a:rPr lang="en-US" dirty="0"/>
              <a:t>Small depression called </a:t>
            </a:r>
            <a:r>
              <a:rPr lang="en-US" b="1" dirty="0"/>
              <a:t>fovea </a:t>
            </a:r>
            <a:r>
              <a:rPr lang="en-US" b="1" dirty="0" err="1"/>
              <a:t>capitis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Attachment site for ligament of the head </a:t>
            </a:r>
          </a:p>
          <a:p>
            <a:r>
              <a:rPr lang="en-US" dirty="0"/>
              <a:t>Blood supply: </a:t>
            </a:r>
          </a:p>
          <a:p>
            <a:pPr lvl="1"/>
            <a:r>
              <a:rPr lang="en-US" dirty="0"/>
              <a:t>Partly from obturator artery </a:t>
            </a:r>
          </a:p>
          <a:p>
            <a:pPr lvl="1"/>
            <a:r>
              <a:rPr lang="en-US" dirty="0"/>
              <a:t>Travels along the ligament and enters at the fovea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5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1"/>
            <a:ext cx="11235193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Neck of 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Connects </a:t>
            </a:r>
            <a:r>
              <a:rPr lang="en-US" dirty="0"/>
              <a:t>head to shaft </a:t>
            </a:r>
          </a:p>
          <a:p>
            <a:r>
              <a:rPr lang="en-US" dirty="0"/>
              <a:t>Directed: </a:t>
            </a:r>
          </a:p>
          <a:p>
            <a:pPr lvl="1"/>
            <a:r>
              <a:rPr lang="en-US" dirty="0"/>
              <a:t>Downward </a:t>
            </a:r>
          </a:p>
          <a:p>
            <a:pPr lvl="1"/>
            <a:r>
              <a:rPr lang="en-US" dirty="0"/>
              <a:t>Backward </a:t>
            </a:r>
          </a:p>
          <a:p>
            <a:pPr lvl="1"/>
            <a:r>
              <a:rPr lang="en-US" dirty="0"/>
              <a:t>Laterally </a:t>
            </a:r>
          </a:p>
          <a:p>
            <a:r>
              <a:rPr lang="en-US" dirty="0"/>
              <a:t>Makes an angle of about </a:t>
            </a:r>
            <a:r>
              <a:rPr lang="en-US" b="1" dirty="0"/>
              <a:t>125°</a:t>
            </a:r>
            <a:r>
              <a:rPr lang="en-US" dirty="0"/>
              <a:t> with the long axis of the shaft </a:t>
            </a:r>
          </a:p>
          <a:p>
            <a:pPr lvl="1"/>
            <a:r>
              <a:rPr lang="en-US" dirty="0"/>
              <a:t>Slightly less in females </a:t>
            </a:r>
          </a:p>
          <a:p>
            <a:r>
              <a:rPr lang="en-US" dirty="0"/>
              <a:t>Disease can alter this 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55680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8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Trochanters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Greater </a:t>
            </a:r>
            <a:r>
              <a:rPr lang="en-US" dirty="0"/>
              <a:t>and lesser trochanters: </a:t>
            </a:r>
          </a:p>
          <a:p>
            <a:pPr lvl="1"/>
            <a:r>
              <a:rPr lang="en-US" dirty="0"/>
              <a:t>Large eminences </a:t>
            </a:r>
          </a:p>
          <a:p>
            <a:pPr lvl="1"/>
            <a:r>
              <a:rPr lang="en-US" dirty="0"/>
              <a:t>Located at junction of neck and shaft </a:t>
            </a:r>
          </a:p>
          <a:p>
            <a:r>
              <a:rPr lang="en-US" dirty="0"/>
              <a:t>Intertrochanteric line: </a:t>
            </a:r>
          </a:p>
          <a:p>
            <a:pPr lvl="1"/>
            <a:r>
              <a:rPr lang="en-US" dirty="0"/>
              <a:t>Connects trochanters anteriorly </a:t>
            </a:r>
          </a:p>
          <a:p>
            <a:pPr lvl="1"/>
            <a:r>
              <a:rPr lang="en-US" dirty="0"/>
              <a:t>Attachment for </a:t>
            </a:r>
            <a:r>
              <a:rPr lang="en-US" dirty="0" err="1"/>
              <a:t>iliofemoral</a:t>
            </a:r>
            <a:r>
              <a:rPr lang="en-US" dirty="0"/>
              <a:t> ligament </a:t>
            </a:r>
          </a:p>
          <a:p>
            <a:r>
              <a:rPr lang="en-US" dirty="0"/>
              <a:t>Intertrochanteric crest: </a:t>
            </a:r>
          </a:p>
          <a:p>
            <a:pPr lvl="1"/>
            <a:r>
              <a:rPr lang="en-US" dirty="0"/>
              <a:t>Prominent ridge connecting trochanters posteriorly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8" y="488881"/>
            <a:ext cx="78266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0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359</Words>
  <Application>Microsoft Office PowerPoint</Application>
  <PresentationFormat>Widescreen</PresentationFormat>
  <Paragraphs>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ANATOMY  THE LOWER LIMB</vt:lpstr>
      <vt:lpstr>Femur</vt:lpstr>
      <vt:lpstr>PowerPoint Presentation</vt:lpstr>
      <vt:lpstr>CONTINUED </vt:lpstr>
      <vt:lpstr>PowerPoint Presentation</vt:lpstr>
      <vt:lpstr>Neck of Femur</vt:lpstr>
      <vt:lpstr>PowerPoint Presentation</vt:lpstr>
      <vt:lpstr>PowerPoint Presentation</vt:lpstr>
      <vt:lpstr>Trochanters</vt:lpstr>
      <vt:lpstr>PowerPoint Presentation</vt:lpstr>
      <vt:lpstr>PowerPoint Presentation</vt:lpstr>
      <vt:lpstr>Shaft of Femur</vt:lpstr>
      <vt:lpstr>PowerPoint Presentation</vt:lpstr>
      <vt:lpstr>CONTINUED </vt:lpstr>
      <vt:lpstr>PowerPoint Presentation</vt:lpstr>
      <vt:lpstr>PowerPoint Presentation</vt:lpstr>
      <vt:lpstr>Lower End of Femur</vt:lpstr>
      <vt:lpstr>PowerPoint Presentation</vt:lpstr>
      <vt:lpstr>CONTINUED </vt:lpstr>
      <vt:lpstr>PowerPoint Presentation</vt:lpstr>
      <vt:lpstr>Popliteal Surface</vt:lpstr>
      <vt:lpstr>PowerPoint Presentation</vt:lpstr>
      <vt:lpstr>Patella</vt:lpstr>
      <vt:lpstr>PowerPoint Presentation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LOWER LIMB</dc:title>
  <dc:creator>Moorche</dc:creator>
  <cp:lastModifiedBy>Moorche</cp:lastModifiedBy>
  <cp:revision>5</cp:revision>
  <dcterms:created xsi:type="dcterms:W3CDTF">2026-04-05T09:13:24Z</dcterms:created>
  <dcterms:modified xsi:type="dcterms:W3CDTF">2026-04-05T10:03:02Z</dcterms:modified>
</cp:coreProperties>
</file>