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1" r:id="rId8"/>
    <p:sldId id="262" r:id="rId9"/>
    <p:sldId id="270" r:id="rId10"/>
    <p:sldId id="263" r:id="rId11"/>
    <p:sldId id="272" r:id="rId12"/>
    <p:sldId id="264" r:id="rId13"/>
    <p:sldId id="265" r:id="rId14"/>
    <p:sldId id="266" r:id="rId15"/>
    <p:sldId id="273" r:id="rId16"/>
    <p:sldId id="267" r:id="rId17"/>
    <p:sldId id="274" r:id="rId18"/>
    <p:sldId id="268" r:id="rId19"/>
    <p:sldId id="269" r:id="rId20"/>
    <p:sldId id="275" r:id="rId21"/>
    <p:sldId id="277" r:id="rId22"/>
    <p:sldId id="276" r:id="rId23"/>
    <p:sldId id="278" r:id="rId24"/>
    <p:sldId id="279" r:id="rId25"/>
    <p:sldId id="280" r:id="rId26"/>
    <p:sldId id="288" r:id="rId27"/>
    <p:sldId id="281" r:id="rId28"/>
    <p:sldId id="289" r:id="rId29"/>
    <p:sldId id="282" r:id="rId30"/>
    <p:sldId id="290" r:id="rId31"/>
    <p:sldId id="283" r:id="rId32"/>
    <p:sldId id="284" r:id="rId33"/>
    <p:sldId id="286" r:id="rId34"/>
    <p:sldId id="2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1415332"/>
            <a:ext cx="659958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Vas Deferens (Ductus Deferens)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Thick-walled </a:t>
            </a:r>
            <a:r>
              <a:rPr lang="en-US" dirty="0"/>
              <a:t>muscular tube </a:t>
            </a:r>
          </a:p>
          <a:p>
            <a:r>
              <a:rPr lang="en-US" dirty="0"/>
              <a:t>Transports sperm during ejaculation via peristalsis </a:t>
            </a:r>
          </a:p>
          <a:p>
            <a:r>
              <a:rPr lang="en-US" dirty="0"/>
              <a:t>Joins seminal vesicle duct → forms ejaculatory 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2989"/>
            <a:ext cx="11235193" cy="586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8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Ejaculatory Duct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dirty="0"/>
              <a:t>duct passing through prostate </a:t>
            </a:r>
          </a:p>
          <a:p>
            <a:r>
              <a:rPr lang="en-US" dirty="0"/>
              <a:t>Mixes sperm with glandular secretions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9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2989"/>
            <a:ext cx="11243144" cy="5901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5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Urethra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Divided </a:t>
            </a:r>
            <a:r>
              <a:rPr lang="en-US" dirty="0"/>
              <a:t>into: </a:t>
            </a:r>
          </a:p>
          <a:p>
            <a:pPr lvl="1"/>
            <a:r>
              <a:rPr lang="en-US" dirty="0"/>
              <a:t>Prostatic </a:t>
            </a:r>
          </a:p>
          <a:p>
            <a:pPr lvl="1"/>
            <a:r>
              <a:rPr lang="en-US" dirty="0"/>
              <a:t>Membranous </a:t>
            </a:r>
          </a:p>
          <a:p>
            <a:pPr lvl="1"/>
            <a:r>
              <a:rPr lang="en-US" dirty="0"/>
              <a:t>Spongy (penile) </a:t>
            </a:r>
          </a:p>
          <a:p>
            <a:r>
              <a:rPr lang="en-US" dirty="0"/>
              <a:t>Dual function: </a:t>
            </a:r>
          </a:p>
          <a:p>
            <a:pPr lvl="1"/>
            <a:r>
              <a:rPr lang="en-US" dirty="0"/>
              <a:t>Urinary excretion </a:t>
            </a:r>
          </a:p>
          <a:p>
            <a:pPr lvl="1"/>
            <a:r>
              <a:rPr lang="en-US" dirty="0"/>
              <a:t>Semen passage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4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2989"/>
            <a:ext cx="11243144" cy="5901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Prostate Gland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Surrounds </a:t>
            </a:r>
            <a:r>
              <a:rPr lang="en-US" dirty="0"/>
              <a:t>urethra below bladder </a:t>
            </a:r>
          </a:p>
          <a:p>
            <a:r>
              <a:rPr lang="en-US" dirty="0"/>
              <a:t>Secretes thin, milky, alkaline fluid </a:t>
            </a:r>
          </a:p>
          <a:p>
            <a:r>
              <a:rPr lang="en-US" dirty="0"/>
              <a:t>Contains enzymes that activate sperm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2989"/>
            <a:ext cx="11243144" cy="5901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7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Bulbourethral (Cowper’s) </a:t>
            </a:r>
            <a:r>
              <a:rPr lang="en-US" b="1" dirty="0" smtClean="0"/>
              <a:t>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Secrete </a:t>
            </a:r>
            <a:r>
              <a:rPr lang="en-US" dirty="0"/>
              <a:t>mucus before ejaculation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Lubrication </a:t>
            </a:r>
          </a:p>
          <a:p>
            <a:pPr lvl="1"/>
            <a:r>
              <a:rPr lang="en-US" dirty="0"/>
              <a:t>Neutralization of acidic urine residue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3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</a:t>
            </a:r>
            <a:r>
              <a:rPr lang="en-US" dirty="0"/>
              <a:t>of: </a:t>
            </a:r>
          </a:p>
          <a:p>
            <a:pPr lvl="1"/>
            <a:r>
              <a:rPr lang="en-US" dirty="0"/>
              <a:t>Two corpora </a:t>
            </a:r>
            <a:r>
              <a:rPr lang="en-US" dirty="0" err="1"/>
              <a:t>cavernosa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One corpus </a:t>
            </a:r>
            <a:r>
              <a:rPr lang="en-US" dirty="0" err="1"/>
              <a:t>spongiosum</a:t>
            </a:r>
            <a:r>
              <a:rPr lang="en-US" dirty="0"/>
              <a:t> (contains urethra) </a:t>
            </a:r>
          </a:p>
          <a:p>
            <a:r>
              <a:rPr lang="en-US" dirty="0"/>
              <a:t>Engorges with blood during erection </a:t>
            </a:r>
          </a:p>
          <a:p>
            <a:r>
              <a:rPr lang="en-US" dirty="0"/>
              <a:t>Delivers semen during intercourse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0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Testes: </a:t>
            </a:r>
          </a:p>
          <a:p>
            <a:r>
              <a:rPr lang="en-US" dirty="0" smtClean="0"/>
              <a:t>Located </a:t>
            </a:r>
            <a:r>
              <a:rPr lang="en-US" dirty="0"/>
              <a:t>in the scrotum; each testis is divided into lobules </a:t>
            </a:r>
          </a:p>
          <a:p>
            <a:r>
              <a:rPr lang="en-US" dirty="0"/>
              <a:t>Contain </a:t>
            </a:r>
            <a:r>
              <a:rPr lang="en-US" b="1" dirty="0"/>
              <a:t>seminiferous tubules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Site of </a:t>
            </a:r>
            <a:r>
              <a:rPr lang="en-US" b="1" dirty="0"/>
              <a:t>spermatogenesis</a:t>
            </a:r>
            <a:r>
              <a:rPr lang="en-US" dirty="0"/>
              <a:t> (sperm formation) </a:t>
            </a:r>
          </a:p>
          <a:p>
            <a:pPr lvl="1"/>
            <a:r>
              <a:rPr lang="en-US" dirty="0"/>
              <a:t>Lined with </a:t>
            </a:r>
            <a:r>
              <a:rPr lang="en-US" b="1" dirty="0"/>
              <a:t>germ cells</a:t>
            </a:r>
            <a:r>
              <a:rPr lang="en-US" dirty="0"/>
              <a:t> → develop into sperm </a:t>
            </a:r>
          </a:p>
          <a:p>
            <a:r>
              <a:rPr lang="en-US" b="1" dirty="0" err="1"/>
              <a:t>Sertoli</a:t>
            </a:r>
            <a:r>
              <a:rPr lang="en-US" b="1" dirty="0"/>
              <a:t> cells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Support and nourish developing sperm </a:t>
            </a:r>
          </a:p>
          <a:p>
            <a:pPr lvl="1"/>
            <a:r>
              <a:rPr lang="en-US" dirty="0"/>
              <a:t>Form blood-testis barrier (protection)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3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631" y="2588737"/>
            <a:ext cx="10374857" cy="3318936"/>
          </a:xfrm>
        </p:spPr>
        <p:txBody>
          <a:bodyPr>
            <a:normAutofit/>
          </a:bodyPr>
          <a:lstStyle/>
          <a:p>
            <a:r>
              <a:rPr lang="en-US" b="1" dirty="0"/>
              <a:t>Ovaries </a:t>
            </a:r>
            <a:endParaRPr lang="en-US" b="1" dirty="0" smtClean="0"/>
          </a:p>
          <a:p>
            <a:r>
              <a:rPr lang="en-US" dirty="0" smtClean="0"/>
              <a:t>Contain </a:t>
            </a:r>
            <a:r>
              <a:rPr lang="en-US" b="1" dirty="0"/>
              <a:t>follicles</a:t>
            </a:r>
            <a:r>
              <a:rPr lang="en-US" dirty="0"/>
              <a:t> at different stages of development </a:t>
            </a:r>
          </a:p>
          <a:p>
            <a:r>
              <a:rPr lang="en-US" dirty="0"/>
              <a:t>Each month: </a:t>
            </a:r>
          </a:p>
          <a:p>
            <a:pPr lvl="1"/>
            <a:r>
              <a:rPr lang="en-US" dirty="0"/>
              <a:t>One follicle matures → releases ovum (ovulation)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77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2989"/>
            <a:ext cx="11155680" cy="5878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Hormones: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Estrogen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Development of female reproductive organs </a:t>
            </a:r>
          </a:p>
          <a:p>
            <a:pPr lvl="2"/>
            <a:r>
              <a:rPr lang="en-US" dirty="0"/>
              <a:t>Secondary sexual characteristics </a:t>
            </a:r>
          </a:p>
          <a:p>
            <a:pPr lvl="1"/>
            <a:r>
              <a:rPr lang="en-US" b="1" dirty="0"/>
              <a:t>Progesterone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Prepares uterus for implantation </a:t>
            </a:r>
          </a:p>
          <a:p>
            <a:pPr lvl="2"/>
            <a:r>
              <a:rPr lang="en-US" dirty="0"/>
              <a:t>Maintains pregnancy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0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Fallopian Tubes (Oviducts)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</a:t>
            </a:r>
            <a:r>
              <a:rPr lang="en-US" dirty="0"/>
              <a:t>into: </a:t>
            </a:r>
          </a:p>
          <a:p>
            <a:pPr lvl="1"/>
            <a:r>
              <a:rPr lang="en-US" dirty="0"/>
              <a:t>Infundibulum (with fimbriae) </a:t>
            </a:r>
          </a:p>
          <a:p>
            <a:pPr lvl="1"/>
            <a:r>
              <a:rPr lang="en-US" dirty="0"/>
              <a:t>Ampulla (site of fertilization) </a:t>
            </a:r>
          </a:p>
          <a:p>
            <a:pPr lvl="1"/>
            <a:r>
              <a:rPr lang="en-US" dirty="0"/>
              <a:t>Isthmus </a:t>
            </a:r>
          </a:p>
          <a:p>
            <a:r>
              <a:rPr lang="en-US" dirty="0"/>
              <a:t>Lined with cilia: </a:t>
            </a:r>
          </a:p>
          <a:p>
            <a:pPr lvl="1"/>
            <a:r>
              <a:rPr lang="en-US" dirty="0"/>
              <a:t>Help move ovum toward uterus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19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2989"/>
            <a:ext cx="11163631" cy="5878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6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Uterus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Pear-shaped </a:t>
            </a:r>
            <a:r>
              <a:rPr lang="en-US" dirty="0"/>
              <a:t>organ in pelvic cavity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Implantation of fertilized egg </a:t>
            </a:r>
          </a:p>
          <a:p>
            <a:pPr lvl="1"/>
            <a:r>
              <a:rPr lang="en-US" dirty="0"/>
              <a:t>Nourishment and protection of embryo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2989"/>
            <a:ext cx="11155680" cy="5878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53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Explained: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Endometrium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Undergoes cyclic changes (menstrual cycle) </a:t>
            </a:r>
          </a:p>
          <a:p>
            <a:pPr lvl="1"/>
            <a:r>
              <a:rPr lang="en-US" dirty="0"/>
              <a:t>Rich in blood vessels </a:t>
            </a:r>
          </a:p>
          <a:p>
            <a:r>
              <a:rPr lang="en-US" b="1" dirty="0"/>
              <a:t>Myometrium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Smooth muscle layer </a:t>
            </a:r>
          </a:p>
          <a:p>
            <a:pPr lvl="1"/>
            <a:r>
              <a:rPr lang="en-US" dirty="0"/>
              <a:t>Contracts strongly during labor </a:t>
            </a:r>
          </a:p>
          <a:p>
            <a:r>
              <a:rPr lang="en-US" b="1" dirty="0" err="1"/>
              <a:t>Perimetrium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Outer serous covering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6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2989"/>
            <a:ext cx="11155680" cy="5878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5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Cervix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</a:t>
            </a:r>
            <a:r>
              <a:rPr lang="en-US" dirty="0"/>
              <a:t>cervical canal connecting uterus to vagina </a:t>
            </a:r>
          </a:p>
          <a:p>
            <a:r>
              <a:rPr lang="en-US" dirty="0"/>
              <a:t>Produces mucus: </a:t>
            </a:r>
          </a:p>
          <a:p>
            <a:pPr lvl="1"/>
            <a:r>
              <a:rPr lang="en-US" dirty="0"/>
              <a:t>Thin during ovulation (helps sperm) </a:t>
            </a:r>
          </a:p>
          <a:p>
            <a:pPr lvl="1"/>
            <a:r>
              <a:rPr lang="en-US" dirty="0"/>
              <a:t>Thick at other times (blocks sperm)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2989"/>
            <a:ext cx="11163631" cy="5909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1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2989"/>
            <a:ext cx="11155680" cy="5878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3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Vagina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8–10 cm long </a:t>
            </a:r>
          </a:p>
          <a:p>
            <a:r>
              <a:rPr lang="en-US" dirty="0"/>
              <a:t>Highly elastic and muscular </a:t>
            </a:r>
          </a:p>
          <a:p>
            <a:r>
              <a:rPr lang="en-US" dirty="0"/>
              <a:t>Maintains slightly acidic pH (prevents infections) </a:t>
            </a:r>
          </a:p>
          <a:p>
            <a:r>
              <a:rPr lang="en-US" dirty="0"/>
              <a:t>No glands — lubrication comes from cervical mucus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82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</a:t>
            </a:r>
            <a:r>
              <a:rPr lang="en-US" b="1" dirty="0" smtClean="0"/>
              <a:t>Genitalia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Mons </a:t>
            </a:r>
            <a:r>
              <a:rPr lang="en-US" b="1" dirty="0"/>
              <a:t>pubis</a:t>
            </a:r>
            <a:r>
              <a:rPr lang="en-US" dirty="0"/>
              <a:t> – fatty tissue over pubic bone </a:t>
            </a:r>
          </a:p>
          <a:p>
            <a:r>
              <a:rPr lang="en-US" b="1" dirty="0"/>
              <a:t>Labia </a:t>
            </a:r>
            <a:r>
              <a:rPr lang="en-US" b="1" dirty="0" err="1"/>
              <a:t>majora</a:t>
            </a:r>
            <a:r>
              <a:rPr lang="en-US" dirty="0"/>
              <a:t> – outer folds with hair </a:t>
            </a:r>
          </a:p>
          <a:p>
            <a:r>
              <a:rPr lang="en-US" b="1" dirty="0"/>
              <a:t>Labia </a:t>
            </a:r>
            <a:r>
              <a:rPr lang="en-US" b="1" dirty="0" err="1"/>
              <a:t>minora</a:t>
            </a:r>
            <a:r>
              <a:rPr lang="en-US" dirty="0"/>
              <a:t> – inner folds (no hair) </a:t>
            </a:r>
          </a:p>
          <a:p>
            <a:r>
              <a:rPr lang="en-US" b="1" dirty="0"/>
              <a:t>Clitoris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Erectile tissue </a:t>
            </a:r>
          </a:p>
          <a:p>
            <a:pPr lvl="1"/>
            <a:r>
              <a:rPr lang="en-US" dirty="0"/>
              <a:t>Highly </a:t>
            </a:r>
            <a:r>
              <a:rPr lang="en-US" dirty="0" smtClean="0"/>
              <a:t>sensitive</a:t>
            </a:r>
            <a:endParaRPr lang="en-US" dirty="0"/>
          </a:p>
          <a:p>
            <a:r>
              <a:rPr lang="en-US" b="1" dirty="0"/>
              <a:t>Vestibular glands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Secrete lubricating fluid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8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2989"/>
            <a:ext cx="11227242" cy="5886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2989"/>
            <a:ext cx="11187484" cy="5893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2989"/>
            <a:ext cx="11235193" cy="586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8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Leydig</a:t>
            </a:r>
            <a:r>
              <a:rPr lang="en-US" b="1" dirty="0"/>
              <a:t> (interstitial) cells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Produce testosterone </a:t>
            </a:r>
          </a:p>
          <a:p>
            <a:pPr lvl="1"/>
            <a:r>
              <a:rPr lang="en-US" dirty="0"/>
              <a:t>Hormone responsible for: </a:t>
            </a:r>
          </a:p>
          <a:p>
            <a:pPr lvl="2"/>
            <a:r>
              <a:rPr lang="en-US" dirty="0"/>
              <a:t>Male reproductive organ development </a:t>
            </a:r>
          </a:p>
          <a:p>
            <a:pPr lvl="2"/>
            <a:r>
              <a:rPr lang="en-US" dirty="0"/>
              <a:t>Secondary sexual characteristics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3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Scrotum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</a:t>
            </a:r>
            <a:r>
              <a:rPr lang="en-US" dirty="0"/>
              <a:t>into two compartments (one for each testis) </a:t>
            </a:r>
          </a:p>
          <a:p>
            <a:r>
              <a:rPr lang="en-US" dirty="0"/>
              <a:t>Contains </a:t>
            </a:r>
            <a:r>
              <a:rPr lang="en-US" b="1" dirty="0" err="1"/>
              <a:t>dartos</a:t>
            </a:r>
            <a:r>
              <a:rPr lang="en-US" b="1" dirty="0"/>
              <a:t> and </a:t>
            </a:r>
            <a:r>
              <a:rPr lang="en-US" b="1" dirty="0" err="1"/>
              <a:t>cremaster</a:t>
            </a:r>
            <a:r>
              <a:rPr lang="en-US" b="1" dirty="0"/>
              <a:t> muscles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Adjust position of testes depending on temperature </a:t>
            </a:r>
          </a:p>
          <a:p>
            <a:r>
              <a:rPr lang="en-US" dirty="0"/>
              <a:t>Helps maintain </a:t>
            </a:r>
            <a:r>
              <a:rPr lang="en-US" b="1" dirty="0"/>
              <a:t>optimal sperm production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1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2989"/>
            <a:ext cx="11163631" cy="5909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1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Epididymis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</a:t>
            </a:r>
            <a:r>
              <a:rPr lang="en-US" dirty="0"/>
              <a:t>into: </a:t>
            </a:r>
          </a:p>
          <a:p>
            <a:pPr lvl="1"/>
            <a:r>
              <a:rPr lang="en-US" dirty="0"/>
              <a:t>Head, body, tail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Sperm maturation (gain motility and fertilizing ability) </a:t>
            </a:r>
          </a:p>
          <a:p>
            <a:pPr lvl="1"/>
            <a:r>
              <a:rPr lang="en-US" dirty="0"/>
              <a:t>Storage of sperm for several days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2989"/>
            <a:ext cx="11235193" cy="586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2989"/>
            <a:ext cx="727006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30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449</Words>
  <Application>Microsoft Office PowerPoint</Application>
  <PresentationFormat>Widescreen</PresentationFormat>
  <Paragraphs>111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Garamond</vt:lpstr>
      <vt:lpstr>Organic</vt:lpstr>
      <vt:lpstr>BASIC MEDICAL SCIENCE </vt:lpstr>
      <vt:lpstr>Male Reproductive System</vt:lpstr>
      <vt:lpstr>PowerPoint Presentation</vt:lpstr>
      <vt:lpstr>PowerPoint Presentation</vt:lpstr>
      <vt:lpstr>CONTINUED </vt:lpstr>
      <vt:lpstr>Scrotum</vt:lpstr>
      <vt:lpstr>PowerPoint Presentation</vt:lpstr>
      <vt:lpstr>Epididymis</vt:lpstr>
      <vt:lpstr>PowerPoint Presentation</vt:lpstr>
      <vt:lpstr>Vas Deferens (Ductus Deferens)</vt:lpstr>
      <vt:lpstr>PowerPoint Presentation</vt:lpstr>
      <vt:lpstr>Ejaculatory Duct</vt:lpstr>
      <vt:lpstr>PowerPoint Presentation</vt:lpstr>
      <vt:lpstr>Urethra</vt:lpstr>
      <vt:lpstr>PowerPoint Presentation</vt:lpstr>
      <vt:lpstr>Prostate Gland</vt:lpstr>
      <vt:lpstr>PowerPoint Presentation</vt:lpstr>
      <vt:lpstr>Bulbourethral (Cowper’s) Glands</vt:lpstr>
      <vt:lpstr>Penis</vt:lpstr>
      <vt:lpstr>Female Reproductive System</vt:lpstr>
      <vt:lpstr>PowerPoint Presentation</vt:lpstr>
      <vt:lpstr>Hormones: </vt:lpstr>
      <vt:lpstr>Fallopian Tubes (Oviducts)</vt:lpstr>
      <vt:lpstr>PowerPoint Presentation</vt:lpstr>
      <vt:lpstr>Uterus</vt:lpstr>
      <vt:lpstr>PowerPoint Presentation</vt:lpstr>
      <vt:lpstr>Layers Explained:</vt:lpstr>
      <vt:lpstr>PowerPoint Presentation</vt:lpstr>
      <vt:lpstr>Cervix</vt:lpstr>
      <vt:lpstr>PowerPoint Presentation</vt:lpstr>
      <vt:lpstr>Vagina</vt:lpstr>
      <vt:lpstr>External Genitalia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5</cp:revision>
  <dcterms:created xsi:type="dcterms:W3CDTF">2026-04-05T14:58:21Z</dcterms:created>
  <dcterms:modified xsi:type="dcterms:W3CDTF">2026-04-05T15:39:55Z</dcterms:modified>
</cp:coreProperties>
</file>