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3" y="1399430"/>
            <a:ext cx="648280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Pleura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/>
              <a:t>double-layered membrane</a:t>
            </a:r>
            <a:r>
              <a:rPr lang="en-US" dirty="0"/>
              <a:t> surrounding each lung and lining the chest cavity </a:t>
            </a:r>
          </a:p>
          <a:p>
            <a:r>
              <a:rPr lang="en-US" b="1" dirty="0"/>
              <a:t>Parietal pleura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Outer layer </a:t>
            </a:r>
          </a:p>
          <a:p>
            <a:pPr lvl="1"/>
            <a:r>
              <a:rPr lang="en-US" dirty="0"/>
              <a:t>Lines the chest wall and diaphragm </a:t>
            </a:r>
          </a:p>
          <a:p>
            <a:r>
              <a:rPr lang="en-US" b="1" dirty="0"/>
              <a:t>Visceral pleura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Inner layer </a:t>
            </a:r>
          </a:p>
          <a:p>
            <a:pPr lvl="1"/>
            <a:r>
              <a:rPr lang="en-US" dirty="0"/>
              <a:t>Covers the surface of the lungs </a:t>
            </a:r>
          </a:p>
          <a:p>
            <a:r>
              <a:rPr lang="en-US" b="1" dirty="0"/>
              <a:t>Pleural cavity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Space between the two layers </a:t>
            </a:r>
          </a:p>
          <a:p>
            <a:pPr lvl="1"/>
            <a:r>
              <a:rPr lang="en-US" dirty="0"/>
              <a:t>Contains fluid to </a:t>
            </a:r>
            <a:r>
              <a:rPr lang="en-US" b="1" dirty="0"/>
              <a:t>reduce friction during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8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155679" cy="54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Breathing vs Respiration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Breathing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Physical process </a:t>
            </a:r>
          </a:p>
          <a:p>
            <a:pPr lvl="1"/>
            <a:r>
              <a:rPr lang="en-US" dirty="0"/>
              <a:t>Involves </a:t>
            </a:r>
            <a:r>
              <a:rPr lang="en-US" b="1" dirty="0"/>
              <a:t>inhaling oxygen</a:t>
            </a:r>
            <a:r>
              <a:rPr lang="en-US" dirty="0"/>
              <a:t> and </a:t>
            </a:r>
            <a:r>
              <a:rPr lang="en-US" b="1" dirty="0"/>
              <a:t>exhaling carbon dioxide</a:t>
            </a:r>
            <a:r>
              <a:rPr lang="en-US" dirty="0"/>
              <a:t> </a:t>
            </a:r>
          </a:p>
          <a:p>
            <a:r>
              <a:rPr lang="en-US" b="1" dirty="0"/>
              <a:t>Respiration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Chemical process </a:t>
            </a:r>
          </a:p>
          <a:p>
            <a:pPr lvl="1"/>
            <a:r>
              <a:rPr lang="en-US" dirty="0"/>
              <a:t>Oxygen is used to </a:t>
            </a:r>
            <a:r>
              <a:rPr lang="en-US" b="1" dirty="0"/>
              <a:t>break down glucose</a:t>
            </a:r>
            <a:r>
              <a:rPr lang="en-US" dirty="0"/>
              <a:t> to produce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6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 Between Upper and Lower Respiratory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Upper Respiratory </a:t>
            </a:r>
            <a:r>
              <a:rPr lang="en-US" b="1" dirty="0" smtClean="0"/>
              <a:t>Tract:</a:t>
            </a:r>
            <a:endParaRPr lang="en-US" b="1" dirty="0"/>
          </a:p>
          <a:p>
            <a:r>
              <a:rPr lang="en-US" dirty="0"/>
              <a:t>Uppermost portion of the respiratory system </a:t>
            </a:r>
          </a:p>
          <a:p>
            <a:r>
              <a:rPr lang="en-US" dirty="0"/>
              <a:t>Located </a:t>
            </a:r>
            <a:r>
              <a:rPr lang="en-US" b="1" dirty="0"/>
              <a:t>above the lungs</a:t>
            </a:r>
            <a:r>
              <a:rPr lang="en-US" dirty="0"/>
              <a:t> 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Nose </a:t>
            </a:r>
          </a:p>
          <a:p>
            <a:pPr lvl="1"/>
            <a:r>
              <a:rPr lang="en-US" dirty="0"/>
              <a:t>Sinuses </a:t>
            </a:r>
          </a:p>
          <a:p>
            <a:pPr lvl="1"/>
            <a:r>
              <a:rPr lang="en-US" dirty="0"/>
              <a:t>Throat </a:t>
            </a:r>
          </a:p>
          <a:p>
            <a:pPr lvl="1"/>
            <a:r>
              <a:rPr lang="en-US" dirty="0"/>
              <a:t>Larynx </a:t>
            </a:r>
          </a:p>
          <a:p>
            <a:pPr lvl="1"/>
            <a:r>
              <a:rPr lang="en-US" dirty="0"/>
              <a:t>Trachea </a:t>
            </a:r>
          </a:p>
          <a:p>
            <a:r>
              <a:rPr lang="en-US" dirty="0"/>
              <a:t>Lined by </a:t>
            </a:r>
            <a:r>
              <a:rPr lang="en-US" b="1" dirty="0"/>
              <a:t>pseudostratified epithelium</a:t>
            </a:r>
            <a:r>
              <a:rPr lang="en-US" dirty="0"/>
              <a:t> </a:t>
            </a:r>
          </a:p>
          <a:p>
            <a:r>
              <a:rPr lang="en-US" dirty="0"/>
              <a:t>Main function: </a:t>
            </a:r>
            <a:r>
              <a:rPr lang="en-US" b="1" dirty="0"/>
              <a:t>transport air</a:t>
            </a:r>
            <a:r>
              <a:rPr lang="en-US" dirty="0"/>
              <a:t> to lower </a:t>
            </a:r>
            <a:r>
              <a:rPr lang="en-US" dirty="0" smtClean="0"/>
              <a:t>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3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infections: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 </a:t>
            </a:r>
            <a:endParaRPr lang="en-US" dirty="0"/>
          </a:p>
          <a:p>
            <a:r>
              <a:rPr lang="en-US" dirty="0"/>
              <a:t>Common cold </a:t>
            </a:r>
          </a:p>
          <a:p>
            <a:r>
              <a:rPr lang="en-US" dirty="0"/>
              <a:t>Laryngitis </a:t>
            </a:r>
          </a:p>
          <a:p>
            <a:r>
              <a:rPr lang="en-US" dirty="0"/>
              <a:t>Sinusitis </a:t>
            </a:r>
          </a:p>
          <a:p>
            <a:r>
              <a:rPr lang="en-US" dirty="0"/>
              <a:t>Tonsillitis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Respiratory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active part for </a:t>
            </a:r>
            <a:r>
              <a:rPr lang="en-US" b="1" dirty="0"/>
              <a:t>gas exchange</a:t>
            </a:r>
            <a:r>
              <a:rPr lang="en-US" dirty="0"/>
              <a:t> </a:t>
            </a:r>
          </a:p>
          <a:p>
            <a:r>
              <a:rPr lang="en-US" dirty="0"/>
              <a:t>Located </a:t>
            </a:r>
            <a:r>
              <a:rPr lang="en-US" b="1" dirty="0"/>
              <a:t>within the lungs</a:t>
            </a:r>
            <a:r>
              <a:rPr lang="en-US" dirty="0"/>
              <a:t> 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Bronchi </a:t>
            </a:r>
          </a:p>
          <a:p>
            <a:pPr lvl="1"/>
            <a:r>
              <a:rPr lang="en-US" dirty="0"/>
              <a:t>Bronchioles </a:t>
            </a:r>
          </a:p>
          <a:p>
            <a:pPr lvl="1"/>
            <a:r>
              <a:rPr lang="en-US" dirty="0"/>
              <a:t>Alveoli </a:t>
            </a:r>
          </a:p>
          <a:p>
            <a:r>
              <a:rPr lang="en-US" dirty="0"/>
              <a:t>Lined by </a:t>
            </a:r>
            <a:r>
              <a:rPr lang="en-US" b="1" dirty="0"/>
              <a:t>simple squamous epithelium</a:t>
            </a:r>
            <a:r>
              <a:rPr lang="en-US" dirty="0"/>
              <a:t>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Air transport </a:t>
            </a:r>
          </a:p>
          <a:p>
            <a:pPr lvl="1"/>
            <a:r>
              <a:rPr lang="en-US" dirty="0"/>
              <a:t>Gas exchange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8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diseases: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821" y="2636445"/>
            <a:ext cx="9601196" cy="3318936"/>
          </a:xfrm>
        </p:spPr>
        <p:txBody>
          <a:bodyPr/>
          <a:lstStyle/>
          <a:p>
            <a:pPr lvl="1"/>
            <a:r>
              <a:rPr lang="en-US" dirty="0" smtClean="0"/>
              <a:t>Pneumonia </a:t>
            </a:r>
            <a:endParaRPr lang="en-US" dirty="0"/>
          </a:p>
          <a:p>
            <a:pPr lvl="1"/>
            <a:r>
              <a:rPr lang="en-US" dirty="0"/>
              <a:t>Tuberculosis (TB) </a:t>
            </a:r>
          </a:p>
          <a:p>
            <a:pPr lvl="1"/>
            <a:r>
              <a:rPr lang="en-US" dirty="0"/>
              <a:t>Bronchitis </a:t>
            </a:r>
          </a:p>
          <a:p>
            <a:pPr lvl="1"/>
            <a:r>
              <a:rPr lang="en-US" dirty="0"/>
              <a:t>Bronchiolitis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1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492981"/>
            <a:ext cx="64828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243145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5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174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BASIC MEDICAL SCIENCE </vt:lpstr>
      <vt:lpstr>Pleura</vt:lpstr>
      <vt:lpstr>PowerPoint Presentation</vt:lpstr>
      <vt:lpstr>Breathing vs Respiration</vt:lpstr>
      <vt:lpstr>Difference Between Upper and Lower Respiratory Tract</vt:lpstr>
      <vt:lpstr>Common infections:</vt:lpstr>
      <vt:lpstr>Lower Respiratory Tract</vt:lpstr>
      <vt:lpstr>Common diseases: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2</cp:revision>
  <dcterms:created xsi:type="dcterms:W3CDTF">2026-04-01T17:33:08Z</dcterms:created>
  <dcterms:modified xsi:type="dcterms:W3CDTF">2026-04-01T17:51:32Z</dcterms:modified>
</cp:coreProperties>
</file>