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73" r:id="rId12"/>
    <p:sldId id="266" r:id="rId13"/>
    <p:sldId id="274" r:id="rId14"/>
    <p:sldId id="267" r:id="rId15"/>
    <p:sldId id="275" r:id="rId16"/>
    <p:sldId id="268" r:id="rId17"/>
    <p:sldId id="276" r:id="rId18"/>
    <p:sldId id="269" r:id="rId19"/>
    <p:sldId id="280" r:id="rId20"/>
    <p:sldId id="286" r:id="rId21"/>
    <p:sldId id="279" r:id="rId22"/>
    <p:sldId id="270" r:id="rId23"/>
    <p:sldId id="271" r:id="rId24"/>
    <p:sldId id="287" r:id="rId25"/>
    <p:sldId id="272" r:id="rId26"/>
    <p:sldId id="284" r:id="rId27"/>
    <p:sldId id="285" r:id="rId28"/>
    <p:sldId id="278" r:id="rId29"/>
    <p:sldId id="277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THORAX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  <a:endParaRPr lang="en-US" b="1" dirty="0" smtClean="0"/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</a:t>
            </a:r>
            <a:r>
              <a:rPr lang="en-US" b="1" dirty="0" smtClean="0"/>
              <a:t>SEMESTER 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753" y="1415332"/>
            <a:ext cx="623638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9941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Neck</a:t>
            </a:r>
            <a:endParaRPr lang="en-US" dirty="0"/>
          </a:p>
          <a:p>
            <a:r>
              <a:rPr lang="en-US" dirty="0"/>
              <a:t>Flattened, slightly constricted portion.</a:t>
            </a:r>
          </a:p>
          <a:p>
            <a:r>
              <a:rPr lang="en-US" dirty="0"/>
              <a:t>Situated between the head and the tubercle.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847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1"/>
            <a:ext cx="11219291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554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Tubercle</a:t>
            </a:r>
            <a:endParaRPr lang="en-US" dirty="0"/>
          </a:p>
          <a:p>
            <a:pPr lvl="1"/>
            <a:r>
              <a:rPr lang="en-US" dirty="0"/>
              <a:t>Prominence on the outer posterior surface.</a:t>
            </a:r>
          </a:p>
          <a:p>
            <a:pPr lvl="1"/>
            <a:r>
              <a:rPr lang="en-US" dirty="0"/>
              <a:t>Located at the junction of the neck with the body.</a:t>
            </a:r>
          </a:p>
          <a:p>
            <a:pPr lvl="1"/>
            <a:r>
              <a:rPr lang="en-US" dirty="0"/>
              <a:t>Has a facet for articulation with the transverse process of the corresponding vertebra.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15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1"/>
            <a:ext cx="11219291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580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Body (Shaft</a:t>
            </a:r>
            <a:r>
              <a:rPr lang="en-US" b="1" dirty="0" smtClean="0"/>
              <a:t>):</a:t>
            </a:r>
          </a:p>
          <a:p>
            <a:r>
              <a:rPr lang="en-US" dirty="0" smtClean="0"/>
              <a:t>Long</a:t>
            </a:r>
            <a:r>
              <a:rPr lang="en-US" dirty="0"/>
              <a:t>, thin, flattened, and twisted part.</a:t>
            </a:r>
          </a:p>
          <a:p>
            <a:r>
              <a:rPr lang="en-US" dirty="0"/>
              <a:t>Extends from the tubercle to the anterior (sternal) end.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70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1"/>
            <a:ext cx="11219291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728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Costal </a:t>
            </a:r>
            <a:r>
              <a:rPr lang="en-US" b="1" dirty="0"/>
              <a:t>Groove</a:t>
            </a:r>
            <a:endParaRPr lang="en-US" dirty="0"/>
          </a:p>
          <a:p>
            <a:pPr lvl="1"/>
            <a:r>
              <a:rPr lang="en-US" dirty="0"/>
              <a:t>Elongated depression along the inferior aspect of the internal surface.</a:t>
            </a:r>
          </a:p>
          <a:p>
            <a:pPr lvl="1"/>
            <a:r>
              <a:rPr lang="en-US" dirty="0"/>
              <a:t>Holds the intercostal vessels and nerve.</a:t>
            </a:r>
          </a:p>
          <a:p>
            <a:r>
              <a:rPr lang="en-US" b="1" dirty="0"/>
              <a:t>Angle</a:t>
            </a:r>
            <a:endParaRPr lang="en-US" dirty="0"/>
          </a:p>
          <a:p>
            <a:pPr lvl="1"/>
            <a:r>
              <a:rPr lang="en-US" dirty="0"/>
              <a:t>Point slightly distal to the tubercle.</a:t>
            </a:r>
          </a:p>
          <a:p>
            <a:pPr lvl="1"/>
            <a:r>
              <a:rPr lang="en-US" dirty="0"/>
              <a:t>Where the rib bends sharply.</a:t>
            </a:r>
          </a:p>
          <a:p>
            <a:pPr lvl="1"/>
            <a:r>
              <a:rPr lang="en-US" dirty="0"/>
              <a:t>Turns from lateral to a more anteriorly directed orientation.</a:t>
            </a:r>
          </a:p>
          <a:p>
            <a:r>
              <a:rPr lang="en-US" b="1" dirty="0"/>
              <a:t>Anterior (Sternal) End</a:t>
            </a:r>
            <a:endParaRPr lang="en-US" dirty="0"/>
          </a:p>
          <a:p>
            <a:pPr lvl="1"/>
            <a:r>
              <a:rPr lang="en-US" dirty="0"/>
              <a:t>Flat.</a:t>
            </a:r>
          </a:p>
          <a:p>
            <a:pPr lvl="1"/>
            <a:r>
              <a:rPr lang="en-US" dirty="0"/>
              <a:t>Has a depression for the costal cartilage.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405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1"/>
            <a:ext cx="11219291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447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First Rib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Clinically </a:t>
            </a:r>
            <a:r>
              <a:rPr lang="en-US" dirty="0"/>
              <a:t>important due to close relationship to:</a:t>
            </a:r>
          </a:p>
          <a:p>
            <a:pPr lvl="1"/>
            <a:r>
              <a:rPr lang="en-US" dirty="0"/>
              <a:t>Lower nerves of the brachial plexus.</a:t>
            </a:r>
          </a:p>
          <a:p>
            <a:pPr lvl="1"/>
            <a:r>
              <a:rPr lang="en-US" dirty="0"/>
              <a:t>Main vessels to the arm:</a:t>
            </a:r>
          </a:p>
          <a:p>
            <a:pPr lvl="2"/>
            <a:r>
              <a:rPr lang="en-US" dirty="0"/>
              <a:t>Subclavian artery</a:t>
            </a:r>
          </a:p>
          <a:p>
            <a:pPr lvl="2"/>
            <a:r>
              <a:rPr lang="en-US" dirty="0"/>
              <a:t>Subclavian vein.</a:t>
            </a:r>
          </a:p>
          <a:p>
            <a:r>
              <a:rPr lang="en-US" dirty="0"/>
              <a:t>Small and flattened from above downward.</a:t>
            </a:r>
          </a:p>
          <a:p>
            <a:r>
              <a:rPr lang="en-US" dirty="0" err="1"/>
              <a:t>Scalenus</a:t>
            </a:r>
            <a:r>
              <a:rPr lang="en-US" dirty="0"/>
              <a:t> anterior muscle is attached to:</a:t>
            </a:r>
          </a:p>
          <a:p>
            <a:pPr lvl="1"/>
            <a:r>
              <a:rPr lang="en-US" dirty="0"/>
              <a:t>Upper surface</a:t>
            </a:r>
          </a:p>
          <a:p>
            <a:pPr lvl="1"/>
            <a:r>
              <a:rPr lang="en-US" dirty="0"/>
              <a:t>Inner border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582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79534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501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RIBS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Ribs are </a:t>
            </a:r>
            <a:r>
              <a:rPr lang="en-US" dirty="0"/>
              <a:t>elongate, flattened, arched bones.</a:t>
            </a:r>
          </a:p>
          <a:p>
            <a:r>
              <a:rPr lang="en-US" dirty="0"/>
              <a:t>They form a large part of the thoracic wall.</a:t>
            </a:r>
          </a:p>
          <a:p>
            <a:r>
              <a:rPr lang="en-US" dirty="0"/>
              <a:t>They consist largely of highly vascular cancellous bone enclosed by a thin shell of compact bone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0248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2"/>
            <a:ext cx="11195436" cy="5903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275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2"/>
            <a:ext cx="11195436" cy="58244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509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Relations:</a:t>
            </a:r>
          </a:p>
          <a:p>
            <a:r>
              <a:rPr lang="en-US" dirty="0"/>
              <a:t>Anterior to </a:t>
            </a:r>
            <a:r>
              <a:rPr lang="en-US" dirty="0" err="1"/>
              <a:t>scalenus</a:t>
            </a:r>
            <a:r>
              <a:rPr lang="en-US" dirty="0"/>
              <a:t> anterior → subclavian vein crosses the rib.</a:t>
            </a:r>
          </a:p>
          <a:p>
            <a:r>
              <a:rPr lang="en-US" dirty="0"/>
              <a:t>Posterior to the muscle attachment → subclavian artery and lower trunk of the brachial plexus cross the rib and lie in contact with the bone.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027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2"/>
            <a:ext cx="11195436" cy="5903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2130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3" y="982132"/>
            <a:ext cx="11179534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4284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Costal Cartilages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Bars </a:t>
            </a:r>
            <a:r>
              <a:rPr lang="en-US" dirty="0"/>
              <a:t>of cartilage connecting:</a:t>
            </a:r>
          </a:p>
          <a:p>
            <a:pPr lvl="1"/>
            <a:r>
              <a:rPr lang="en-US" dirty="0"/>
              <a:t>Ribs 1–7 to the lateral edge of the sternum.</a:t>
            </a:r>
          </a:p>
          <a:p>
            <a:pPr lvl="1"/>
            <a:r>
              <a:rPr lang="en-US" dirty="0"/>
              <a:t>Ribs 8–10 to the cartilage immediately above.</a:t>
            </a:r>
          </a:p>
          <a:p>
            <a:r>
              <a:rPr lang="en-US" dirty="0"/>
              <a:t>Cartilages of ribs 11 and 12 end in the abdominal musculature.</a:t>
            </a:r>
          </a:p>
          <a:p>
            <a:r>
              <a:rPr lang="en-US" dirty="0"/>
              <a:t>Contribute significantly to:</a:t>
            </a:r>
          </a:p>
          <a:p>
            <a:pPr lvl="1"/>
            <a:r>
              <a:rPr lang="en-US" dirty="0"/>
              <a:t>Elasticity</a:t>
            </a:r>
          </a:p>
          <a:p>
            <a:pPr lvl="1"/>
            <a:r>
              <a:rPr lang="en-US" dirty="0"/>
              <a:t>Mobility of the thoracic walls</a:t>
            </a:r>
            <a:r>
              <a:rPr lang="en-US" dirty="0" smtClean="0"/>
              <a:t>.</a:t>
            </a:r>
          </a:p>
          <a:p>
            <a:r>
              <a:rPr lang="en-US" dirty="0"/>
              <a:t>In old age:</a:t>
            </a:r>
          </a:p>
          <a:p>
            <a:r>
              <a:rPr lang="en-US" dirty="0"/>
              <a:t>Tend to lose flexibility.</a:t>
            </a:r>
          </a:p>
          <a:p>
            <a:r>
              <a:rPr lang="en-US" dirty="0"/>
              <a:t>Due to superficial calcification.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9935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496833"/>
            <a:ext cx="11195437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620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2"/>
            <a:ext cx="11203387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6050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1" y="496832"/>
            <a:ext cx="11203388" cy="58642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214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2"/>
            <a:ext cx="11243144" cy="587216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481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2"/>
            <a:ext cx="11203387" cy="5848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10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Normally, both males and females have </a:t>
            </a:r>
            <a:r>
              <a:rPr lang="en-US" b="1" dirty="0"/>
              <a:t>12 pairs of ribs</a:t>
            </a:r>
            <a:r>
              <a:rPr lang="en-US" dirty="0"/>
              <a:t>.</a:t>
            </a:r>
          </a:p>
          <a:p>
            <a:r>
              <a:rPr lang="en-US" dirty="0"/>
              <a:t>The posterior (dorsal; vertebral) end of each rib articulates with one or two thoracic vertebrae.</a:t>
            </a:r>
          </a:p>
          <a:p>
            <a:r>
              <a:rPr lang="en-US" dirty="0"/>
              <a:t>The anterior (ventral; sternal) ends have variable relations allowing classification as:</a:t>
            </a:r>
          </a:p>
          <a:p>
            <a:pPr lvl="1"/>
            <a:r>
              <a:rPr lang="en-US" b="1" dirty="0"/>
              <a:t>True ribs</a:t>
            </a:r>
            <a:endParaRPr lang="en-US" dirty="0"/>
          </a:p>
          <a:p>
            <a:pPr lvl="1"/>
            <a:r>
              <a:rPr lang="en-US" b="1" dirty="0"/>
              <a:t>False ribs</a:t>
            </a:r>
            <a:endParaRPr lang="en-US" dirty="0"/>
          </a:p>
          <a:p>
            <a:pPr lvl="1"/>
            <a:r>
              <a:rPr lang="en-US" b="1" dirty="0"/>
              <a:t>Floating ribs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172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1" y="496833"/>
            <a:ext cx="11195437" cy="58801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758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Classification of Ribs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True </a:t>
            </a:r>
            <a:r>
              <a:rPr lang="en-US" b="1" dirty="0"/>
              <a:t>ribs (pairs 1–7)</a:t>
            </a:r>
            <a:endParaRPr lang="en-US" dirty="0"/>
          </a:p>
          <a:p>
            <a:pPr lvl="1"/>
            <a:r>
              <a:rPr lang="en-US" dirty="0"/>
              <a:t>Connected directly to the sternum via individual costal cartilages.</a:t>
            </a:r>
          </a:p>
          <a:p>
            <a:r>
              <a:rPr lang="en-US" b="1" dirty="0"/>
              <a:t>False ribs (pairs 8–10)</a:t>
            </a:r>
            <a:endParaRPr lang="en-US" dirty="0"/>
          </a:p>
          <a:p>
            <a:pPr lvl="1"/>
            <a:r>
              <a:rPr lang="en-US" dirty="0"/>
              <a:t>Connected to the sternum via individual costal cartilages.</a:t>
            </a:r>
          </a:p>
          <a:p>
            <a:pPr lvl="1"/>
            <a:r>
              <a:rPr lang="en-US" dirty="0"/>
              <a:t>These cartilages join and attach collectively to the seventh costal cartilage.</a:t>
            </a:r>
          </a:p>
          <a:p>
            <a:r>
              <a:rPr lang="en-US" b="1" dirty="0"/>
              <a:t>Floating ribs (pairs 11–12)</a:t>
            </a:r>
            <a:endParaRPr lang="en-US" dirty="0"/>
          </a:p>
          <a:p>
            <a:pPr lvl="1"/>
            <a:r>
              <a:rPr lang="en-US" dirty="0"/>
              <a:t>Do not attach to the sternum.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806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Typical Rib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All </a:t>
            </a:r>
            <a:r>
              <a:rPr lang="en-US" dirty="0"/>
              <a:t>ribs share a common structural plan.</a:t>
            </a:r>
          </a:p>
          <a:p>
            <a:r>
              <a:rPr lang="en-US" dirty="0"/>
              <a:t>A typical rib is:</a:t>
            </a:r>
          </a:p>
          <a:p>
            <a:pPr lvl="1"/>
            <a:r>
              <a:rPr lang="en-US" dirty="0"/>
              <a:t>Long</a:t>
            </a:r>
          </a:p>
          <a:p>
            <a:pPr lvl="1"/>
            <a:r>
              <a:rPr lang="en-US" dirty="0"/>
              <a:t>Twisted</a:t>
            </a:r>
          </a:p>
          <a:p>
            <a:pPr lvl="1"/>
            <a:r>
              <a:rPr lang="en-US" dirty="0"/>
              <a:t>Flat</a:t>
            </a:r>
          </a:p>
          <a:p>
            <a:pPr lvl="1"/>
            <a:r>
              <a:rPr lang="en-US" dirty="0"/>
              <a:t>Has a rounded, smooth superior border</a:t>
            </a:r>
          </a:p>
          <a:p>
            <a:pPr lvl="1"/>
            <a:r>
              <a:rPr lang="en-US" dirty="0"/>
              <a:t>Has a sharp, thin inferior border</a:t>
            </a:r>
          </a:p>
          <a:p>
            <a:r>
              <a:rPr lang="en-US" dirty="0"/>
              <a:t>The anterior end of each rib is attached to the corresponding costal cartilage.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422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Parts of a Typical Rib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Head</a:t>
            </a:r>
            <a:endParaRPr lang="en-US" dirty="0"/>
          </a:p>
          <a:p>
            <a:r>
              <a:rPr lang="en-US" dirty="0"/>
              <a:t>Posterior (vertebral) end.</a:t>
            </a:r>
          </a:p>
          <a:p>
            <a:r>
              <a:rPr lang="en-US" dirty="0"/>
              <a:t>Has two facets for articulation with:</a:t>
            </a:r>
          </a:p>
          <a:p>
            <a:pPr lvl="1"/>
            <a:r>
              <a:rPr lang="en-US" dirty="0"/>
              <a:t>The numerically corresponding vertebral body.</a:t>
            </a:r>
          </a:p>
          <a:p>
            <a:pPr lvl="1"/>
            <a:r>
              <a:rPr lang="en-US" dirty="0"/>
              <a:t>The vertebra immediately above.</a:t>
            </a:r>
          </a:p>
        </p:txBody>
      </p:sp>
    </p:spTree>
    <p:extLst>
      <p:ext uri="{BB962C8B-B14F-4D97-AF65-F5344CB8AC3E}">
        <p14:creationId xmlns:p14="http://schemas.microsoft.com/office/powerpoint/2010/main" val="1757802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2618" y="496832"/>
            <a:ext cx="623638" cy="48530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1"/>
            <a:ext cx="11219291" cy="53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4820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151</TotalTime>
  <Words>517</Words>
  <Application>Microsoft Office PowerPoint</Application>
  <PresentationFormat>Widescreen</PresentationFormat>
  <Paragraphs>87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Garamond</vt:lpstr>
      <vt:lpstr>Organic</vt:lpstr>
      <vt:lpstr>ANATOMY THE THORAX</vt:lpstr>
      <vt:lpstr>RIBS </vt:lpstr>
      <vt:lpstr>PowerPoint Presentation</vt:lpstr>
      <vt:lpstr>CONTINUED </vt:lpstr>
      <vt:lpstr>PowerPoint Presentation</vt:lpstr>
      <vt:lpstr>Classification of Ribs</vt:lpstr>
      <vt:lpstr>Typical Rib</vt:lpstr>
      <vt:lpstr>Parts of a Typical Rib</vt:lpstr>
      <vt:lpstr>PowerPoint Presentation</vt:lpstr>
      <vt:lpstr>CONTINUED </vt:lpstr>
      <vt:lpstr>PowerPoint Presentation</vt:lpstr>
      <vt:lpstr>CONTINUED </vt:lpstr>
      <vt:lpstr>PowerPoint Presentation</vt:lpstr>
      <vt:lpstr>CONTINUED </vt:lpstr>
      <vt:lpstr>PowerPoint Presentation</vt:lpstr>
      <vt:lpstr>CONTINUED </vt:lpstr>
      <vt:lpstr>PowerPoint Presentation</vt:lpstr>
      <vt:lpstr>First Rib</vt:lpstr>
      <vt:lpstr>PowerPoint Presentation</vt:lpstr>
      <vt:lpstr>PowerPoint Presentation</vt:lpstr>
      <vt:lpstr>PowerPoint Presentation</vt:lpstr>
      <vt:lpstr>CONTINUED </vt:lpstr>
      <vt:lpstr>PowerPoint Presentation</vt:lpstr>
      <vt:lpstr>PowerPoint Presentation</vt:lpstr>
      <vt:lpstr>Costal Cartilages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THORAX</dc:title>
  <dc:creator>Moorche</dc:creator>
  <cp:lastModifiedBy>Moorche</cp:lastModifiedBy>
  <cp:revision>8</cp:revision>
  <dcterms:created xsi:type="dcterms:W3CDTF">2026-02-20T11:12:27Z</dcterms:created>
  <dcterms:modified xsi:type="dcterms:W3CDTF">2026-04-01T10:35:11Z</dcterms:modified>
</cp:coreProperties>
</file>