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  <p:sldId id="271" r:id="rId17"/>
    <p:sldId id="275" r:id="rId18"/>
    <p:sldId id="272" r:id="rId19"/>
    <p:sldId id="276" r:id="rId20"/>
    <p:sldId id="273" r:id="rId21"/>
    <p:sldId id="277" r:id="rId22"/>
    <p:sldId id="274" r:id="rId23"/>
    <p:sldId id="278" r:id="rId24"/>
    <p:sldId id="279" r:id="rId25"/>
    <p:sldId id="280" r:id="rId26"/>
    <p:sldId id="284" r:id="rId27"/>
    <p:sldId id="285" r:id="rId28"/>
    <p:sldId id="282" r:id="rId29"/>
    <p:sldId id="28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BASIC MEDICAL SCIENCE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FSC MEDICAL TECHNOLOGIES I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79" y="1407381"/>
            <a:ext cx="683530" cy="4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04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Larynx (Voice Box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</a:t>
            </a:r>
            <a:r>
              <a:rPr lang="en-US" dirty="0"/>
              <a:t>below pharynx and above trachea </a:t>
            </a:r>
          </a:p>
          <a:p>
            <a:r>
              <a:rPr lang="en-US" dirty="0"/>
              <a:t>Contains vocal cords (produce sound) </a:t>
            </a:r>
          </a:p>
          <a:p>
            <a:r>
              <a:rPr lang="en-US" dirty="0"/>
              <a:t>Epiglottis prevents food/liquid from entering airway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77078"/>
            <a:ext cx="683530" cy="5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81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77079"/>
            <a:ext cx="11147728" cy="58760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7" y="477078"/>
            <a:ext cx="683530" cy="5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14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Tonsils and Adenoids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Lymphoid </a:t>
            </a:r>
            <a:r>
              <a:rPr lang="en-US" dirty="0"/>
              <a:t>tissues in pharynx </a:t>
            </a:r>
          </a:p>
          <a:p>
            <a:r>
              <a:rPr lang="en-US" dirty="0"/>
              <a:t>Adenoids located in nasopharynx </a:t>
            </a:r>
          </a:p>
          <a:p>
            <a:r>
              <a:rPr lang="en-US" dirty="0"/>
              <a:t>Help trap and destroy pathogens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77078"/>
            <a:ext cx="683530" cy="5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36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77078"/>
            <a:ext cx="11203388" cy="5860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7" y="477078"/>
            <a:ext cx="683530" cy="5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35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Lower Respiratory Tract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Responsible </a:t>
            </a:r>
            <a:r>
              <a:rPr lang="en-US" dirty="0"/>
              <a:t>for gas exchange (oxygen in, carbon dioxide out) </a:t>
            </a:r>
          </a:p>
          <a:p>
            <a:r>
              <a:rPr lang="en-US" dirty="0"/>
              <a:t>Includes: trachea, bronchi, bronchioles, alveoli, lungs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77078"/>
            <a:ext cx="683530" cy="5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20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77079"/>
            <a:ext cx="11235193" cy="5852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7" y="477078"/>
            <a:ext cx="683530" cy="5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98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Trachea (Windpipe)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Rigid </a:t>
            </a:r>
            <a:r>
              <a:rPr lang="en-US" dirty="0"/>
              <a:t>tube with C-shaped cartilage rings </a:t>
            </a:r>
          </a:p>
          <a:p>
            <a:r>
              <a:rPr lang="en-US" dirty="0"/>
              <a:t>Connects larynx to bronchi </a:t>
            </a:r>
          </a:p>
          <a:p>
            <a:r>
              <a:rPr lang="en-US" dirty="0"/>
              <a:t>Lined with cilia and mucus to trap particles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77078"/>
            <a:ext cx="683530" cy="5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43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77079"/>
            <a:ext cx="11235193" cy="5852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7" y="477078"/>
            <a:ext cx="683530" cy="5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0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Bronchi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Trachea </a:t>
            </a:r>
            <a:r>
              <a:rPr lang="en-US" dirty="0"/>
              <a:t>divides into right and left primary bronchi </a:t>
            </a:r>
          </a:p>
          <a:p>
            <a:r>
              <a:rPr lang="en-US" dirty="0"/>
              <a:t>Right bronchus is wider, shorter, more vertical </a:t>
            </a:r>
          </a:p>
          <a:p>
            <a:r>
              <a:rPr lang="en-US" dirty="0"/>
              <a:t>Further divides into secondary bronchi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77078"/>
            <a:ext cx="683530" cy="5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19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77079"/>
            <a:ext cx="11235193" cy="5852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7" y="477078"/>
            <a:ext cx="683530" cy="5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34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Respiratory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Upper Respiratory Tract (URT)</a:t>
            </a:r>
          </a:p>
          <a:p>
            <a:r>
              <a:rPr lang="en-US" dirty="0"/>
              <a:t>Involved in breathing, filtration, warming, and humidifying air </a:t>
            </a:r>
          </a:p>
          <a:p>
            <a:r>
              <a:rPr lang="en-US" dirty="0"/>
              <a:t>Includes: nose, nasal cavity, pharynx, and larynx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77078"/>
            <a:ext cx="683530" cy="5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82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Bronchial Tree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</a:t>
            </a:r>
            <a:r>
              <a:rPr lang="en-US" dirty="0"/>
              <a:t>of branching bronchi </a:t>
            </a:r>
          </a:p>
          <a:p>
            <a:r>
              <a:rPr lang="en-US" dirty="0"/>
              <a:t>Ends in bronchioles and alveoli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77078"/>
            <a:ext cx="683530" cy="5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92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77079"/>
            <a:ext cx="11235193" cy="5852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7" y="477078"/>
            <a:ext cx="683530" cy="5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19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Bronchioles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</a:t>
            </a:r>
            <a:r>
              <a:rPr lang="en-US" dirty="0"/>
              <a:t>airways without cartilage </a:t>
            </a:r>
          </a:p>
          <a:p>
            <a:r>
              <a:rPr lang="en-US" dirty="0"/>
              <a:t>Surrounded by smooth muscle </a:t>
            </a:r>
          </a:p>
          <a:p>
            <a:r>
              <a:rPr lang="en-US" dirty="0"/>
              <a:t>Divide into terminal bronchioles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77078"/>
            <a:ext cx="683530" cy="5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26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176" y="477078"/>
            <a:ext cx="11243144" cy="59316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7" y="477078"/>
            <a:ext cx="683530" cy="5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08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Alveoli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Site </a:t>
            </a:r>
            <a:r>
              <a:rPr lang="en-US" dirty="0"/>
              <a:t>of gas exchange </a:t>
            </a:r>
          </a:p>
          <a:p>
            <a:r>
              <a:rPr lang="en-US" dirty="0"/>
              <a:t>Tiny balloon-like sacs </a:t>
            </a:r>
          </a:p>
          <a:p>
            <a:r>
              <a:rPr lang="en-US" dirty="0"/>
              <a:t>Surrounded by capillaries </a:t>
            </a:r>
          </a:p>
          <a:p>
            <a:r>
              <a:rPr lang="en-US" dirty="0"/>
              <a:t>Oxygen and carbon dioxide exchanged with blood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77078"/>
            <a:ext cx="683530" cy="5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2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77079"/>
            <a:ext cx="11203388" cy="5860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7" y="477078"/>
            <a:ext cx="683530" cy="5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33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Lungs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Paired </a:t>
            </a:r>
            <a:r>
              <a:rPr lang="en-US" dirty="0"/>
              <a:t>organs in thoracic cavity </a:t>
            </a:r>
          </a:p>
          <a:p>
            <a:r>
              <a:rPr lang="en-US" dirty="0"/>
              <a:t>Located on either side of the heart </a:t>
            </a:r>
          </a:p>
          <a:p>
            <a:r>
              <a:rPr lang="en-US" dirty="0"/>
              <a:t>Covered by pleural membrane </a:t>
            </a:r>
          </a:p>
          <a:p>
            <a:r>
              <a:rPr lang="en-US" dirty="0"/>
              <a:t>Right lung: 3 lobes; Left lung: 2 lobes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77078"/>
            <a:ext cx="683530" cy="5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37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77079"/>
            <a:ext cx="11235193" cy="5852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7" y="477078"/>
            <a:ext cx="683530" cy="5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18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77079"/>
            <a:ext cx="11195436" cy="58760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7" y="477078"/>
            <a:ext cx="683530" cy="5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07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77078"/>
            <a:ext cx="11187485" cy="58998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7" y="477078"/>
            <a:ext cx="683530" cy="5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27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77078"/>
            <a:ext cx="11163631" cy="59237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7" y="477078"/>
            <a:ext cx="683530" cy="5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04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</a:t>
            </a:r>
            <a:r>
              <a:rPr lang="en-US" dirty="0"/>
              <a:t>entry point for air </a:t>
            </a:r>
          </a:p>
          <a:p>
            <a:r>
              <a:rPr lang="en-US" dirty="0"/>
              <a:t>Made of bone, cartilage, and soft tissue </a:t>
            </a:r>
          </a:p>
          <a:p>
            <a:r>
              <a:rPr lang="en-US" dirty="0"/>
              <a:t>External parts: nasal bridge, nostrils (nares), nasal septum </a:t>
            </a:r>
          </a:p>
          <a:p>
            <a:r>
              <a:rPr lang="en-US" dirty="0"/>
              <a:t>Leads to nasal cavity through nostrils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77078"/>
            <a:ext cx="683530" cy="5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90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29" y="477078"/>
            <a:ext cx="11203387" cy="59157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7" y="477078"/>
            <a:ext cx="683530" cy="5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30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Nasal Cavity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</a:t>
            </a:r>
            <a:r>
              <a:rPr lang="en-US" dirty="0"/>
              <a:t>space behind the nose </a:t>
            </a:r>
          </a:p>
          <a:p>
            <a:r>
              <a:rPr lang="en-US" dirty="0"/>
              <a:t>Divided into left and right halves by nasal septum </a:t>
            </a:r>
          </a:p>
          <a:p>
            <a:r>
              <a:rPr lang="en-US" dirty="0"/>
              <a:t>Lined with mucus membranes </a:t>
            </a:r>
          </a:p>
          <a:p>
            <a:r>
              <a:rPr lang="en-US" dirty="0"/>
              <a:t>Contains nasal conchae (</a:t>
            </a:r>
            <a:r>
              <a:rPr lang="en-US" dirty="0" err="1"/>
              <a:t>turbinates</a:t>
            </a:r>
            <a:r>
              <a:rPr lang="en-US" dirty="0"/>
              <a:t>) to increase surface area </a:t>
            </a:r>
          </a:p>
          <a:p>
            <a:r>
              <a:rPr lang="en-US" dirty="0"/>
              <a:t>Cilia help trap dust and pathogens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77078"/>
            <a:ext cx="683530" cy="5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04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77079"/>
            <a:ext cx="11187485" cy="5852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7" y="477078"/>
            <a:ext cx="683530" cy="5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23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Pharynx (Throat)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Muscular </a:t>
            </a:r>
            <a:r>
              <a:rPr lang="en-US" dirty="0"/>
              <a:t>tube connecting nasal cavity and mouth to larynx and esophagus </a:t>
            </a:r>
          </a:p>
          <a:p>
            <a:r>
              <a:rPr lang="en-US" dirty="0"/>
              <a:t>Divided into: </a:t>
            </a:r>
          </a:p>
          <a:p>
            <a:pPr lvl="1"/>
            <a:r>
              <a:rPr lang="en-US" dirty="0"/>
              <a:t>Nasopharynx (behind nasal cavity) </a:t>
            </a:r>
          </a:p>
          <a:p>
            <a:pPr lvl="1"/>
            <a:r>
              <a:rPr lang="en-US" dirty="0"/>
              <a:t>Oropharynx (behind mouth) </a:t>
            </a:r>
          </a:p>
          <a:p>
            <a:pPr lvl="1"/>
            <a:r>
              <a:rPr lang="en-US" dirty="0"/>
              <a:t>Laryngopharynx (connects to larynx and esophagus)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77078"/>
            <a:ext cx="683530" cy="5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09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77079"/>
            <a:ext cx="11147728" cy="58760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7" y="477078"/>
            <a:ext cx="683530" cy="5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608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</TotalTime>
  <Words>328</Words>
  <Application>Microsoft Office PowerPoint</Application>
  <PresentationFormat>Widescreen</PresentationFormat>
  <Paragraphs>60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Garamond</vt:lpstr>
      <vt:lpstr>Organic</vt:lpstr>
      <vt:lpstr>BASIC MEDICAL SCIENCE </vt:lpstr>
      <vt:lpstr>Respiratory System</vt:lpstr>
      <vt:lpstr>PowerPoint Presentation</vt:lpstr>
      <vt:lpstr>Nose</vt:lpstr>
      <vt:lpstr>PowerPoint Presentation</vt:lpstr>
      <vt:lpstr>Nasal Cavity</vt:lpstr>
      <vt:lpstr>PowerPoint Presentation</vt:lpstr>
      <vt:lpstr>Pharynx (Throat)</vt:lpstr>
      <vt:lpstr>PowerPoint Presentation</vt:lpstr>
      <vt:lpstr>Larynx (Voice Box)</vt:lpstr>
      <vt:lpstr>PowerPoint Presentation</vt:lpstr>
      <vt:lpstr>Tonsils and Adenoids</vt:lpstr>
      <vt:lpstr>PowerPoint Presentation</vt:lpstr>
      <vt:lpstr>Lower Respiratory Tract</vt:lpstr>
      <vt:lpstr>PowerPoint Presentation</vt:lpstr>
      <vt:lpstr>Trachea (Windpipe)</vt:lpstr>
      <vt:lpstr>PowerPoint Presentation</vt:lpstr>
      <vt:lpstr>Bronchi</vt:lpstr>
      <vt:lpstr>PowerPoint Presentation</vt:lpstr>
      <vt:lpstr>Bronchial Tree</vt:lpstr>
      <vt:lpstr>PowerPoint Presentation</vt:lpstr>
      <vt:lpstr>Bronchioles</vt:lpstr>
      <vt:lpstr>PowerPoint Presentation</vt:lpstr>
      <vt:lpstr>Alveoli</vt:lpstr>
      <vt:lpstr>PowerPoint Presentation</vt:lpstr>
      <vt:lpstr>Lungs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SCIENCE</dc:title>
  <dc:creator>Moorche</dc:creator>
  <cp:lastModifiedBy>Moorche</cp:lastModifiedBy>
  <cp:revision>3</cp:revision>
  <dcterms:created xsi:type="dcterms:W3CDTF">2026-03-31T16:03:05Z</dcterms:created>
  <dcterms:modified xsi:type="dcterms:W3CDTF">2026-03-31T16:30:11Z</dcterms:modified>
</cp:coreProperties>
</file>