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72" r:id="rId12"/>
    <p:sldId id="264" r:id="rId13"/>
    <p:sldId id="273" r:id="rId14"/>
    <p:sldId id="274" r:id="rId15"/>
    <p:sldId id="265" r:id="rId16"/>
    <p:sldId id="275" r:id="rId17"/>
    <p:sldId id="276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/>
              <a:t> </a:t>
            </a:r>
            <a:r>
              <a:rPr lang="en-US" b="1" dirty="0" smtClean="0"/>
              <a:t>SEMESTER</a:t>
            </a:r>
            <a:endParaRPr lang="en-US" b="1" dirty="0" smtClean="0"/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1423283"/>
            <a:ext cx="711102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Sternal Angle (Angle of Louis)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</a:t>
            </a:r>
            <a:r>
              <a:rPr lang="en-US" dirty="0" err="1"/>
              <a:t>manubriosternal</a:t>
            </a:r>
            <a:r>
              <a:rPr lang="en-US" dirty="0"/>
              <a:t> joint.</a:t>
            </a:r>
          </a:p>
          <a:p>
            <a:r>
              <a:rPr lang="en-US" dirty="0"/>
              <a:t>Palpable landmark on anterior chest wall.</a:t>
            </a:r>
          </a:p>
          <a:p>
            <a:r>
              <a:rPr lang="en-US" dirty="0"/>
              <a:t>Level of:</a:t>
            </a:r>
          </a:p>
          <a:p>
            <a:pPr lvl="1"/>
            <a:r>
              <a:rPr lang="en-US" dirty="0"/>
              <a:t>Attachment of the </a:t>
            </a:r>
            <a:r>
              <a:rPr lang="en-US" b="1" dirty="0"/>
              <a:t>second costal cartilages</a:t>
            </a:r>
            <a:r>
              <a:rPr lang="en-US" dirty="0"/>
              <a:t>.</a:t>
            </a:r>
          </a:p>
          <a:p>
            <a:r>
              <a:rPr lang="en-US" dirty="0"/>
              <a:t>Important thoracic landmark.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of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Long</a:t>
            </a:r>
            <a:r>
              <a:rPr lang="en-US" dirty="0"/>
              <a:t>, middle portion.</a:t>
            </a:r>
          </a:p>
          <a:p>
            <a:r>
              <a:rPr lang="en-US" dirty="0"/>
              <a:t>Articulates:</a:t>
            </a:r>
          </a:p>
          <a:p>
            <a:pPr lvl="1"/>
            <a:r>
              <a:rPr lang="en-US" dirty="0"/>
              <a:t>Superiorly with manubrium.</a:t>
            </a:r>
          </a:p>
          <a:p>
            <a:pPr lvl="1"/>
            <a:r>
              <a:rPr lang="en-US" dirty="0"/>
              <a:t>Inferiorly with xiphoid process at </a:t>
            </a:r>
            <a:r>
              <a:rPr lang="en-US" b="1" dirty="0" err="1"/>
              <a:t>xiphisternal</a:t>
            </a:r>
            <a:r>
              <a:rPr lang="en-US" b="1" dirty="0"/>
              <a:t> joint</a:t>
            </a:r>
            <a:r>
              <a:rPr lang="en-US" dirty="0"/>
              <a:t>.</a:t>
            </a:r>
          </a:p>
          <a:p>
            <a:r>
              <a:rPr lang="en-US" dirty="0"/>
              <a:t>Has costal notches for:</a:t>
            </a:r>
          </a:p>
          <a:p>
            <a:pPr lvl="1"/>
            <a:r>
              <a:rPr lang="en-US" dirty="0"/>
              <a:t>2nd to 7th costal cartilages (on each side).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24314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Xiphoid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Inferior </a:t>
            </a:r>
            <a:r>
              <a:rPr lang="en-US" dirty="0"/>
              <a:t>part of sternum.</a:t>
            </a:r>
          </a:p>
          <a:p>
            <a:r>
              <a:rPr lang="en-US" dirty="0"/>
              <a:t>Thin plate of cartilage in youth.</a:t>
            </a:r>
          </a:p>
          <a:p>
            <a:r>
              <a:rPr lang="en-US" dirty="0"/>
              <a:t>May ossify in adulthood.</a:t>
            </a:r>
          </a:p>
          <a:p>
            <a:r>
              <a:rPr lang="en-US" dirty="0"/>
              <a:t>No ribs or costal cartilages attach directly to it.</a:t>
            </a:r>
          </a:p>
          <a:p>
            <a:r>
              <a:rPr lang="en-US" dirty="0"/>
              <a:t>Lies at the level of the 9th thoracic vertebra.</a:t>
            </a:r>
          </a:p>
          <a:p>
            <a:r>
              <a:rPr lang="en-US" dirty="0"/>
              <a:t>Serves as an attachment for:</a:t>
            </a:r>
          </a:p>
          <a:p>
            <a:pPr lvl="1"/>
            <a:r>
              <a:rPr lang="en-US" dirty="0"/>
              <a:t>Linea alba of abdominal wall.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24314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27241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6" y="465026"/>
            <a:ext cx="11259047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upper part of the human trunk located between the neck and the diaphragm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03388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Sternum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sternum forms the anterior part of the thoracic skeleton.</a:t>
            </a:r>
          </a:p>
          <a:p>
            <a:r>
              <a:rPr lang="en-US" dirty="0"/>
              <a:t>It consists of three parts:</a:t>
            </a:r>
          </a:p>
          <a:p>
            <a:pPr lvl="1"/>
            <a:r>
              <a:rPr lang="en-US" b="1" dirty="0"/>
              <a:t>Manubrium</a:t>
            </a:r>
            <a:endParaRPr lang="en-US" dirty="0"/>
          </a:p>
          <a:p>
            <a:pPr lvl="1"/>
            <a:r>
              <a:rPr lang="en-US" b="1" dirty="0"/>
              <a:t>Body</a:t>
            </a:r>
            <a:endParaRPr lang="en-US" dirty="0"/>
          </a:p>
          <a:p>
            <a:pPr lvl="1"/>
            <a:r>
              <a:rPr lang="en-US" b="1" dirty="0"/>
              <a:t>Xiphoid process</a:t>
            </a:r>
            <a:endParaRPr lang="en-US" dirty="0"/>
          </a:p>
          <a:p>
            <a:r>
              <a:rPr lang="en-US" dirty="0"/>
              <a:t>Articulates with:</a:t>
            </a:r>
          </a:p>
          <a:p>
            <a:pPr lvl="1"/>
            <a:r>
              <a:rPr lang="en-US" dirty="0"/>
              <a:t>Clavicles</a:t>
            </a:r>
          </a:p>
          <a:p>
            <a:pPr lvl="1"/>
            <a:r>
              <a:rPr lang="en-US" dirty="0"/>
              <a:t>Ribs (via costal cartilages)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24314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9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Manubrium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2005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Superior </a:t>
            </a:r>
            <a:r>
              <a:rPr lang="en-US" dirty="0"/>
              <a:t>part of the sternum.</a:t>
            </a:r>
          </a:p>
          <a:p>
            <a:r>
              <a:rPr lang="en-US" b="1" dirty="0"/>
              <a:t>Jugular (suprasternal) notch</a:t>
            </a:r>
            <a:endParaRPr lang="en-US" dirty="0"/>
          </a:p>
          <a:p>
            <a:pPr lvl="1"/>
            <a:r>
              <a:rPr lang="en-US" dirty="0"/>
              <a:t>Easily palpable</a:t>
            </a:r>
          </a:p>
          <a:p>
            <a:pPr lvl="1"/>
            <a:r>
              <a:rPr lang="en-US" dirty="0"/>
              <a:t>Concave notch on superior border.</a:t>
            </a:r>
          </a:p>
          <a:p>
            <a:r>
              <a:rPr lang="en-US" b="1" dirty="0"/>
              <a:t>Clavicular notches</a:t>
            </a:r>
            <a:endParaRPr lang="en-US" dirty="0"/>
          </a:p>
          <a:p>
            <a:pPr lvl="1"/>
            <a:r>
              <a:rPr lang="en-US" dirty="0"/>
              <a:t>Located at </a:t>
            </a:r>
            <a:r>
              <a:rPr lang="en-US" dirty="0" err="1"/>
              <a:t>superolateral</a:t>
            </a:r>
            <a:r>
              <a:rPr lang="en-US" dirty="0"/>
              <a:t> corners.</a:t>
            </a:r>
          </a:p>
          <a:p>
            <a:pPr lvl="1"/>
            <a:r>
              <a:rPr lang="en-US" dirty="0"/>
              <a:t>Articulate with the clavicles.</a:t>
            </a:r>
          </a:p>
          <a:p>
            <a:r>
              <a:rPr lang="en-US" dirty="0"/>
              <a:t>Articulates inferiorly with the body at the </a:t>
            </a:r>
            <a:r>
              <a:rPr lang="en-US" b="1" dirty="0" err="1"/>
              <a:t>manubriosternal</a:t>
            </a:r>
            <a:r>
              <a:rPr lang="en-US" b="1" dirty="0"/>
              <a:t> joint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5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243144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5" y="488880"/>
            <a:ext cx="711102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0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221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REGIONAL ANATOMY</vt:lpstr>
      <vt:lpstr>THORAX</vt:lpstr>
      <vt:lpstr>PowerPoint Presentation</vt:lpstr>
      <vt:lpstr>Sternum </vt:lpstr>
      <vt:lpstr>PowerPoint Presentation</vt:lpstr>
      <vt:lpstr>PowerPoint Presentation</vt:lpstr>
      <vt:lpstr>Manubrium</vt:lpstr>
      <vt:lpstr>PowerPoint Presentation</vt:lpstr>
      <vt:lpstr>PowerPoint Presentation</vt:lpstr>
      <vt:lpstr>Sternal Angle (Angle of Louis)</vt:lpstr>
      <vt:lpstr>PowerPoint Presentation</vt:lpstr>
      <vt:lpstr>Body of Sternum</vt:lpstr>
      <vt:lpstr>PowerPoint Presentation</vt:lpstr>
      <vt:lpstr>PowerPoint Presentation</vt:lpstr>
      <vt:lpstr>Xiphoid Process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7</cp:revision>
  <dcterms:created xsi:type="dcterms:W3CDTF">2026-02-19T08:27:25Z</dcterms:created>
  <dcterms:modified xsi:type="dcterms:W3CDTF">2026-03-29T14:12:09Z</dcterms:modified>
</cp:coreProperties>
</file>