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84" r:id="rId17"/>
    <p:sldId id="26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Awais Hamza</a:t>
            </a:r>
          </a:p>
          <a:p>
            <a:r>
              <a:rPr lang="en-US" dirty="0" err="1" smtClean="0"/>
              <a:t>Fsc</a:t>
            </a:r>
            <a:r>
              <a:rPr lang="en-US" dirty="0" smtClean="0"/>
              <a:t> MLT</a:t>
            </a:r>
          </a:p>
        </p:txBody>
      </p:sp>
    </p:spTree>
    <p:extLst>
      <p:ext uri="{BB962C8B-B14F-4D97-AF65-F5344CB8AC3E}">
        <p14:creationId xmlns:p14="http://schemas.microsoft.com/office/powerpoint/2010/main" val="419760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Specificity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5810" y="98213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Enzymes are highly specific, catalyzing one particular reaction or a group of related reactions.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Specificity is determined by the enzyme's active site and its complementary fit with the substrate. </a:t>
            </a:r>
          </a:p>
        </p:txBody>
      </p:sp>
    </p:spTree>
    <p:extLst>
      <p:ext uri="{BB962C8B-B14F-4D97-AF65-F5344CB8AC3E}">
        <p14:creationId xmlns:p14="http://schemas.microsoft.com/office/powerpoint/2010/main" val="417642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Enzyme Activity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91196" y="2393354"/>
            <a:ext cx="96520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pH: Enzymes have an optimal pH at which they function best;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deviations can affect activity.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Temperature: Enzymes have an optimal temperature range;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extreme temperatures can denature enzymes.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Substrate concentration: Increasing substrate concentration increases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activity until saturation is reached.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Enzyme concentration: Higher enzyme concentrations lead to faster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reaction rates until saturation occurs.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Cofactors and coenzymes: Some enzymes require additional molecules for proper function. </a:t>
            </a:r>
          </a:p>
        </p:txBody>
      </p:sp>
    </p:spTree>
    <p:extLst>
      <p:ext uri="{BB962C8B-B14F-4D97-AF65-F5344CB8AC3E}">
        <p14:creationId xmlns:p14="http://schemas.microsoft.com/office/powerpoint/2010/main" val="167290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 activity can be regulated through inhibition: </a:t>
            </a:r>
          </a:p>
          <a:p>
            <a:pPr lvl="1"/>
            <a:r>
              <a:rPr lang="en-US" dirty="0"/>
              <a:t>Competitive inhibition (blocks active site) </a:t>
            </a:r>
          </a:p>
          <a:p>
            <a:pPr lvl="1"/>
            <a:r>
              <a:rPr lang="en-US" dirty="0"/>
              <a:t>Non-competitive inhibition (changes enzyme shape)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3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 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play critical roles in metabolic pathways:</a:t>
            </a:r>
          </a:p>
          <a:p>
            <a:r>
              <a:rPr lang="en-US" dirty="0"/>
              <a:t>Energy production (ATP synthesis) </a:t>
            </a:r>
          </a:p>
          <a:p>
            <a:r>
              <a:rPr lang="en-US" dirty="0"/>
              <a:t>Nutrient breakdown and utilization </a:t>
            </a:r>
          </a:p>
          <a:p>
            <a:r>
              <a:rPr lang="en-US" dirty="0"/>
              <a:t>DNA replication </a:t>
            </a:r>
          </a:p>
          <a:p>
            <a:r>
              <a:rPr lang="en-US" dirty="0"/>
              <a:t>Protein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Amylase (breaks down starch) </a:t>
            </a:r>
          </a:p>
          <a:p>
            <a:r>
              <a:rPr lang="en-US" dirty="0"/>
              <a:t>Catalase (breaks down hydrogen peroxide) </a:t>
            </a:r>
          </a:p>
          <a:p>
            <a:r>
              <a:rPr lang="en-US" dirty="0"/>
              <a:t>DNA polymerase (synthesizes DNA) </a:t>
            </a:r>
          </a:p>
          <a:p>
            <a:r>
              <a:rPr lang="en-US" dirty="0"/>
              <a:t>Lipase (breaks down lipids)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6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vitamins are natural and essential nutrients, required in small quantities and play a major role in growth and development, repair and healing wounds, maintaining healthy bones and tissues, for the proper functioning of an immune system, and other biological functions. </a:t>
            </a:r>
          </a:p>
          <a:p>
            <a:r>
              <a:rPr lang="en-US" dirty="0"/>
              <a:t>These essential organic compounds have diverse biochemical functions. </a:t>
            </a:r>
          </a:p>
          <a:p>
            <a:r>
              <a:rPr lang="en-US" dirty="0"/>
              <a:t>Thirteen different types of vitamins are required for metabolic processes. </a:t>
            </a:r>
          </a:p>
          <a:p>
            <a:r>
              <a:rPr lang="en-US" dirty="0"/>
              <a:t>The discovery of vitamins began in 1912 by Polish American biochemist Casimir Funk. </a:t>
            </a:r>
          </a:p>
          <a:p>
            <a:r>
              <a:rPr lang="en-US" dirty="0"/>
              <a:t>Based on his research, he is considered the father of vitamins. </a:t>
            </a:r>
          </a:p>
          <a:p>
            <a:r>
              <a:rPr lang="en-US" dirty="0"/>
              <a:t>Similar to minerals, vitamins cannot be synthesized by our body. Therefore, we need to get them from food or supplements.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2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vitamin is defined as naturally occurring essential organic constituents of the diet, which in minute amount aids in maintaining normal metabolic activities. </a:t>
            </a:r>
          </a:p>
          <a:p>
            <a:r>
              <a:rPr lang="en-US" dirty="0"/>
              <a:t>Complex organic substances with low molecular weight. </a:t>
            </a:r>
          </a:p>
          <a:p>
            <a:r>
              <a:rPr lang="en-US" dirty="0"/>
              <a:t>Essential for some species, not for others. </a:t>
            </a:r>
          </a:p>
          <a:p>
            <a:r>
              <a:rPr lang="en-US" dirty="0"/>
              <a:t>Some are synthesized in the body. </a:t>
            </a:r>
          </a:p>
          <a:p>
            <a:r>
              <a:rPr lang="en-US" dirty="0"/>
              <a:t>Not destroyed in digestion; absorbed as such. </a:t>
            </a:r>
          </a:p>
          <a:p>
            <a:r>
              <a:rPr lang="en-US" dirty="0"/>
              <a:t>Requirement increases during growth, pregnancy, lactation. </a:t>
            </a:r>
          </a:p>
          <a:p>
            <a:r>
              <a:rPr lang="en-US" dirty="0"/>
              <a:t>Do not act as antigenic.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solubility, vitamins are classified into: </a:t>
            </a:r>
          </a:p>
          <a:p>
            <a:pPr lvl="1"/>
            <a:r>
              <a:rPr lang="en-US" dirty="0"/>
              <a:t>Fat-Soluble Vitamins </a:t>
            </a:r>
          </a:p>
          <a:p>
            <a:pPr lvl="1"/>
            <a:r>
              <a:rPr lang="en-US" dirty="0"/>
              <a:t>Water-Soluble Vitamins. </a:t>
            </a:r>
            <a:endParaRPr lang="en-US" dirty="0" smtClean="0"/>
          </a:p>
          <a:p>
            <a:pPr lvl="1"/>
            <a:r>
              <a:rPr lang="en-US" dirty="0" smtClean="0"/>
              <a:t>Fat-soluble </a:t>
            </a:r>
            <a:r>
              <a:rPr lang="en-US" dirty="0"/>
              <a:t>vitamins are stored in fat cells and require fat for </a:t>
            </a:r>
            <a:r>
              <a:rPr lang="en-US" dirty="0" err="1"/>
              <a:t>absorption.Vitamins</a:t>
            </a:r>
            <a:r>
              <a:rPr lang="en-US" dirty="0"/>
              <a:t> A, D, E and K are fat-soluble vitamins. </a:t>
            </a:r>
            <a:endParaRPr lang="en-US" dirty="0" smtClean="0"/>
          </a:p>
          <a:p>
            <a:pPr lvl="1"/>
            <a:r>
              <a:rPr lang="en-US" dirty="0" smtClean="0"/>
              <a:t>Water-soluble </a:t>
            </a:r>
            <a:r>
              <a:rPr lang="en-US" dirty="0"/>
              <a:t>vitamins are not stored in the body; excess is excreted in </a:t>
            </a:r>
            <a:r>
              <a:rPr lang="en-US" dirty="0" err="1"/>
              <a:t>urine.These</a:t>
            </a:r>
            <a:r>
              <a:rPr lang="en-US" dirty="0"/>
              <a:t> need to be replenished </a:t>
            </a:r>
            <a:r>
              <a:rPr lang="en-US" dirty="0" err="1"/>
              <a:t>constantly.Vitamin</a:t>
            </a:r>
            <a:r>
              <a:rPr lang="en-US" dirty="0"/>
              <a:t> B and C are water-soluble vitamins.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7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A: Found in potato, carrots, pumpkins, spinach, beef, eggs. </a:t>
            </a:r>
          </a:p>
          <a:p>
            <a:r>
              <a:rPr lang="en-US" dirty="0"/>
              <a:t>Vitamin D: Found in fortified milk and dairy products. </a:t>
            </a:r>
          </a:p>
          <a:p>
            <a:r>
              <a:rPr lang="en-US" dirty="0"/>
              <a:t>Vitamin E: Found in cereals, leafy vegetables, seeds, nuts. </a:t>
            </a:r>
          </a:p>
          <a:p>
            <a:r>
              <a:rPr lang="en-US" dirty="0"/>
              <a:t>Vitamin K: Found in leafy vegetables, turnip, beet greens.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1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Sources: Preformed vitamin A (retinol) in liver, eggs, dairy; </a:t>
            </a:r>
            <a:r>
              <a:rPr lang="en-US" dirty="0" err="1"/>
              <a:t>provitamin</a:t>
            </a:r>
            <a:r>
              <a:rPr lang="en-US" dirty="0"/>
              <a:t> A carotenoids in fruits and vegetables. </a:t>
            </a:r>
          </a:p>
          <a:p>
            <a:r>
              <a:rPr lang="en-US" dirty="0"/>
              <a:t>Role in Vision: Essential for rhodopsin synthesis for night vision. </a:t>
            </a:r>
          </a:p>
          <a:p>
            <a:r>
              <a:rPr lang="en-US" dirty="0"/>
              <a:t>Immune Function: Maintains mucosal surfaces. </a:t>
            </a:r>
          </a:p>
          <a:p>
            <a:r>
              <a:rPr lang="en-US" dirty="0"/>
              <a:t>Deficiency: Causes night blindness, impaired immunity, dry skin, growth retardation.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 specialized protein biocatalysts that accelerate biochemical reactions by lowering activation energy without being consumed</a:t>
            </a:r>
            <a:r>
              <a:rPr lang="en-US" dirty="0"/>
              <a:t>. They feature unique, specific active sites that bind substrate molecules—modeled by induced fit—facilitating vital metabolic processes, which are influenced by temperature, pH, and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Calcium and phosphorus absorption, bone health, immune function. </a:t>
            </a:r>
          </a:p>
          <a:p>
            <a:r>
              <a:rPr lang="en-US" dirty="0"/>
              <a:t>Sources: Sunlight, fatty fish, egg yolks, fortified dairy. </a:t>
            </a:r>
          </a:p>
          <a:p>
            <a:r>
              <a:rPr lang="en-US" dirty="0"/>
              <a:t>Calcium Regulation: Maintains calcium homeostasis. </a:t>
            </a:r>
          </a:p>
          <a:p>
            <a:r>
              <a:rPr lang="en-US" dirty="0"/>
              <a:t>Immune Modulation: Reduces inflammation. </a:t>
            </a:r>
          </a:p>
          <a:p>
            <a:r>
              <a:rPr lang="en-US" dirty="0"/>
              <a:t>Deficiency: Causes rickets, </a:t>
            </a:r>
            <a:r>
              <a:rPr lang="en-US" dirty="0" err="1"/>
              <a:t>osteomalacia</a:t>
            </a:r>
            <a:r>
              <a:rPr lang="en-US" dirty="0"/>
              <a:t>, fractures, weakness.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45094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Function: Antioxidant protecting cell membranes.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Sources: Nuts, seeds, vegetable oils, spinach, avocados.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Antioxidant Protection: Reduces oxidative stress.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Skin Health: Helps wound healing and UV protection.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Deficiency: Rare; causes nerve damage, muscle weakness. </a:t>
            </a:r>
          </a:p>
        </p:txBody>
      </p:sp>
    </p:spTree>
    <p:extLst>
      <p:ext uri="{BB962C8B-B14F-4D97-AF65-F5344CB8AC3E}">
        <p14:creationId xmlns:p14="http://schemas.microsoft.com/office/powerpoint/2010/main" val="241199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Blood clotting and bone health. </a:t>
            </a:r>
          </a:p>
          <a:p>
            <a:r>
              <a:rPr lang="en-US" dirty="0"/>
              <a:t>Sources: Leafy vegetables, oils, liver, fermented foods. </a:t>
            </a:r>
          </a:p>
          <a:p>
            <a:r>
              <a:rPr lang="en-US" dirty="0"/>
              <a:t>Blood Clotting: Required for clotting factor synthesis. </a:t>
            </a:r>
          </a:p>
          <a:p>
            <a:r>
              <a:rPr lang="en-US" dirty="0"/>
              <a:t>Bone Health: Helps bone mineralization. </a:t>
            </a:r>
          </a:p>
          <a:p>
            <a:r>
              <a:rPr lang="en-US" dirty="0"/>
              <a:t>Deficiency: Causes excessive bleeding.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9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Water-Soluble Vitamins (Overview)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Water-soluble vitamins dissolve in water and are easily absorbed. </a:t>
            </a:r>
          </a:p>
          <a:p>
            <a:r>
              <a:rPr lang="en-US" dirty="0"/>
              <a:t>Not stored significantly and excreted in urine. </a:t>
            </a:r>
          </a:p>
          <a:p>
            <a:r>
              <a:rPr lang="en-US" dirty="0"/>
              <a:t>Include B-complex vitamins and vitamin 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1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C (Ascorbic Acid)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Antioxidant, collagen synthesis, immune function, iron absorption. </a:t>
            </a:r>
          </a:p>
          <a:p>
            <a:r>
              <a:rPr lang="en-US" dirty="0"/>
              <a:t>Sources: Citrus fruits, berries, kiwi, tomatoes, vegetables. </a:t>
            </a:r>
          </a:p>
          <a:p>
            <a:r>
              <a:rPr lang="en-US" dirty="0"/>
              <a:t>Antioxidant Activity: Reduces oxidative stress. </a:t>
            </a:r>
          </a:p>
          <a:p>
            <a:r>
              <a:rPr lang="en-US" dirty="0"/>
              <a:t>Collagen Synthesis: Supports skin, bones, blood vessels. </a:t>
            </a:r>
          </a:p>
          <a:p>
            <a:r>
              <a:rPr lang="en-US" dirty="0"/>
              <a:t>Immune Support: Enhances white blood cells. </a:t>
            </a:r>
          </a:p>
          <a:p>
            <a:r>
              <a:rPr lang="en-US" dirty="0"/>
              <a:t>Deficiency: Causes scurvy.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B-Complex Vitamins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B-complex vitamins are essential for energy metabolism, nervous system function, red blood cell production, and biochemical processes. </a:t>
            </a:r>
            <a:endParaRPr lang="en-US" dirty="0" smtClean="0"/>
          </a:p>
          <a:p>
            <a:r>
              <a:rPr lang="en-US" b="1" dirty="0" smtClean="0"/>
              <a:t>Vitamin </a:t>
            </a:r>
            <a:r>
              <a:rPr lang="en-US" b="1" dirty="0"/>
              <a:t>B1 (Thiamine</a:t>
            </a:r>
            <a:r>
              <a:rPr lang="en-US" b="1" dirty="0" smtClean="0"/>
              <a:t>)- </a:t>
            </a:r>
            <a:r>
              <a:rPr lang="en-US" dirty="0" smtClean="0"/>
              <a:t>Function</a:t>
            </a:r>
            <a:r>
              <a:rPr lang="en-US" dirty="0"/>
              <a:t>: Energy metabolism, nerve </a:t>
            </a:r>
            <a:r>
              <a:rPr lang="en-US" dirty="0" err="1"/>
              <a:t>function.Sources</a:t>
            </a:r>
            <a:r>
              <a:rPr lang="en-US" dirty="0"/>
              <a:t>: Whole grains, pork, legumes, </a:t>
            </a:r>
            <a:r>
              <a:rPr lang="en-US" dirty="0" err="1"/>
              <a:t>nuts.Deficiency</a:t>
            </a:r>
            <a:r>
              <a:rPr lang="en-US" dirty="0"/>
              <a:t>: Causes beriberi. </a:t>
            </a:r>
            <a:endParaRPr lang="en-US" dirty="0" smtClean="0"/>
          </a:p>
          <a:p>
            <a:r>
              <a:rPr lang="en-US" b="1" dirty="0" smtClean="0"/>
              <a:t>Vitamin </a:t>
            </a:r>
            <a:r>
              <a:rPr lang="en-US" b="1" dirty="0"/>
              <a:t>B2 (Riboflavin</a:t>
            </a:r>
            <a:r>
              <a:rPr lang="en-US" b="1" dirty="0" smtClean="0"/>
              <a:t>)-Function</a:t>
            </a:r>
            <a:r>
              <a:rPr lang="en-US" dirty="0"/>
              <a:t>: Energy production, metabolism of </a:t>
            </a:r>
            <a:r>
              <a:rPr lang="en-US" dirty="0" err="1"/>
              <a:t>nutrients.Sources</a:t>
            </a:r>
            <a:r>
              <a:rPr lang="en-US" dirty="0"/>
              <a:t>: Dairy, meats, eggs, </a:t>
            </a:r>
            <a:r>
              <a:rPr lang="en-US" dirty="0" err="1"/>
              <a:t>greens.Deficiency</a:t>
            </a:r>
            <a:r>
              <a:rPr lang="en-US" dirty="0"/>
              <a:t>: Causes skin disorders, mouth sores. </a:t>
            </a:r>
            <a:endParaRPr lang="en-US" dirty="0" smtClean="0"/>
          </a:p>
          <a:p>
            <a:r>
              <a:rPr lang="en-US" b="1" dirty="0" smtClean="0"/>
              <a:t>Vitamin </a:t>
            </a:r>
            <a:r>
              <a:rPr lang="en-US" b="1" dirty="0"/>
              <a:t>B3 (Niacin</a:t>
            </a:r>
            <a:r>
              <a:rPr lang="en-US" b="1" dirty="0" smtClean="0"/>
              <a:t>)-</a:t>
            </a:r>
            <a:r>
              <a:rPr lang="en-US" dirty="0" smtClean="0"/>
              <a:t>Function</a:t>
            </a:r>
            <a:r>
              <a:rPr lang="en-US" dirty="0"/>
              <a:t>: Energy metabolism, DNA repair, nervous </a:t>
            </a:r>
            <a:r>
              <a:rPr lang="en-US" dirty="0" err="1"/>
              <a:t>system.Sources</a:t>
            </a:r>
            <a:r>
              <a:rPr lang="en-US" dirty="0"/>
              <a:t>: Meat, poultry, fish, </a:t>
            </a:r>
            <a:r>
              <a:rPr lang="en-US" dirty="0" err="1"/>
              <a:t>grains.Deficiency</a:t>
            </a:r>
            <a:r>
              <a:rPr lang="en-US" dirty="0"/>
              <a:t>: Causes pellagra (dermatitis, diarrhea, dementia).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Vitamin B5 (Pantothenic Acid)</a:t>
            </a:r>
          </a:p>
          <a:p>
            <a:r>
              <a:rPr lang="en-US" dirty="0"/>
              <a:t>Function: Energy metabolism, hormone synthesis. </a:t>
            </a:r>
          </a:p>
          <a:p>
            <a:r>
              <a:rPr lang="en-US" dirty="0"/>
              <a:t>Sources: Meat, vegetables, legumes. </a:t>
            </a:r>
          </a:p>
          <a:p>
            <a:r>
              <a:rPr lang="en-US" dirty="0"/>
              <a:t>Deficiency: Rare; fatigue, irritability.</a:t>
            </a:r>
          </a:p>
          <a:p>
            <a:r>
              <a:rPr lang="en-US" b="1" dirty="0"/>
              <a:t>Vitamin B6 (Pyridoxine)</a:t>
            </a:r>
          </a:p>
          <a:p>
            <a:r>
              <a:rPr lang="en-US" dirty="0"/>
              <a:t>Function: Amino acid metabolism, neurotransmitters, hemoglobin. </a:t>
            </a:r>
          </a:p>
          <a:p>
            <a:r>
              <a:rPr lang="en-US" dirty="0"/>
              <a:t>Sources: Meat, fish, bananas, cereals. </a:t>
            </a:r>
          </a:p>
          <a:p>
            <a:r>
              <a:rPr lang="en-US" dirty="0"/>
              <a:t>Deficiency: Anemia, neurological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1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B7 (Biotin):Function: Fatty acid synthesis, glucose </a:t>
            </a:r>
            <a:r>
              <a:rPr lang="en-US" dirty="0" err="1"/>
              <a:t>metabolism.Sources</a:t>
            </a:r>
            <a:r>
              <a:rPr lang="en-US" dirty="0"/>
              <a:t>: Eggs, nuts, </a:t>
            </a:r>
            <a:r>
              <a:rPr lang="en-US" dirty="0" err="1"/>
              <a:t>seeds.Deficiency</a:t>
            </a:r>
            <a:r>
              <a:rPr lang="en-US" dirty="0"/>
              <a:t>: Hair loss, skin rash</a:t>
            </a:r>
            <a:r>
              <a:rPr lang="en-US" dirty="0" smtClean="0"/>
              <a:t>.</a:t>
            </a:r>
          </a:p>
          <a:p>
            <a:r>
              <a:rPr lang="en-US" b="1" dirty="0"/>
              <a:t>Vitamin B9 (Folate)</a:t>
            </a:r>
          </a:p>
          <a:p>
            <a:r>
              <a:rPr lang="en-US" dirty="0"/>
              <a:t>Function: DNA synthesis, RBC formation. </a:t>
            </a:r>
          </a:p>
          <a:p>
            <a:r>
              <a:rPr lang="en-US" dirty="0"/>
              <a:t>Sources: Leafy greens, legumes. </a:t>
            </a:r>
          </a:p>
          <a:p>
            <a:r>
              <a:rPr lang="en-US" dirty="0"/>
              <a:t>Deficiency: Megaloblastic anemia, neural tube defects.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7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human body is composed of different types of cells, tissues and complex organs. </a:t>
            </a:r>
          </a:p>
          <a:p>
            <a:r>
              <a:rPr lang="en-US" dirty="0"/>
              <a:t>For efficient functioning, the body releases chemicals to accelerate biological processes such as respiration, digestion, excretion, and other metabolic activities. </a:t>
            </a:r>
          </a:p>
          <a:p>
            <a:r>
              <a:rPr lang="en-US" dirty="0"/>
              <a:t>Enzymes are pivotal in all living entities and govern biological processes. </a:t>
            </a:r>
          </a:p>
          <a:p>
            <a:r>
              <a:rPr lang="en-US" dirty="0"/>
              <a:t>“Enzymes can be defined as biological polymers that catalyze biochemical reactions.”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Metabolic processes and chemical reactions in cells are carried out by enzymes necessary to sustain life. </a:t>
            </a:r>
          </a:p>
          <a:p>
            <a:r>
              <a:rPr lang="en-US" dirty="0"/>
              <a:t>Enzymes react with substrates and convert them into products.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enzymes are proteins with macromolecular structure. </a:t>
            </a:r>
          </a:p>
          <a:p>
            <a:r>
              <a:rPr lang="en-US" dirty="0"/>
              <a:t>Exception: Ribozymes (RNA catalysts). </a:t>
            </a:r>
          </a:p>
          <a:p>
            <a:r>
              <a:rPr lang="en-US" dirty="0"/>
              <a:t>Ribozymes are RNA molecules that catalyze reactions.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 found in all tissues and body fluids. </a:t>
            </a:r>
          </a:p>
          <a:p>
            <a:r>
              <a:rPr lang="en-US" dirty="0"/>
              <a:t>Intracellular enzymes catalyze metabolic pathways. </a:t>
            </a:r>
          </a:p>
          <a:p>
            <a:r>
              <a:rPr lang="en-US" dirty="0"/>
              <a:t>Plasma membrane enzymes respond to cellular signals. </a:t>
            </a:r>
          </a:p>
          <a:p>
            <a:r>
              <a:rPr lang="en-US" dirty="0"/>
              <a:t>Circulatory enzymes regulate blood clotting.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Enzyme-Substrate Interaction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8393" y="136385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Enzymes and substrates interact through: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Hydrogen bonds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Ionic bonds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Hydrophobic interactions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forms an enzyme-substrate complex, facilitating the reaction. </a:t>
            </a:r>
          </a:p>
        </p:txBody>
      </p:sp>
    </p:spTree>
    <p:extLst>
      <p:ext uri="{BB962C8B-B14F-4D97-AF65-F5344CB8AC3E}">
        <p14:creationId xmlns:p14="http://schemas.microsoft.com/office/powerpoint/2010/main" val="281014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Catalytic </a:t>
            </a:r>
            <a:r>
              <a:rPr lang="en-US" b="1" dirty="0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r>
              <a:rPr lang="en-US" dirty="0"/>
              <a:t>stabilize the transition state of a reaction, making it easier for the reaction to proceed by providing an alternate pathway with lower activation energy. </a:t>
            </a:r>
          </a:p>
          <a:p>
            <a:r>
              <a:rPr lang="en-US" dirty="0"/>
              <a:t>They do not change the overall energy of the reaction or the equilibrium position.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Enzyme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catalyze a wide range of reactions including:</a:t>
            </a:r>
          </a:p>
          <a:p>
            <a:r>
              <a:rPr lang="en-US" dirty="0"/>
              <a:t>Hydrolysis (breaking down molecules by adding water) </a:t>
            </a:r>
          </a:p>
          <a:p>
            <a:r>
              <a:rPr lang="en-US" dirty="0"/>
              <a:t>Synthesis (building larger molecules) </a:t>
            </a:r>
          </a:p>
          <a:p>
            <a:r>
              <a:rPr lang="en-US" dirty="0"/>
              <a:t>Oxidation-reduction (involving electron transfer) </a:t>
            </a:r>
          </a:p>
          <a:p>
            <a:r>
              <a:rPr lang="en-US" dirty="0"/>
              <a:t>Transfer reactions (transferring functional groups like phosphate)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42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1313</Words>
  <Application>Microsoft Office PowerPoint</Application>
  <PresentationFormat>Widescreen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Elementary Chemistry</vt:lpstr>
      <vt:lpstr>Enzymes</vt:lpstr>
      <vt:lpstr>Introduction to Enzymes</vt:lpstr>
      <vt:lpstr>Role in Metabolism</vt:lpstr>
      <vt:lpstr>Composition of Enzymes</vt:lpstr>
      <vt:lpstr>Distribution and Function</vt:lpstr>
      <vt:lpstr>Enzyme-Substrate Interaction</vt:lpstr>
      <vt:lpstr>Catalytic Mechanism</vt:lpstr>
      <vt:lpstr>Types of Enzyme Reactions</vt:lpstr>
      <vt:lpstr>Enzyme Specificity</vt:lpstr>
      <vt:lpstr>Factors Affecting Enzyme Activity</vt:lpstr>
      <vt:lpstr>Enzyme Inhibition</vt:lpstr>
      <vt:lpstr>Enzymes in Metabolism</vt:lpstr>
      <vt:lpstr>Examples of Enzymes</vt:lpstr>
      <vt:lpstr>VITAMINS</vt:lpstr>
      <vt:lpstr>Vitamins</vt:lpstr>
      <vt:lpstr>Types of Vitamins</vt:lpstr>
      <vt:lpstr>Sources of Vitamins</vt:lpstr>
      <vt:lpstr>Vitamin A</vt:lpstr>
      <vt:lpstr>Vitamin D</vt:lpstr>
      <vt:lpstr>Vitamin E</vt:lpstr>
      <vt:lpstr>Vitamin K</vt:lpstr>
      <vt:lpstr>Water-Soluble Vitamins (Overview)</vt:lpstr>
      <vt:lpstr>Vitamin C (Ascorbic Acid)</vt:lpstr>
      <vt:lpstr>B-Complex Vitamins Overview</vt:lpstr>
      <vt:lpstr>Continued</vt:lpstr>
      <vt:lpstr>Continued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Chemistry</dc:title>
  <dc:creator>Moorche</dc:creator>
  <cp:lastModifiedBy>Moorche</cp:lastModifiedBy>
  <cp:revision>2</cp:revision>
  <dcterms:created xsi:type="dcterms:W3CDTF">2026-03-31T05:43:59Z</dcterms:created>
  <dcterms:modified xsi:type="dcterms:W3CDTF">2026-03-31T05:57:45Z</dcterms:modified>
</cp:coreProperties>
</file>