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Radiography and Imaging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RIT</a:t>
            </a:r>
          </a:p>
          <a:p>
            <a:r>
              <a:rPr lang="en-US" dirty="0" smtClean="0"/>
              <a:t>Awais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Absorption and scattering are fundamental processes that occur when electromagnetic radiation, such as X-rays or light, interacts with matter.</a:t>
            </a:r>
          </a:p>
          <a:p>
            <a:r>
              <a:rPr lang="en-US" dirty="0"/>
              <a:t>These processes play a crucial role in:</a:t>
            </a:r>
          </a:p>
          <a:p>
            <a:r>
              <a:rPr lang="en-US" dirty="0"/>
              <a:t>Medical imaging </a:t>
            </a:r>
          </a:p>
          <a:p>
            <a:r>
              <a:rPr lang="en-US" dirty="0"/>
              <a:t>Industrial inspection </a:t>
            </a:r>
          </a:p>
          <a:p>
            <a:r>
              <a:rPr lang="en-US" dirty="0"/>
              <a:t>Atmospheric science</a:t>
            </a:r>
          </a:p>
          <a:p>
            <a:r>
              <a:rPr lang="en-US" dirty="0"/>
              <a:t>Absorption refers to the process by which the energy of an incoming photon is taken up by the atoms or molecules in a material.</a:t>
            </a:r>
          </a:p>
          <a:p>
            <a:r>
              <a:rPr lang="en-US" dirty="0"/>
              <a:t>The photon is absorbed, and its energy is transferred to the absorbing particles.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– Key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1. Energy Transfer: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When a photon is absorbed, its energy may be used to excite electrons to higher energy levels or to initiate other processes within the absorbing material</a:t>
            </a:r>
            <a:r>
              <a:rPr lang="en-US" dirty="0" smtClean="0"/>
              <a:t>.</a:t>
            </a:r>
          </a:p>
          <a:p>
            <a:r>
              <a:rPr lang="en-US" b="1" dirty="0"/>
              <a:t>2. Material Specific: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probability of absorption depends on:</a:t>
            </a:r>
          </a:p>
          <a:p>
            <a:r>
              <a:rPr lang="en-US" dirty="0"/>
              <a:t>Type of material </a:t>
            </a:r>
          </a:p>
          <a:p>
            <a:r>
              <a:rPr lang="en-US" dirty="0"/>
              <a:t>Energy of incident photons </a:t>
            </a:r>
          </a:p>
          <a:p>
            <a:r>
              <a:rPr lang="en-US" dirty="0"/>
              <a:t>Different materials have different absorption characteristics at various energy levels.</a:t>
            </a:r>
          </a:p>
          <a:p>
            <a:r>
              <a:rPr lang="en-US" b="1" dirty="0"/>
              <a:t>3. Material Interaction: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Absorption involves interactions between the electromagnetic wave and electrons in the absorbing material.</a:t>
            </a:r>
          </a:p>
          <a:p>
            <a:r>
              <a:rPr lang="en-US" dirty="0"/>
              <a:t>It is more pronounced when the energy of the incident photons matches the energy levels of the electrons.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6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– Beer-Lambert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Beer-Lambert Law: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attenuation of intensity with distance through a material due to absorption is described by the Beer-Lambert law.</a:t>
            </a:r>
          </a:p>
          <a:p>
            <a:r>
              <a:rPr lang="en-US" dirty="0"/>
              <a:t>The intensity (I) decreases exponentially </a:t>
            </a:r>
          </a:p>
          <a:p>
            <a:r>
              <a:rPr lang="en-US" dirty="0"/>
              <a:t>Depends on thickness (d) and absorption coefficient (μ) </a:t>
            </a:r>
          </a:p>
          <a:p>
            <a:r>
              <a:rPr lang="en-US" b="1" dirty="0"/>
              <a:t>I₀ = initial intensity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SCATTERING –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Definition: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Scattering involves the redirection of the path of a photon without a change in energy.</a:t>
            </a:r>
          </a:p>
          <a:p>
            <a:r>
              <a:rPr lang="en-US" dirty="0"/>
              <a:t>The incident photon interacts with particles in the material but is not absorbed.</a:t>
            </a:r>
          </a:p>
          <a:p>
            <a:r>
              <a:rPr lang="en-US" b="1" dirty="0"/>
              <a:t>1. Directional Change: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Scattering can occur in various directions, and scattered photons may be redirected at different angles</a:t>
            </a:r>
            <a:r>
              <a:rPr lang="en-US" dirty="0" smtClean="0"/>
              <a:t>.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b="1" dirty="0" smtClean="0"/>
              <a:t>2</a:t>
            </a:r>
            <a:r>
              <a:rPr lang="en-US" b="1" dirty="0"/>
              <a:t>. Elastic and Inelastic Scattering:</a:t>
            </a:r>
            <a:endParaRPr lang="en-US" dirty="0"/>
          </a:p>
          <a:p>
            <a:r>
              <a:rPr lang="en-US" dirty="0"/>
              <a:t>Elastic scattering → energy remains same </a:t>
            </a:r>
          </a:p>
          <a:p>
            <a:r>
              <a:rPr lang="en-US" dirty="0"/>
              <a:t>Inelastic scattering → energy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SCATTERING –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3. Rayleigh Scattering:</a:t>
            </a:r>
            <a:endParaRPr lang="en-US" dirty="0"/>
          </a:p>
          <a:p>
            <a:r>
              <a:rPr lang="en-US" dirty="0"/>
              <a:t>Elastic scattering </a:t>
            </a:r>
          </a:p>
          <a:p>
            <a:r>
              <a:rPr lang="en-US" dirty="0"/>
              <a:t>Occurs when particle size is smaller than wavelength </a:t>
            </a:r>
          </a:p>
          <a:p>
            <a:r>
              <a:rPr lang="en-US" dirty="0"/>
              <a:t>Responsible for blue color of sky </a:t>
            </a:r>
          </a:p>
          <a:p>
            <a:r>
              <a:rPr lang="en-US" b="1" dirty="0"/>
              <a:t>4. Compton Scattering:</a:t>
            </a:r>
            <a:endParaRPr lang="en-US" dirty="0"/>
          </a:p>
          <a:p>
            <a:r>
              <a:rPr lang="en-US" dirty="0"/>
              <a:t>Inelastic scattering </a:t>
            </a:r>
          </a:p>
          <a:p>
            <a:r>
              <a:rPr lang="en-US" dirty="0"/>
              <a:t>Change in energy and direction of photon</a:t>
            </a:r>
          </a:p>
          <a:p>
            <a:r>
              <a:rPr lang="en-US" b="1" dirty="0"/>
              <a:t>5. Dependence on Particle Size: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Larger particles → more scattering</a:t>
            </a:r>
          </a:p>
          <a:p>
            <a:r>
              <a:rPr lang="en-US" b="1" dirty="0"/>
              <a:t>6. Multiple Scattering: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Photon may undergo multiple scattering events, leading to a complex path.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 IN DIFFERENT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Gas and Atmosphere: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Absorption and scattering affect sunlight and sky color</a:t>
            </a:r>
          </a:p>
          <a:p>
            <a:r>
              <a:rPr lang="en-US" b="1" dirty="0"/>
              <a:t>Biological Tissues: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X-rays partially absorbed and scattered → diagnostic images</a:t>
            </a:r>
          </a:p>
          <a:p>
            <a:r>
              <a:rPr lang="en-US" b="1" dirty="0"/>
              <a:t>Materials Inspection: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Used to inspect integrity of materials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FILTRATION – Definition &amp;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Filtration: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Process of selectively removing low-energy X-rays from the beam</a:t>
            </a:r>
          </a:p>
          <a:p>
            <a:r>
              <a:rPr lang="en-US" b="1" dirty="0"/>
              <a:t>Purpose:</a:t>
            </a:r>
            <a:endParaRPr lang="en-US" dirty="0"/>
          </a:p>
          <a:p>
            <a:r>
              <a:rPr lang="en-US" dirty="0"/>
              <a:t>Improve image quality </a:t>
            </a:r>
          </a:p>
          <a:p>
            <a:r>
              <a:rPr lang="en-US" dirty="0"/>
              <a:t>Reduce patient dose </a:t>
            </a:r>
          </a:p>
          <a:p>
            <a:r>
              <a:rPr lang="en-US" b="1" dirty="0"/>
              <a:t>Inherent Filtration:</a:t>
            </a:r>
            <a:endParaRPr lang="en-US" dirty="0"/>
          </a:p>
          <a:p>
            <a:r>
              <a:rPr lang="en-US" dirty="0"/>
              <a:t>From X-ray tube components </a:t>
            </a:r>
          </a:p>
          <a:p>
            <a:r>
              <a:rPr lang="en-US" dirty="0"/>
              <a:t>Glass/metal envelope </a:t>
            </a:r>
          </a:p>
          <a:p>
            <a:r>
              <a:rPr lang="en-US" dirty="0"/>
              <a:t>Collimator </a:t>
            </a:r>
          </a:p>
          <a:p>
            <a:r>
              <a:rPr lang="en-US" b="1" dirty="0"/>
              <a:t>Added Filtration:</a:t>
            </a:r>
            <a:endParaRPr lang="en-US" dirty="0"/>
          </a:p>
          <a:p>
            <a:r>
              <a:rPr lang="en-US" dirty="0"/>
              <a:t>Additional filters (e.g., aluminum) </a:t>
            </a:r>
          </a:p>
          <a:p>
            <a:r>
              <a:rPr lang="en-US" dirty="0"/>
              <a:t>Removes low-energy X-rays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FILTRATION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Removes low-energy, less-penetrating X-rays </a:t>
            </a:r>
          </a:p>
          <a:p>
            <a:r>
              <a:rPr lang="en-US" dirty="0"/>
              <a:t>Produces harder (more penetrating) beam </a:t>
            </a:r>
          </a:p>
          <a:p>
            <a:r>
              <a:rPr lang="en-US" dirty="0"/>
              <a:t>Improves image quality </a:t>
            </a:r>
          </a:p>
          <a:p>
            <a:r>
              <a:rPr lang="en-US" dirty="0"/>
              <a:t>Reduces patient dose </a:t>
            </a:r>
          </a:p>
          <a:p>
            <a:r>
              <a:rPr lang="en-US" b="1" dirty="0"/>
              <a:t>Filtration Material:</a:t>
            </a:r>
            <a:endParaRPr lang="en-US" dirty="0"/>
          </a:p>
          <a:p>
            <a:r>
              <a:rPr lang="en-US" dirty="0"/>
              <a:t>Aluminum commonly used </a:t>
            </a:r>
          </a:p>
          <a:p>
            <a:r>
              <a:rPr lang="en-US" b="1" dirty="0"/>
              <a:t>Compensating Filters:</a:t>
            </a:r>
            <a:endParaRPr lang="en-US" dirty="0"/>
          </a:p>
          <a:p>
            <a:r>
              <a:rPr lang="en-US" dirty="0"/>
              <a:t>Used for uniform image density </a:t>
            </a:r>
          </a:p>
          <a:p>
            <a:r>
              <a:rPr lang="en-US" b="1" dirty="0"/>
              <a:t>Beam Hardening:</a:t>
            </a:r>
            <a:endParaRPr lang="en-US" dirty="0"/>
          </a:p>
          <a:p>
            <a:r>
              <a:rPr lang="en-US" dirty="0"/>
              <a:t>Increases average energy of beam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211</Words>
  <Application>Microsoft Office PowerPoint</Application>
  <PresentationFormat>Widescreen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Radiography and Imaging Technology</vt:lpstr>
      <vt:lpstr>Introduction</vt:lpstr>
      <vt:lpstr>ABSORPTION – Key Point</vt:lpstr>
      <vt:lpstr>ABSORPTION – Beer-Lambert Law</vt:lpstr>
      <vt:lpstr>SCATTERING – Definition</vt:lpstr>
      <vt:lpstr>SCATTERING – Types</vt:lpstr>
      <vt:lpstr>INTERACTION IN DIFFERENT MEDIA</vt:lpstr>
      <vt:lpstr>FILTRATION – Definition &amp; Purpose</vt:lpstr>
      <vt:lpstr>EFFECTS OF FILTRATION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Radiography and Imaging Technology</dc:title>
  <dc:creator>Moorche</dc:creator>
  <cp:lastModifiedBy>Moorche</cp:lastModifiedBy>
  <cp:revision>2</cp:revision>
  <dcterms:created xsi:type="dcterms:W3CDTF">2026-03-31T08:05:18Z</dcterms:created>
  <dcterms:modified xsi:type="dcterms:W3CDTF">2026-03-31T08:20:23Z</dcterms:modified>
</cp:coreProperties>
</file>