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9" r:id="rId20"/>
    <p:sldId id="273" r:id="rId21"/>
    <p:sldId id="280" r:id="rId22"/>
    <p:sldId id="275" r:id="rId23"/>
    <p:sldId id="284" r:id="rId24"/>
    <p:sldId id="276" r:id="rId25"/>
    <p:sldId id="285" r:id="rId26"/>
    <p:sldId id="277" r:id="rId27"/>
    <p:sldId id="286" r:id="rId28"/>
    <p:sldId id="278" r:id="rId29"/>
    <p:sldId id="287" r:id="rId30"/>
    <p:sldId id="281" r:id="rId31"/>
    <p:sldId id="282" r:id="rId32"/>
    <p:sldId id="283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HISTOLOGY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6" y="1415332"/>
            <a:ext cx="663394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6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2" y="496832"/>
            <a:ext cx="11195438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2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Nucleus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Control </a:t>
            </a:r>
            <a:r>
              <a:rPr lang="en-US" b="1" dirty="0"/>
              <a:t>center of the cell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Contains DNA → regulates protein synthesis </a:t>
            </a:r>
          </a:p>
          <a:p>
            <a:r>
              <a:rPr lang="en-US" b="1" dirty="0"/>
              <a:t>Components: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Nuclear membrane (double-layered) </a:t>
            </a:r>
          </a:p>
          <a:p>
            <a:pPr lvl="1"/>
            <a:r>
              <a:rPr lang="en-US" dirty="0"/>
              <a:t>Chromatin (DNA + proteins) </a:t>
            </a:r>
          </a:p>
          <a:p>
            <a:pPr lvl="1"/>
            <a:r>
              <a:rPr lang="en-US" dirty="0"/>
              <a:t>Nucleolus (ribosome production)</a:t>
            </a:r>
          </a:p>
        </p:txBody>
      </p:sp>
    </p:spTree>
    <p:extLst>
      <p:ext uri="{BB962C8B-B14F-4D97-AF65-F5344CB8AC3E}">
        <p14:creationId xmlns:p14="http://schemas.microsoft.com/office/powerpoint/2010/main" val="246872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11243145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7" y="982131"/>
            <a:ext cx="11235193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 Organelles and Their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Mitochondria</a:t>
            </a:r>
          </a:p>
          <a:p>
            <a:r>
              <a:rPr lang="en-US" b="1" dirty="0"/>
              <a:t>“Powerhouse of the cell”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Produces ATP via oxidative phosphorylation </a:t>
            </a:r>
          </a:p>
          <a:p>
            <a:r>
              <a:rPr lang="en-US" b="1" dirty="0"/>
              <a:t>Has its own DNA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Semi-autonomous organelle</a:t>
            </a:r>
          </a:p>
        </p:txBody>
      </p:sp>
    </p:spTree>
    <p:extLst>
      <p:ext uri="{BB962C8B-B14F-4D97-AF65-F5344CB8AC3E}">
        <p14:creationId xmlns:p14="http://schemas.microsoft.com/office/powerpoint/2010/main" val="239631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Rough Endoplasmic Reticulum (RER)</a:t>
            </a:r>
          </a:p>
          <a:p>
            <a:r>
              <a:rPr lang="en-US" b="1" dirty="0"/>
              <a:t>Studded with ribosomes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Synthesizes proteins for secretion or membranes </a:t>
            </a:r>
          </a:p>
          <a:p>
            <a:r>
              <a:rPr lang="en-US" b="1" dirty="0"/>
              <a:t>Prominent in protein-secreting cells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plasma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Smooth Endoplasmic Reticulum (SER)</a:t>
            </a:r>
          </a:p>
          <a:p>
            <a:r>
              <a:rPr lang="en-US" b="1" dirty="0"/>
              <a:t>No ribosomes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Lipid and steroid synthesis </a:t>
            </a:r>
          </a:p>
          <a:p>
            <a:r>
              <a:rPr lang="en-US" b="1" dirty="0"/>
              <a:t>Detoxification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Important in liver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Study </a:t>
            </a:r>
            <a:r>
              <a:rPr lang="en-US" b="1" dirty="0"/>
              <a:t>of microscopic structure of tissues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Focuses on cells and extracellular components. </a:t>
            </a:r>
          </a:p>
          <a:p>
            <a:r>
              <a:rPr lang="en-US" dirty="0"/>
              <a:t>Derived from: </a:t>
            </a:r>
          </a:p>
          <a:p>
            <a:pPr lvl="1"/>
            <a:r>
              <a:rPr lang="en-US" i="1" dirty="0" err="1"/>
              <a:t>Histo</a:t>
            </a:r>
            <a:r>
              <a:rPr lang="en-US" dirty="0"/>
              <a:t> = tissue </a:t>
            </a:r>
          </a:p>
          <a:p>
            <a:pPr lvl="1"/>
            <a:r>
              <a:rPr lang="en-US" i="1" dirty="0"/>
              <a:t>Logy</a:t>
            </a:r>
            <a:r>
              <a:rPr lang="en-US" dirty="0"/>
              <a:t> = study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3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Golgi Apparatus </a:t>
            </a:r>
            <a:endParaRPr lang="en-US" b="1" dirty="0" smtClean="0"/>
          </a:p>
          <a:p>
            <a:r>
              <a:rPr lang="en-US" b="1" dirty="0" smtClean="0"/>
              <a:t>Protein </a:t>
            </a:r>
            <a:r>
              <a:rPr lang="en-US" b="1" dirty="0"/>
              <a:t>modification &amp; packaging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Adds carbohydrates → glycoproteins </a:t>
            </a:r>
          </a:p>
          <a:p>
            <a:r>
              <a:rPr lang="en-US" b="1" dirty="0"/>
              <a:t>Forms secretory vesicles &amp; lysosomes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1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Ribosomes</a:t>
            </a:r>
          </a:p>
          <a:p>
            <a:r>
              <a:rPr lang="en-US" b="1" dirty="0"/>
              <a:t>Site of protein synthesis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Free ribosomes → cytoplasmic proteins </a:t>
            </a:r>
          </a:p>
          <a:p>
            <a:pPr lvl="1"/>
            <a:r>
              <a:rPr lang="en-US" dirty="0"/>
              <a:t>Bound ribosomes → secreted proteins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1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2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Lysosomes</a:t>
            </a:r>
          </a:p>
          <a:p>
            <a:r>
              <a:rPr lang="en-US" b="1" dirty="0"/>
              <a:t>Digestive organelles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Contain hydrolytic enzymes </a:t>
            </a:r>
          </a:p>
          <a:p>
            <a:r>
              <a:rPr lang="en-US" b="1" dirty="0"/>
              <a:t>Function: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Break down waste, old organelles (autophagy)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77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4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7. Peroxisomes</a:t>
            </a:r>
          </a:p>
          <a:p>
            <a:r>
              <a:rPr lang="en-US" b="1" dirty="0"/>
              <a:t>Detoxification &amp; oxidation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Break down hydrogen peroxide via catalase </a:t>
            </a:r>
          </a:p>
          <a:p>
            <a:r>
              <a:rPr lang="en-US" b="1" dirty="0"/>
              <a:t>Important in liver &amp; kidney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7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4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8. Cytoskeleton</a:t>
            </a:r>
          </a:p>
          <a:p>
            <a:r>
              <a:rPr lang="en-US" b="1" dirty="0"/>
              <a:t>Provides structure and movement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Microfilaments (actin) </a:t>
            </a:r>
          </a:p>
          <a:p>
            <a:pPr lvl="1"/>
            <a:r>
              <a:rPr lang="en-US" dirty="0"/>
              <a:t>Intermediate filaments </a:t>
            </a:r>
          </a:p>
          <a:p>
            <a:pPr lvl="1"/>
            <a:r>
              <a:rPr lang="en-US" dirty="0"/>
              <a:t>Microtubules </a:t>
            </a:r>
          </a:p>
          <a:p>
            <a:r>
              <a:rPr lang="en-US" b="1" dirty="0"/>
              <a:t>Functions: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Cell shape </a:t>
            </a:r>
          </a:p>
          <a:p>
            <a:pPr lvl="1"/>
            <a:r>
              <a:rPr lang="en-US" dirty="0"/>
              <a:t>Intracellular transport</a:t>
            </a:r>
          </a:p>
        </p:txBody>
      </p:sp>
    </p:spTree>
    <p:extLst>
      <p:ext uri="{BB962C8B-B14F-4D97-AF65-F5344CB8AC3E}">
        <p14:creationId xmlns:p14="http://schemas.microsoft.com/office/powerpoint/2010/main" val="2921109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Basic </a:t>
            </a:r>
            <a:r>
              <a:rPr lang="en-US" b="1" dirty="0"/>
              <a:t>structural and functional unit of life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smallest unit capable of carrying out all vital functions (metabolism, growth, reproduction). </a:t>
            </a:r>
          </a:p>
          <a:p>
            <a:r>
              <a:rPr lang="en-US" b="1" dirty="0"/>
              <a:t>Building block of tissues and organs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Cells group together to form tissues → organs → systems.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0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 Surface Specializations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Microvilli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Increase surface area (e.g., intestine) </a:t>
            </a:r>
          </a:p>
          <a:p>
            <a:r>
              <a:rPr lang="en-US" b="1" dirty="0"/>
              <a:t>Cilia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Movement of fluid (respiratory tract) </a:t>
            </a:r>
          </a:p>
          <a:p>
            <a:r>
              <a:rPr lang="en-US" b="1" dirty="0"/>
              <a:t>Flagella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Movement of whole cell (e.g., sperm)</a:t>
            </a:r>
          </a:p>
        </p:txBody>
      </p:sp>
    </p:spTree>
    <p:extLst>
      <p:ext uri="{BB962C8B-B14F-4D97-AF65-F5344CB8AC3E}">
        <p14:creationId xmlns:p14="http://schemas.microsoft.com/office/powerpoint/2010/main" val="1471464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95437" cy="5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1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 Junctions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Tight </a:t>
            </a:r>
            <a:r>
              <a:rPr lang="en-US" b="1" dirty="0"/>
              <a:t>Junctions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Prevent leakage between cells </a:t>
            </a:r>
          </a:p>
          <a:p>
            <a:r>
              <a:rPr lang="en-US" b="1" dirty="0" err="1"/>
              <a:t>Adherens</a:t>
            </a:r>
            <a:r>
              <a:rPr lang="en-US" b="1" dirty="0"/>
              <a:t> Junctions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Provide mechanical attachment </a:t>
            </a:r>
          </a:p>
          <a:p>
            <a:r>
              <a:rPr lang="en-US" b="1" dirty="0"/>
              <a:t>Desmosomes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Strong adhesion (skin cells) </a:t>
            </a:r>
          </a:p>
          <a:p>
            <a:r>
              <a:rPr lang="en-US" b="1" dirty="0"/>
              <a:t>Gap Junctions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Allow communication (ion exchange)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33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</a:t>
            </a:r>
            <a:r>
              <a:rPr lang="en-US" b="1" dirty="0" smtClean="0"/>
              <a:t>Cells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Epithelial </a:t>
            </a:r>
            <a:r>
              <a:rPr lang="en-US" b="1" dirty="0"/>
              <a:t>cells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Cover surfaces, form glands </a:t>
            </a:r>
          </a:p>
          <a:p>
            <a:r>
              <a:rPr lang="en-US" b="1" dirty="0"/>
              <a:t>Connective tissue cells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Support and structure </a:t>
            </a:r>
          </a:p>
          <a:p>
            <a:r>
              <a:rPr lang="en-US" b="1" dirty="0"/>
              <a:t>Muscle cells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Contraction and movement </a:t>
            </a:r>
          </a:p>
          <a:p>
            <a:r>
              <a:rPr lang="en-US" b="1" dirty="0"/>
              <a:t>Nerve cells (neurons)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Transmission of impulses</a:t>
            </a:r>
          </a:p>
        </p:txBody>
      </p:sp>
    </p:spTree>
    <p:extLst>
      <p:ext uri="{BB962C8B-B14F-4D97-AF65-F5344CB8AC3E}">
        <p14:creationId xmlns:p14="http://schemas.microsoft.com/office/powerpoint/2010/main" val="4117228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Cell </a:t>
            </a:r>
            <a:r>
              <a:rPr lang="en-US" b="1" dirty="0" smtClean="0"/>
              <a:t>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Phases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G1 (growth) </a:t>
            </a:r>
          </a:p>
          <a:p>
            <a:pPr lvl="1"/>
            <a:r>
              <a:rPr lang="en-US" dirty="0"/>
              <a:t>S (DNA replication) </a:t>
            </a:r>
          </a:p>
          <a:p>
            <a:pPr lvl="1"/>
            <a:r>
              <a:rPr lang="en-US" dirty="0"/>
              <a:t>G2 (preparation) </a:t>
            </a:r>
          </a:p>
          <a:p>
            <a:pPr lvl="1"/>
            <a:r>
              <a:rPr lang="en-US" dirty="0"/>
              <a:t>M (mitosis) </a:t>
            </a:r>
          </a:p>
          <a:p>
            <a:r>
              <a:rPr lang="en-US" b="1" dirty="0"/>
              <a:t>Importance: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Growth, repair, and reproduction</a:t>
            </a:r>
          </a:p>
        </p:txBody>
      </p:sp>
    </p:spTree>
    <p:extLst>
      <p:ext uri="{BB962C8B-B14F-4D97-AF65-F5344CB8AC3E}">
        <p14:creationId xmlns:p14="http://schemas.microsoft.com/office/powerpoint/2010/main" val="829020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Correlation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Cell </a:t>
            </a:r>
            <a:r>
              <a:rPr lang="en-US" b="1" dirty="0"/>
              <a:t>injury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Caused by hypoxia, toxins, infections </a:t>
            </a:r>
          </a:p>
          <a:p>
            <a:r>
              <a:rPr lang="en-US" b="1" dirty="0"/>
              <a:t>Apoptosis vs Necrosis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Apoptosis = programmed cell death </a:t>
            </a:r>
          </a:p>
          <a:p>
            <a:pPr lvl="1"/>
            <a:r>
              <a:rPr lang="en-US" dirty="0"/>
              <a:t>Necrosis = uncontrolled damage </a:t>
            </a:r>
          </a:p>
          <a:p>
            <a:r>
              <a:rPr lang="en-US" b="1" dirty="0"/>
              <a:t>Cancer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Uncontrolled cell division due to mutations</a:t>
            </a:r>
          </a:p>
        </p:txBody>
      </p:sp>
    </p:spTree>
    <p:extLst>
      <p:ext uri="{BB962C8B-B14F-4D97-AF65-F5344CB8AC3E}">
        <p14:creationId xmlns:p14="http://schemas.microsoft.com/office/powerpoint/2010/main" val="2410160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27242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65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2"/>
            <a:ext cx="11266997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</a:t>
            </a:r>
            <a:r>
              <a:rPr lang="en-US" b="1" dirty="0"/>
              <a:t>of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Bounded </a:t>
            </a:r>
            <a:r>
              <a:rPr lang="en-US" b="1" dirty="0"/>
              <a:t>by plasma membrane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Separates intracellular from extracellular environment. </a:t>
            </a:r>
          </a:p>
          <a:p>
            <a:r>
              <a:rPr lang="en-US" b="1" dirty="0"/>
              <a:t>Contains cytoplasm and nucleus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Cytoplasm = metabolic activities </a:t>
            </a:r>
          </a:p>
          <a:p>
            <a:pPr lvl="1"/>
            <a:r>
              <a:rPr lang="en-US" dirty="0"/>
              <a:t>Nucleus = genetic control center </a:t>
            </a:r>
          </a:p>
          <a:p>
            <a:r>
              <a:rPr lang="en-US" b="1" dirty="0"/>
              <a:t>Highly organized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Organelles perform specialized functions.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9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2"/>
            <a:ext cx="11227241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a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 </a:t>
            </a:r>
            <a:r>
              <a:rPr lang="en-US" dirty="0" smtClean="0"/>
              <a:t>Membrane</a:t>
            </a:r>
          </a:p>
          <a:p>
            <a:r>
              <a:rPr lang="en-US" dirty="0" smtClean="0"/>
              <a:t>Cytoplasm</a:t>
            </a:r>
          </a:p>
          <a:p>
            <a:r>
              <a:rPr lang="en-US" dirty="0"/>
              <a:t>Nucleus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Plasma Membrane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Structure</a:t>
            </a:r>
            <a:r>
              <a:rPr lang="en-US" b="1" dirty="0"/>
              <a:t>: Fluid Mosaic Model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Composed of phospholipid bilayer + proteins + cholesterol. </a:t>
            </a:r>
          </a:p>
          <a:p>
            <a:r>
              <a:rPr lang="en-US" b="1" dirty="0"/>
              <a:t>Functions: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Selective permeability (controls entry/exit of substances) </a:t>
            </a:r>
          </a:p>
          <a:p>
            <a:pPr lvl="1"/>
            <a:r>
              <a:rPr lang="en-US" dirty="0"/>
              <a:t>Cell communication via receptors </a:t>
            </a:r>
          </a:p>
          <a:p>
            <a:pPr lvl="1"/>
            <a:r>
              <a:rPr lang="en-US" dirty="0"/>
              <a:t>Maintains cell integrity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6833"/>
            <a:ext cx="11155679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Cytoplasm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Includes </a:t>
            </a:r>
            <a:r>
              <a:rPr lang="en-US" b="1" dirty="0"/>
              <a:t>cytosol + organelles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Cytosol: gel-like matrix where reactions occur </a:t>
            </a:r>
          </a:p>
          <a:p>
            <a:r>
              <a:rPr lang="en-US" b="1" dirty="0"/>
              <a:t>Site of metabolic activity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Contains enzymes, nutrients, 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6832"/>
            <a:ext cx="66339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51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508</Words>
  <Application>Microsoft Office PowerPoint</Application>
  <PresentationFormat>Widescreen</PresentationFormat>
  <Paragraphs>135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Garamond</vt:lpstr>
      <vt:lpstr>Organic</vt:lpstr>
      <vt:lpstr>HISTOLOGY</vt:lpstr>
      <vt:lpstr>HISTOLOGY</vt:lpstr>
      <vt:lpstr>THE CELL</vt:lpstr>
      <vt:lpstr>Characteristics of Cells</vt:lpstr>
      <vt:lpstr>PowerPoint Presentation</vt:lpstr>
      <vt:lpstr>Components of a Cell</vt:lpstr>
      <vt:lpstr>Plasma Membrane</vt:lpstr>
      <vt:lpstr>PowerPoint Presentation</vt:lpstr>
      <vt:lpstr>Cytoplasm</vt:lpstr>
      <vt:lpstr>PowerPoint Presentation</vt:lpstr>
      <vt:lpstr>Nucleus</vt:lpstr>
      <vt:lpstr>PowerPoint Presentation</vt:lpstr>
      <vt:lpstr>PowerPoint Presentation</vt:lpstr>
      <vt:lpstr>Cell Organelles and Their Functions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CONTINUED</vt:lpstr>
      <vt:lpstr>PowerPoint Presentation</vt:lpstr>
      <vt:lpstr>CONTINUED </vt:lpstr>
      <vt:lpstr>PowerPoint Presentation</vt:lpstr>
      <vt:lpstr>Cell Surface Specializations</vt:lpstr>
      <vt:lpstr>PowerPoint Presentation</vt:lpstr>
      <vt:lpstr>Cell Junctions</vt:lpstr>
      <vt:lpstr>Types of Cells</vt:lpstr>
      <vt:lpstr>Cell Cycle</vt:lpstr>
      <vt:lpstr>Clinical Correlation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</dc:title>
  <dc:creator>Moorche</dc:creator>
  <cp:lastModifiedBy>Moorche</cp:lastModifiedBy>
  <cp:revision>6</cp:revision>
  <dcterms:created xsi:type="dcterms:W3CDTF">2026-03-29T12:34:42Z</dcterms:created>
  <dcterms:modified xsi:type="dcterms:W3CDTF">2026-03-29T13:51:44Z</dcterms:modified>
</cp:coreProperties>
</file>