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2" r:id="rId4"/>
    <p:sldId id="271" r:id="rId5"/>
    <p:sldId id="274" r:id="rId6"/>
    <p:sldId id="275" r:id="rId7"/>
    <p:sldId id="276" r:id="rId8"/>
    <p:sldId id="258" r:id="rId9"/>
    <p:sldId id="259" r:id="rId10"/>
    <p:sldId id="269" r:id="rId11"/>
    <p:sldId id="277" r:id="rId12"/>
    <p:sldId id="273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0" y="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3261F-C00C-63E5-03E1-9680567A8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2142064"/>
            <a:ext cx="6815669" cy="1515533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Intro to Visual Arts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5C0283-C152-1A54-0B9F-48A976AB7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/>
          <a:lstStyle/>
          <a:p>
            <a:r>
              <a:rPr lang="en-US" b="1" dirty="0"/>
              <a:t>DPT</a:t>
            </a:r>
            <a:br>
              <a:rPr lang="en-US" b="1" dirty="0"/>
            </a:br>
            <a:r>
              <a:rPr lang="en-US" b="1" dirty="0"/>
              <a:t>Hafsa Rasheed</a:t>
            </a:r>
          </a:p>
        </p:txBody>
      </p:sp>
    </p:spTree>
    <p:extLst>
      <p:ext uri="{BB962C8B-B14F-4D97-AF65-F5344CB8AC3E}">
        <p14:creationId xmlns:p14="http://schemas.microsoft.com/office/powerpoint/2010/main" val="2468027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8F03A-3C3B-31F0-53BD-0A259B63C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Visual Arts Matter Most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4AAE67-742E-DE56-52D4-BC1AB0BCB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1"/>
                </a:solidFill>
              </a:rPr>
              <a:t>Visual art is instant </a:t>
            </a:r>
            <a:r>
              <a:rPr lang="en-US" dirty="0"/>
              <a:t>(no translation needed)</a:t>
            </a:r>
          </a:p>
          <a:p>
            <a:r>
              <a:rPr lang="en-US" dirty="0"/>
              <a:t>It crosses: - Language barriers    - Cultural boundaries</a:t>
            </a:r>
          </a:p>
          <a:p>
            <a:r>
              <a:rPr lang="en-US" dirty="0"/>
              <a:t>It is: The oldest form (cave art)   - The most accessible</a:t>
            </a:r>
          </a:p>
          <a:p>
            <a:r>
              <a:rPr lang="en-US" dirty="0"/>
              <a:t>It shapes:    - Media    – Advertising    - Identity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0A3A99-FF21-F308-DD65-988A8262E25C}"/>
              </a:ext>
            </a:extLst>
          </p:cNvPr>
          <p:cNvSpPr txBox="1"/>
          <p:nvPr/>
        </p:nvSpPr>
        <p:spPr>
          <a:xfrm>
            <a:off x="2526820" y="5232722"/>
            <a:ext cx="71383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chemeClr val="accent1"/>
                </a:solidFill>
              </a:rPr>
              <a:t>We see before we understand. That is why visual art leads all art</a:t>
            </a:r>
          </a:p>
        </p:txBody>
      </p:sp>
    </p:spTree>
    <p:extLst>
      <p:ext uri="{BB962C8B-B14F-4D97-AF65-F5344CB8AC3E}">
        <p14:creationId xmlns:p14="http://schemas.microsoft.com/office/powerpoint/2010/main" val="1559349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32D7E-25BA-D110-E6B2-E0867C8D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712162-544A-672E-F3D0-A18EFD067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43381"/>
          <a:stretch>
            <a:fillRect/>
          </a:stretch>
        </p:blipFill>
        <p:spPr>
          <a:xfrm>
            <a:off x="552091" y="627061"/>
            <a:ext cx="5543909" cy="577373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E62272-7AFB-4D5C-5B53-3AD60D3484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7107"/>
          <a:stretch>
            <a:fillRect/>
          </a:stretch>
        </p:blipFill>
        <p:spPr>
          <a:xfrm>
            <a:off x="6096000" y="627061"/>
            <a:ext cx="5543908" cy="577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39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60E9B6-DD6C-6E06-EE9F-4743DBD4C7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2650" y="539151"/>
            <a:ext cx="8091577" cy="5779698"/>
          </a:xfrm>
        </p:spPr>
      </p:pic>
    </p:spTree>
    <p:extLst>
      <p:ext uri="{BB962C8B-B14F-4D97-AF65-F5344CB8AC3E}">
        <p14:creationId xmlns:p14="http://schemas.microsoft.com/office/powerpoint/2010/main" val="3467124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36994-0064-E93D-9731-11E2E1215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77E1BF-3D92-B713-87A1-E40B81A98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519" y="799538"/>
            <a:ext cx="10833066" cy="507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65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4F6DE9-1840-84D9-4E0D-E1DD07C2A6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866" t="18329" r="19763" b="18059"/>
          <a:stretch>
            <a:fillRect/>
          </a:stretch>
        </p:blipFill>
        <p:spPr>
          <a:xfrm>
            <a:off x="8348629" y="2556933"/>
            <a:ext cx="2675930" cy="24808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3B5F36-5F12-BA7C-6022-45401BC4C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Art?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2714B-C523-FD1A-DDF5-DC474707A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chemeClr val="accent1"/>
                </a:solidFill>
              </a:rPr>
              <a:t>Art is not what you see… It’s what you make others feel.</a:t>
            </a:r>
            <a:br>
              <a:rPr lang="en-US" b="1" i="1" dirty="0">
                <a:solidFill>
                  <a:schemeClr val="accent1"/>
                </a:solidFill>
              </a:rPr>
            </a:br>
            <a:endParaRPr lang="en-US" b="1" i="1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Art is a form of expression</a:t>
            </a:r>
          </a:p>
          <a:p>
            <a:r>
              <a:rPr lang="en-US" dirty="0">
                <a:solidFill>
                  <a:schemeClr val="tx1"/>
                </a:solidFill>
              </a:rPr>
              <a:t>It communicates emotions, ideas, identity, and culture</a:t>
            </a:r>
          </a:p>
          <a:p>
            <a:r>
              <a:rPr lang="en-US" dirty="0">
                <a:solidFill>
                  <a:schemeClr val="tx1"/>
                </a:solidFill>
              </a:rPr>
              <a:t>It can be visual, auditory, physical, or literary</a:t>
            </a:r>
          </a:p>
          <a:p>
            <a:r>
              <a:rPr lang="en-US" dirty="0">
                <a:solidFill>
                  <a:schemeClr val="tx1"/>
                </a:solidFill>
              </a:rPr>
              <a:t>Art is both: Personal (your feelings)Universal (shared human experience)</a:t>
            </a:r>
          </a:p>
        </p:txBody>
      </p:sp>
    </p:spTree>
    <p:extLst>
      <p:ext uri="{BB962C8B-B14F-4D97-AF65-F5344CB8AC3E}">
        <p14:creationId xmlns:p14="http://schemas.microsoft.com/office/powerpoint/2010/main" val="285936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C2F8D-08A5-60B3-92CE-E75C89D25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Etymology of “Art”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C1A71-A352-9C95-8275-38CC66E4D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word art comes from </a:t>
            </a:r>
            <a:r>
              <a:rPr lang="en-US" b="1" i="1" dirty="0"/>
              <a:t>Latin “</a:t>
            </a:r>
            <a:r>
              <a:rPr lang="en-US" b="1" i="1" dirty="0" err="1">
                <a:solidFill>
                  <a:schemeClr val="accent1"/>
                </a:solidFill>
              </a:rPr>
              <a:t>ars</a:t>
            </a:r>
            <a:r>
              <a:rPr lang="en-US" b="1" i="1" dirty="0"/>
              <a:t>”</a:t>
            </a:r>
          </a:p>
          <a:p>
            <a:r>
              <a:rPr lang="en-US" dirty="0"/>
              <a:t>Meaning:</a:t>
            </a:r>
          </a:p>
          <a:p>
            <a:r>
              <a:rPr lang="en-US" dirty="0"/>
              <a:t>Skill</a:t>
            </a:r>
          </a:p>
          <a:p>
            <a:r>
              <a:rPr lang="en-US" dirty="0"/>
              <a:t>Craft</a:t>
            </a:r>
          </a:p>
          <a:p>
            <a:r>
              <a:rPr lang="en-US" dirty="0"/>
              <a:t>Technique</a:t>
            </a:r>
          </a:p>
          <a:p>
            <a:pPr marL="0" indent="0">
              <a:buNone/>
            </a:pPr>
            <a:r>
              <a:rPr lang="en-US" dirty="0"/>
              <a:t>In ancient times: </a:t>
            </a:r>
            <a:r>
              <a:rPr lang="en-US" dirty="0">
                <a:solidFill>
                  <a:schemeClr val="accent1"/>
                </a:solidFill>
              </a:rPr>
              <a:t>Art = any mastered skill </a:t>
            </a:r>
            <a:r>
              <a:rPr lang="en-US" dirty="0"/>
              <a:t>(even medicine or war!)</a:t>
            </a:r>
          </a:p>
        </p:txBody>
      </p:sp>
    </p:spTree>
    <p:extLst>
      <p:ext uri="{BB962C8B-B14F-4D97-AF65-F5344CB8AC3E}">
        <p14:creationId xmlns:p14="http://schemas.microsoft.com/office/powerpoint/2010/main" val="515425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ED23BB-4C36-40E2-E63D-33E72D8553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9749"/>
          <a:stretch>
            <a:fillRect/>
          </a:stretch>
        </p:blipFill>
        <p:spPr>
          <a:xfrm>
            <a:off x="790753" y="668547"/>
            <a:ext cx="4712899" cy="53699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70F3A5-4230-49C7-65A7-DB2F531CE5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0503" b="32830"/>
          <a:stretch>
            <a:fillRect/>
          </a:stretch>
        </p:blipFill>
        <p:spPr>
          <a:xfrm>
            <a:off x="5900468" y="668547"/>
            <a:ext cx="5500779" cy="536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57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986EF4-5347-36F5-0115-366AA5817E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65918"/>
          <a:stretch>
            <a:fillRect/>
          </a:stretch>
        </p:blipFill>
        <p:spPr>
          <a:xfrm>
            <a:off x="2585049" y="711039"/>
            <a:ext cx="7021901" cy="5435922"/>
          </a:xfrm>
        </p:spPr>
      </p:pic>
    </p:spTree>
    <p:extLst>
      <p:ext uri="{BB962C8B-B14F-4D97-AF65-F5344CB8AC3E}">
        <p14:creationId xmlns:p14="http://schemas.microsoft.com/office/powerpoint/2010/main" val="4181368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7127F-6E45-F1F2-55A1-E850EAC7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84A3A9-846E-D9B0-3AF6-42750FD12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44179"/>
          <a:stretch>
            <a:fillRect/>
          </a:stretch>
        </p:blipFill>
        <p:spPr>
          <a:xfrm>
            <a:off x="552091" y="534838"/>
            <a:ext cx="6055744" cy="577969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7E5DE1-93D6-45C2-57E1-635291A5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4843" b="602"/>
          <a:stretch>
            <a:fillRect/>
          </a:stretch>
        </p:blipFill>
        <p:spPr>
          <a:xfrm>
            <a:off x="6607835" y="534837"/>
            <a:ext cx="5032074" cy="577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12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7BCEC-3F32-2266-5F77-EB5808E7B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F21DAD-332B-520B-66E9-9373894EB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54790"/>
          <a:stretch>
            <a:fillRect/>
          </a:stretch>
        </p:blipFill>
        <p:spPr>
          <a:xfrm>
            <a:off x="741872" y="668547"/>
            <a:ext cx="5658928" cy="552090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A7519E-D001-BC5E-42A3-6C9442347C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283" b="4090"/>
          <a:stretch>
            <a:fillRect/>
          </a:stretch>
        </p:blipFill>
        <p:spPr>
          <a:xfrm>
            <a:off x="6400800" y="767110"/>
            <a:ext cx="5331125" cy="532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94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819C4-357F-AE69-142D-3117A6EFC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in Daily Life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FE7FF2-3BA9-0435-7869-57CDA5BEC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Art is everywhere: </a:t>
            </a:r>
          </a:p>
          <a:p>
            <a:r>
              <a:rPr lang="en-US" dirty="0"/>
              <a:t>Clothes (fashion)</a:t>
            </a:r>
          </a:p>
          <a:p>
            <a:r>
              <a:rPr lang="en-US" dirty="0"/>
              <a:t>Social media aesthetics</a:t>
            </a:r>
          </a:p>
          <a:p>
            <a:r>
              <a:rPr lang="en-US" dirty="0"/>
              <a:t>Interior design</a:t>
            </a:r>
          </a:p>
          <a:p>
            <a:r>
              <a:rPr lang="en-US" dirty="0"/>
              <a:t>Music playlists 🎧</a:t>
            </a:r>
          </a:p>
          <a:p>
            <a:r>
              <a:rPr lang="en-US" dirty="0"/>
              <a:t>Even the way you decorate your notes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155110-13CE-4608-15FB-FD3F12CBC81F}"/>
              </a:ext>
            </a:extLst>
          </p:cNvPr>
          <p:cNvSpPr txBox="1"/>
          <p:nvPr/>
        </p:nvSpPr>
        <p:spPr>
          <a:xfrm>
            <a:off x="7333887" y="5691202"/>
            <a:ext cx="6116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“Is your Instagram feed… art?” 👀</a:t>
            </a:r>
          </a:p>
        </p:txBody>
      </p:sp>
    </p:spTree>
    <p:extLst>
      <p:ext uri="{BB962C8B-B14F-4D97-AF65-F5344CB8AC3E}">
        <p14:creationId xmlns:p14="http://schemas.microsoft.com/office/powerpoint/2010/main" val="1639251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DFF74-CE76-86C0-26C7-2E7F6F70C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as an Academic Field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A02F97-604D-62DD-D3A9-3662C4408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283" y="2556932"/>
            <a:ext cx="5730815" cy="3318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i="1" dirty="0">
                <a:solidFill>
                  <a:schemeClr val="tx1"/>
                </a:solidFill>
              </a:rPr>
              <a:t>Art is studied as:</a:t>
            </a:r>
          </a:p>
          <a:p>
            <a:pPr algn="just"/>
            <a:r>
              <a:rPr lang="en-US" dirty="0">
                <a:solidFill>
                  <a:schemeClr val="accent1"/>
                </a:solidFill>
              </a:rPr>
              <a:t>Theory (history, criticism)</a:t>
            </a:r>
          </a:p>
          <a:p>
            <a:pPr algn="just"/>
            <a:r>
              <a:rPr lang="en-US" dirty="0">
                <a:solidFill>
                  <a:schemeClr val="accent1"/>
                </a:solidFill>
              </a:rPr>
              <a:t>Practice (painting, design, performance)</a:t>
            </a:r>
          </a:p>
          <a:p>
            <a:pPr algn="just"/>
            <a:r>
              <a:rPr lang="en-US" dirty="0">
                <a:solidFill>
                  <a:schemeClr val="accent1"/>
                </a:solidFill>
              </a:rPr>
              <a:t>Analysis (meaning, symbolism)</a:t>
            </a:r>
            <a:endParaRPr lang="en-US" sz="2100" dirty="0">
              <a:solidFill>
                <a:schemeClr val="accent1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9F74435-8388-B6A1-5BD2-D4A45909FB0C}"/>
              </a:ext>
            </a:extLst>
          </p:cNvPr>
          <p:cNvSpPr txBox="1">
            <a:spLocks/>
          </p:cNvSpPr>
          <p:nvPr/>
        </p:nvSpPr>
        <p:spPr>
          <a:xfrm>
            <a:off x="6096000" y="2556932"/>
            <a:ext cx="5730815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b="1" i="1" dirty="0">
                <a:solidFill>
                  <a:schemeClr val="tx1"/>
                </a:solidFill>
              </a:rPr>
              <a:t>Fields include: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Fine Arts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Visual Arts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Art History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Design &amp; Media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Performing Arts</a:t>
            </a:r>
            <a:endParaRPr lang="en-US" sz="21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3434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243</Words>
  <Application>Microsoft Office PowerPoint</Application>
  <PresentationFormat>Widescreen</PresentationFormat>
  <Paragraphs>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Garamond</vt:lpstr>
      <vt:lpstr>Times New Roman</vt:lpstr>
      <vt:lpstr>Organic</vt:lpstr>
      <vt:lpstr>Intro to Visual Arts</vt:lpstr>
      <vt:lpstr>What is Art?</vt:lpstr>
      <vt:lpstr>Etymology of “Art”</vt:lpstr>
      <vt:lpstr>PowerPoint Presentation</vt:lpstr>
      <vt:lpstr>PowerPoint Presentation</vt:lpstr>
      <vt:lpstr>PowerPoint Presentation</vt:lpstr>
      <vt:lpstr>PowerPoint Presentation</vt:lpstr>
      <vt:lpstr>Art in Daily Life</vt:lpstr>
      <vt:lpstr>Art as an Academic Field</vt:lpstr>
      <vt:lpstr>Why Visual Arts Matter Most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SCIENCE</dc:title>
  <dc:creator>Danish Nadeem</dc:creator>
  <cp:lastModifiedBy>Administrator</cp:lastModifiedBy>
  <cp:revision>62</cp:revision>
  <dcterms:created xsi:type="dcterms:W3CDTF">2025-10-16T09:52:35Z</dcterms:created>
  <dcterms:modified xsi:type="dcterms:W3CDTF">2026-03-31T05:16:27Z</dcterms:modified>
</cp:coreProperties>
</file>