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457" y="1407381"/>
            <a:ext cx="675861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Blood Flow</a:t>
            </a:r>
          </a:p>
          <a:p>
            <a:r>
              <a:rPr lang="en-US" dirty="0"/>
              <a:t>Higher blood flow → faster absorption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Intestine &gt; stomach for drug absorption</a:t>
            </a:r>
          </a:p>
        </p:txBody>
      </p:sp>
    </p:spTree>
    <p:extLst>
      <p:ext uri="{BB962C8B-B14F-4D97-AF65-F5344CB8AC3E}">
        <p14:creationId xmlns:p14="http://schemas.microsoft.com/office/powerpoint/2010/main" val="144734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Surface Area</a:t>
            </a:r>
          </a:p>
          <a:p>
            <a:r>
              <a:rPr lang="en-US" dirty="0"/>
              <a:t>Larger area → more absorption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Small intestine (large surface) → major absorption site</a:t>
            </a:r>
          </a:p>
        </p:txBody>
      </p:sp>
    </p:spTree>
    <p:extLst>
      <p:ext uri="{BB962C8B-B14F-4D97-AF65-F5344CB8AC3E}">
        <p14:creationId xmlns:p14="http://schemas.microsoft.com/office/powerpoint/2010/main" val="144624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GI Motility</a:t>
            </a:r>
          </a:p>
          <a:p>
            <a:r>
              <a:rPr lang="en-US" dirty="0"/>
              <a:t>Faster movement → less time for absorption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Diarrhea → ↓ drug absorption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2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Transport Proteins (P-glycoprotein)</a:t>
            </a:r>
          </a:p>
          <a:p>
            <a:r>
              <a:rPr lang="en-US" dirty="0"/>
              <a:t>Pumps drug </a:t>
            </a:r>
            <a:r>
              <a:rPr lang="en-US" b="1" dirty="0"/>
              <a:t>out of cells</a:t>
            </a:r>
            <a:r>
              <a:rPr lang="en-US" dirty="0"/>
              <a:t> </a:t>
            </a:r>
          </a:p>
          <a:p>
            <a:r>
              <a:rPr lang="en-US" dirty="0"/>
              <a:t>Reduces absorption </a:t>
            </a:r>
          </a:p>
          <a:p>
            <a:r>
              <a:rPr lang="en-US" dirty="0"/>
              <a:t>Causes multidrug resistance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Anticancer drugs being pumped out of tumor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6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BIOAVAILABILITY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  <a:p>
            <a:r>
              <a:rPr lang="en-US" dirty="0"/>
              <a:t>Fraction of drug reaching systemic circulation unchanged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100 mg given → 70 mg reaches blood → 70% </a:t>
            </a:r>
            <a:r>
              <a:rPr lang="en-US" dirty="0" smtClean="0"/>
              <a:t>bioavailability</a:t>
            </a:r>
            <a:endParaRPr lang="en-US" dirty="0"/>
          </a:p>
          <a:p>
            <a:r>
              <a:rPr lang="en-US" dirty="0"/>
              <a:t>IV route = </a:t>
            </a:r>
            <a:r>
              <a:rPr lang="en-US" b="1" dirty="0"/>
              <a:t>100% bioavailability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1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Bioavailability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First-pass metabolism</a:t>
            </a:r>
          </a:p>
          <a:p>
            <a:r>
              <a:rPr lang="en-US" dirty="0"/>
              <a:t>Drug metabolized in liver before reaching circulation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Nitroglycerin → high first-pass metabolism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6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Drug Solubility</a:t>
            </a:r>
          </a:p>
          <a:p>
            <a:r>
              <a:rPr lang="en-US" dirty="0"/>
              <a:t>Hydrophilic → poor absorption </a:t>
            </a:r>
          </a:p>
          <a:p>
            <a:r>
              <a:rPr lang="en-US" dirty="0"/>
              <a:t>Lipophilic → better absorption</a:t>
            </a:r>
          </a:p>
        </p:txBody>
      </p:sp>
    </p:spTree>
    <p:extLst>
      <p:ext uri="{BB962C8B-B14F-4D97-AF65-F5344CB8AC3E}">
        <p14:creationId xmlns:p14="http://schemas.microsoft.com/office/powerpoint/2010/main" val="1605250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Chemical Instability</a:t>
            </a:r>
          </a:p>
          <a:p>
            <a:r>
              <a:rPr lang="en-US" dirty="0"/>
              <a:t>Some drugs destroyed in GI tract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Penicillin G unstable in stomach </a:t>
            </a:r>
          </a:p>
          <a:p>
            <a:r>
              <a:rPr lang="en-US" dirty="0"/>
              <a:t>Insulin destroyed by enzymes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0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Drug Formulation</a:t>
            </a:r>
          </a:p>
          <a:p>
            <a:r>
              <a:rPr lang="en-US" dirty="0"/>
              <a:t>Particle size, salt form, coatings affect absorption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Enteric-coated tablets resist stomach acid</a:t>
            </a:r>
          </a:p>
        </p:txBody>
      </p:sp>
    </p:spTree>
    <p:extLst>
      <p:ext uri="{BB962C8B-B14F-4D97-AF65-F5344CB8AC3E}">
        <p14:creationId xmlns:p14="http://schemas.microsoft.com/office/powerpoint/2010/main" val="3794237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1" y="982131"/>
            <a:ext cx="11219291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ABSORPTION OF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</a:p>
          <a:p>
            <a:r>
              <a:rPr lang="en-US" dirty="0" smtClean="0"/>
              <a:t>Absorption </a:t>
            </a:r>
            <a:r>
              <a:rPr lang="en-US" dirty="0"/>
              <a:t>= transfer of a drug from site of administration → bloodstream </a:t>
            </a:r>
          </a:p>
          <a:p>
            <a:r>
              <a:rPr lang="en-US" dirty="0"/>
              <a:t>Depends on: </a:t>
            </a:r>
          </a:p>
          <a:p>
            <a:pPr lvl="1"/>
            <a:r>
              <a:rPr lang="en-US" dirty="0"/>
              <a:t>Site of absorption </a:t>
            </a:r>
          </a:p>
          <a:p>
            <a:pPr lvl="1"/>
            <a:r>
              <a:rPr lang="en-US" dirty="0"/>
              <a:t>Chemical properties of drug </a:t>
            </a:r>
          </a:p>
          <a:p>
            <a:pPr lvl="1"/>
            <a:r>
              <a:rPr lang="en-US" dirty="0"/>
              <a:t>Route of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203577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BIOEQUIVALENCE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drugs with similar bioavailability → </a:t>
            </a:r>
            <a:r>
              <a:rPr lang="en-US" b="1" dirty="0"/>
              <a:t>bioequivalent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65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79534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99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03388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9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MECHANISMS OF DRUG ABSORPTION (GI TRACT)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Passive </a:t>
            </a:r>
            <a:r>
              <a:rPr lang="en-US" b="1" dirty="0" smtClean="0"/>
              <a:t>Diffusion</a:t>
            </a:r>
          </a:p>
          <a:p>
            <a:r>
              <a:rPr lang="en-US" b="1" dirty="0"/>
              <a:t>2. Facilitated </a:t>
            </a:r>
            <a:r>
              <a:rPr lang="en-US" b="1" dirty="0" smtClean="0"/>
              <a:t>Diffusion</a:t>
            </a:r>
          </a:p>
          <a:p>
            <a:r>
              <a:rPr lang="en-US" b="1" dirty="0"/>
              <a:t>3. Active </a:t>
            </a:r>
            <a:r>
              <a:rPr lang="en-US" b="1" dirty="0" smtClean="0"/>
              <a:t>Transport</a:t>
            </a:r>
          </a:p>
          <a:p>
            <a:r>
              <a:rPr lang="en-US" b="1" dirty="0"/>
              <a:t>4. Endocytosis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486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Passive Diffusion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Movement</a:t>
            </a:r>
            <a:r>
              <a:rPr lang="en-US" dirty="0"/>
              <a:t>: </a:t>
            </a:r>
            <a:r>
              <a:rPr lang="en-US" b="1" dirty="0"/>
              <a:t>high → low concentration</a:t>
            </a:r>
            <a:r>
              <a:rPr lang="en-US" dirty="0"/>
              <a:t> </a:t>
            </a:r>
          </a:p>
          <a:p>
            <a:r>
              <a:rPr lang="en-US" dirty="0"/>
              <a:t>No carrier required </a:t>
            </a:r>
            <a:endParaRPr lang="en-US" dirty="0" smtClean="0"/>
          </a:p>
          <a:p>
            <a:r>
              <a:rPr lang="en-US" b="1" dirty="0" smtClean="0"/>
              <a:t>Carrier : </a:t>
            </a:r>
            <a:r>
              <a:rPr lang="en-US" dirty="0"/>
              <a:t>S</a:t>
            </a:r>
            <a:r>
              <a:rPr lang="en-US" dirty="0" smtClean="0"/>
              <a:t>pecialized </a:t>
            </a:r>
            <a:r>
              <a:rPr lang="en-US" dirty="0"/>
              <a:t>systems, such as nanoparticles, liposomes, or polymers, that encapsulate or bind therapeutic agents to transport them to specific sites in the body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Not </a:t>
            </a:r>
            <a:r>
              <a:rPr lang="en-US" dirty="0" err="1"/>
              <a:t>saturable</a:t>
            </a:r>
            <a:r>
              <a:rPr lang="en-US" dirty="0"/>
              <a:t> </a:t>
            </a:r>
          </a:p>
          <a:p>
            <a:r>
              <a:rPr lang="en-US" dirty="0"/>
              <a:t>Low specificity </a:t>
            </a:r>
          </a:p>
          <a:p>
            <a:r>
              <a:rPr lang="en-US" dirty="0"/>
              <a:t>Most common mechanism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5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Drug properties:</a:t>
            </a:r>
            <a:endParaRPr lang="en-US" dirty="0"/>
          </a:p>
          <a:p>
            <a:r>
              <a:rPr lang="en-US" dirty="0"/>
              <a:t>Lipid-soluble → cross easily </a:t>
            </a:r>
          </a:p>
          <a:p>
            <a:r>
              <a:rPr lang="en-US" dirty="0"/>
              <a:t>Water-soluble → pass through pores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Lipid-soluble drug like </a:t>
            </a:r>
            <a:r>
              <a:rPr lang="en-US" i="1" dirty="0"/>
              <a:t>diazepam</a:t>
            </a:r>
            <a:r>
              <a:rPr lang="en-US" dirty="0"/>
              <a:t> → rapidly absorbed </a:t>
            </a:r>
          </a:p>
          <a:p>
            <a:r>
              <a:rPr lang="en-US" dirty="0"/>
              <a:t>Water-soluble drug like </a:t>
            </a:r>
            <a:r>
              <a:rPr lang="en-US" i="1" dirty="0"/>
              <a:t>atenolol</a:t>
            </a:r>
            <a:r>
              <a:rPr lang="en-US" dirty="0"/>
              <a:t> → slower absorption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7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Facilitated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</a:t>
            </a:r>
            <a:r>
              <a:rPr lang="en-US" b="1" dirty="0"/>
              <a:t>carrier proteins</a:t>
            </a:r>
            <a:r>
              <a:rPr lang="en-US" dirty="0"/>
              <a:t> </a:t>
            </a:r>
          </a:p>
          <a:p>
            <a:r>
              <a:rPr lang="en-US" dirty="0"/>
              <a:t>No energy required </a:t>
            </a:r>
          </a:p>
          <a:p>
            <a:r>
              <a:rPr lang="en-US" dirty="0" err="1"/>
              <a:t>Saturable</a:t>
            </a:r>
            <a:r>
              <a:rPr lang="en-US" dirty="0"/>
              <a:t> </a:t>
            </a:r>
          </a:p>
          <a:p>
            <a:r>
              <a:rPr lang="en-US" dirty="0"/>
              <a:t>Can be inhibited by competing drugs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Glucose transporters helping drug-like molecules enter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0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Active Transport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Requires </a:t>
            </a:r>
            <a:r>
              <a:rPr lang="en-US" b="1" dirty="0"/>
              <a:t>energy (ATP)</a:t>
            </a:r>
            <a:r>
              <a:rPr lang="en-US" dirty="0"/>
              <a:t> </a:t>
            </a:r>
          </a:p>
          <a:p>
            <a:r>
              <a:rPr lang="en-US" dirty="0"/>
              <a:t>Uses specific carriers </a:t>
            </a:r>
          </a:p>
          <a:p>
            <a:r>
              <a:rPr lang="en-US" dirty="0"/>
              <a:t>Moves drugs </a:t>
            </a:r>
            <a:r>
              <a:rPr lang="en-US" b="1" dirty="0"/>
              <a:t>against concentration </a:t>
            </a:r>
            <a:r>
              <a:rPr lang="en-US" b="1" dirty="0" smtClean="0"/>
              <a:t>gradient</a:t>
            </a:r>
            <a:r>
              <a:rPr lang="en-US" dirty="0" smtClean="0"/>
              <a:t>(</a:t>
            </a:r>
            <a:r>
              <a:rPr lang="en-US" dirty="0"/>
              <a:t>the unequal distribution of particles </a:t>
            </a:r>
            <a:r>
              <a:rPr lang="en-US" dirty="0" smtClean="0"/>
              <a:t>between </a:t>
            </a:r>
            <a:r>
              <a:rPr lang="en-US" dirty="0"/>
              <a:t>two </a:t>
            </a:r>
            <a:r>
              <a:rPr lang="en-US" dirty="0" smtClean="0"/>
              <a:t>solutions)</a:t>
            </a:r>
            <a:endParaRPr lang="en-US" dirty="0"/>
          </a:p>
          <a:p>
            <a:r>
              <a:rPr lang="en-US" dirty="0" err="1"/>
              <a:t>Saturable</a:t>
            </a:r>
            <a:r>
              <a:rPr lang="en-US" dirty="0"/>
              <a:t>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i="1" dirty="0"/>
              <a:t>Levodopa</a:t>
            </a:r>
            <a:r>
              <a:rPr lang="en-US" dirty="0"/>
              <a:t> transported into brain via amino acid transporter (specialized membrane-bound proteins that move amino acids into and out of cells and </a:t>
            </a:r>
            <a:r>
              <a:rPr lang="en-US" dirty="0" smtClean="0"/>
              <a:t>organelles)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2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</a:t>
            </a:r>
            <a:r>
              <a:rPr lang="en-US" b="1" dirty="0" smtClean="0"/>
              <a:t>Endocytosis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Engulfs </a:t>
            </a:r>
            <a:r>
              <a:rPr lang="en-US" dirty="0"/>
              <a:t>large molecules into vesicles </a:t>
            </a:r>
          </a:p>
          <a:p>
            <a:r>
              <a:rPr lang="en-US" dirty="0"/>
              <a:t>Used for very large drugs 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Vitamin B12 absorption via </a:t>
            </a:r>
            <a:r>
              <a:rPr lang="en-US" b="1" dirty="0"/>
              <a:t>intrinsic </a:t>
            </a:r>
            <a:r>
              <a:rPr lang="en-US" b="1" dirty="0" smtClean="0"/>
              <a:t>factor </a:t>
            </a:r>
            <a:r>
              <a:rPr lang="en-US" dirty="0" smtClean="0"/>
              <a:t>(The glycoprotein produced by stomach for vitamin B12 absorption in small intestine).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4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50" y="492981"/>
            <a:ext cx="675861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FACTORS INFLUENCING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pH and Ionization</a:t>
            </a:r>
          </a:p>
          <a:p>
            <a:r>
              <a:rPr lang="en-US" dirty="0"/>
              <a:t>Drugs exist as: </a:t>
            </a:r>
          </a:p>
          <a:p>
            <a:pPr lvl="1"/>
            <a:r>
              <a:rPr lang="en-US" dirty="0"/>
              <a:t>Weak acids (HA ⇌ H⁺ + A⁻) </a:t>
            </a:r>
          </a:p>
          <a:p>
            <a:pPr lvl="1"/>
            <a:r>
              <a:rPr lang="en-US" dirty="0"/>
              <a:t>Weak bases (BH⁺ ⇌ B + H⁺) </a:t>
            </a:r>
          </a:p>
          <a:p>
            <a:r>
              <a:rPr lang="en-US" b="1" dirty="0"/>
              <a:t>Non-ionized form → better absorption</a:t>
            </a:r>
            <a:r>
              <a:rPr lang="en-US" dirty="0"/>
              <a:t> 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Weak acid (aspirin) → absorbed in stomach </a:t>
            </a:r>
          </a:p>
          <a:p>
            <a:r>
              <a:rPr lang="en-US" dirty="0"/>
              <a:t>Weak base (morphine) → absorbed in intestine</a:t>
            </a:r>
          </a:p>
        </p:txBody>
      </p:sp>
    </p:spTree>
    <p:extLst>
      <p:ext uri="{BB962C8B-B14F-4D97-AF65-F5344CB8AC3E}">
        <p14:creationId xmlns:p14="http://schemas.microsoft.com/office/powerpoint/2010/main" val="3516494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513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PHARMACOLOGY</vt:lpstr>
      <vt:lpstr>ABSORPTION OF DRUGS</vt:lpstr>
      <vt:lpstr>MECHANISMS OF DRUG ABSORPTION (GI TRACT)</vt:lpstr>
      <vt:lpstr>1. Passive Diffusion</vt:lpstr>
      <vt:lpstr>Continued </vt:lpstr>
      <vt:lpstr>2. Facilitated Diffusion</vt:lpstr>
      <vt:lpstr>3. Active Transport</vt:lpstr>
      <vt:lpstr>4. Endocytosis</vt:lpstr>
      <vt:lpstr>FACTORS INFLUENCING ABSORPTION</vt:lpstr>
      <vt:lpstr>Continued </vt:lpstr>
      <vt:lpstr>Continued </vt:lpstr>
      <vt:lpstr>Continued </vt:lpstr>
      <vt:lpstr>Continued </vt:lpstr>
      <vt:lpstr>BIOAVAILABILITY</vt:lpstr>
      <vt:lpstr>Factors Affecting Bioavailability</vt:lpstr>
      <vt:lpstr>Continued </vt:lpstr>
      <vt:lpstr>Continued </vt:lpstr>
      <vt:lpstr>Continued </vt:lpstr>
      <vt:lpstr>PowerPoint Presentation</vt:lpstr>
      <vt:lpstr>BIOEQUIVALENCE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9</cp:revision>
  <dcterms:created xsi:type="dcterms:W3CDTF">2026-03-29T09:29:04Z</dcterms:created>
  <dcterms:modified xsi:type="dcterms:W3CDTF">2026-03-29T11:09:54Z</dcterms:modified>
</cp:coreProperties>
</file>