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4" r:id="rId2"/>
    <p:sldId id="276" r:id="rId3"/>
    <p:sldId id="256" r:id="rId4"/>
    <p:sldId id="257" r:id="rId5"/>
    <p:sldId id="272" r:id="rId6"/>
    <p:sldId id="258" r:id="rId7"/>
    <p:sldId id="273" r:id="rId8"/>
    <p:sldId id="259" r:id="rId9"/>
    <p:sldId id="282" r:id="rId10"/>
    <p:sldId id="260" r:id="rId11"/>
    <p:sldId id="277" r:id="rId12"/>
    <p:sldId id="261" r:id="rId13"/>
    <p:sldId id="278" r:id="rId14"/>
    <p:sldId id="262" r:id="rId15"/>
    <p:sldId id="263" r:id="rId16"/>
    <p:sldId id="279" r:id="rId17"/>
    <p:sldId id="264" r:id="rId18"/>
    <p:sldId id="280" r:id="rId19"/>
    <p:sldId id="283" r:id="rId20"/>
    <p:sldId id="281" r:id="rId21"/>
    <p:sldId id="265" r:id="rId22"/>
    <p:sldId id="266" r:id="rId23"/>
    <p:sldId id="267" r:id="rId24"/>
    <p:sldId id="274" r:id="rId25"/>
    <p:sldId id="268" r:id="rId26"/>
    <p:sldId id="269" r:id="rId27"/>
    <p:sldId id="270" r:id="rId28"/>
    <p:sldId id="27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78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13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0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235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337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52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070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73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369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469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7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250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1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33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416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4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827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28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0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Computer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BS (OT+ RIT+MLT)</a:t>
            </a:r>
          </a:p>
          <a:p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Semester</a:t>
            </a:r>
            <a:br>
              <a:rPr lang="en-US" b="1" dirty="0"/>
            </a:br>
            <a:r>
              <a:rPr lang="en-US" b="1" dirty="0"/>
              <a:t>Adnan Ramzan 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1345" t="15370" r="12402"/>
          <a:stretch>
            <a:fillRect/>
          </a:stretch>
        </p:blipFill>
        <p:spPr>
          <a:xfrm>
            <a:off x="4356675" y="1377917"/>
            <a:ext cx="430650" cy="43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5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First Generation 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b="1" dirty="0">
                <a:solidFill>
                  <a:srgbClr val="FF0000"/>
                </a:solidFill>
              </a:rPr>
              <a:t>Period: </a:t>
            </a:r>
            <a:r>
              <a:rPr dirty="0"/>
              <a:t>1940–1956</a:t>
            </a:r>
            <a:endParaRPr lang="en-US" dirty="0"/>
          </a:p>
          <a:p>
            <a:pPr lvl="0"/>
            <a:r>
              <a:rPr lang="en-US" dirty="0"/>
              <a:t>Computers used vacuum tubes to process data.</a:t>
            </a:r>
          </a:p>
          <a:p>
            <a:pPr lvl="0"/>
            <a:r>
              <a:rPr lang="en-US" dirty="0"/>
              <a:t>They were </a:t>
            </a:r>
            <a:r>
              <a:rPr lang="en-US" b="1" dirty="0"/>
              <a:t>huge machines</a:t>
            </a:r>
            <a:r>
              <a:rPr lang="en-US" dirty="0"/>
              <a:t>, often taking up entire rooms.</a:t>
            </a:r>
          </a:p>
          <a:p>
            <a:pPr lvl="0"/>
            <a:r>
              <a:rPr lang="en-US" b="1" dirty="0"/>
              <a:t>Problems:</a:t>
            </a:r>
            <a:r>
              <a:rPr lang="en-US" dirty="0"/>
              <a:t> Very hot, slow, unreliable, and costly.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Examples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b="1" dirty="0"/>
              <a:t>ENIAC</a:t>
            </a:r>
            <a:r>
              <a:rPr lang="en-US" dirty="0"/>
              <a:t> (Electronic Numerical Integrator and Computer)</a:t>
            </a:r>
          </a:p>
          <a:p>
            <a:pPr lvl="0"/>
            <a:r>
              <a:rPr lang="en-US" b="1" dirty="0"/>
              <a:t>UNIVAC I</a:t>
            </a:r>
            <a:r>
              <a:rPr lang="en-US" dirty="0"/>
              <a:t> (Universal Automatic Computer)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Uses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dirty="0"/>
              <a:t>Mainly for military calculations and scientific research.</a:t>
            </a:r>
          </a:p>
          <a:p>
            <a:pPr lvl="0"/>
            <a:r>
              <a:rPr lang="en-US" dirty="0"/>
              <a:t>Could perform tasks that were impossible manually.</a:t>
            </a:r>
          </a:p>
        </p:txBody>
      </p:sp>
    </p:spTree>
    <p:extLst>
      <p:ext uri="{BB962C8B-B14F-4D97-AF65-F5344CB8AC3E}">
        <p14:creationId xmlns:p14="http://schemas.microsoft.com/office/powerpoint/2010/main" val="1787633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Second Generation 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b="1" dirty="0">
                <a:solidFill>
                  <a:srgbClr val="FF0000"/>
                </a:solidFill>
              </a:rPr>
              <a:t>Period: </a:t>
            </a:r>
            <a:r>
              <a:rPr dirty="0"/>
              <a:t>1956–1963</a:t>
            </a:r>
          </a:p>
          <a:p>
            <a:r>
              <a:rPr b="1" dirty="0">
                <a:solidFill>
                  <a:srgbClr val="FF0000"/>
                </a:solidFill>
              </a:rPr>
              <a:t>Technology: </a:t>
            </a:r>
            <a:r>
              <a:rPr dirty="0"/>
              <a:t>Transistors</a:t>
            </a:r>
            <a:endParaRPr lang="en-US" dirty="0"/>
          </a:p>
          <a:p>
            <a:pPr lvl="0"/>
            <a:r>
              <a:rPr lang="en-US" dirty="0"/>
              <a:t>Transistors replaced vacuum tubes and were smaller, faster, and more reliable.</a:t>
            </a:r>
          </a:p>
          <a:p>
            <a:pPr lvl="0"/>
            <a:r>
              <a:rPr lang="en-US" dirty="0"/>
              <a:t>Computers consumed less power and generated less heat.</a:t>
            </a:r>
          </a:p>
          <a:p>
            <a:pPr lvl="0"/>
            <a:r>
              <a:rPr lang="en-US" dirty="0"/>
              <a:t>Programming became easier with new languages like </a:t>
            </a:r>
            <a:r>
              <a:rPr lang="en-US" b="1" dirty="0"/>
              <a:t>COBOL</a:t>
            </a:r>
            <a:r>
              <a:rPr lang="en-US" dirty="0"/>
              <a:t> and </a:t>
            </a:r>
            <a:r>
              <a:rPr lang="en-US" b="1" dirty="0"/>
              <a:t>FORTRAN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Advantages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dirty="0"/>
              <a:t>Smaller size</a:t>
            </a:r>
          </a:p>
          <a:p>
            <a:pPr lvl="0"/>
            <a:r>
              <a:rPr lang="en-US" dirty="0"/>
              <a:t>Faster processing</a:t>
            </a:r>
          </a:p>
          <a:p>
            <a:pPr lvl="0"/>
            <a:r>
              <a:rPr lang="en-US" dirty="0"/>
              <a:t>Cheaper to make</a:t>
            </a:r>
          </a:p>
          <a:p>
            <a:r>
              <a:rPr lang="en-US" dirty="0"/>
              <a:t>More reliable</a:t>
            </a:r>
          </a:p>
        </p:txBody>
      </p:sp>
    </p:spTree>
    <p:extLst>
      <p:ext uri="{BB962C8B-B14F-4D97-AF65-F5344CB8AC3E}">
        <p14:creationId xmlns:p14="http://schemas.microsoft.com/office/powerpoint/2010/main" val="3812344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Third Generation 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b="1" dirty="0">
                <a:solidFill>
                  <a:srgbClr val="FF0000"/>
                </a:solidFill>
              </a:rPr>
              <a:t>Period: </a:t>
            </a:r>
            <a:r>
              <a:rPr dirty="0"/>
              <a:t>1964–1971</a:t>
            </a:r>
          </a:p>
          <a:p>
            <a:r>
              <a:rPr b="1" dirty="0">
                <a:solidFill>
                  <a:srgbClr val="FF0000"/>
                </a:solidFill>
              </a:rPr>
              <a:t>Technology: </a:t>
            </a:r>
            <a:r>
              <a:rPr dirty="0"/>
              <a:t>Integrated Circuits</a:t>
            </a:r>
            <a:endParaRPr lang="en-US" dirty="0"/>
          </a:p>
          <a:p>
            <a:pPr lvl="0"/>
            <a:r>
              <a:rPr lang="en-US" dirty="0"/>
              <a:t>ICs combined many transistors into a small chip, making computers smaller and faster.</a:t>
            </a:r>
          </a:p>
          <a:p>
            <a:pPr lvl="0"/>
            <a:r>
              <a:rPr lang="en-US" dirty="0"/>
              <a:t>Computers now had </a:t>
            </a:r>
            <a:r>
              <a:rPr lang="en-US" b="1" dirty="0"/>
              <a:t>keyboards, monitors, and operating systems</a:t>
            </a:r>
            <a:r>
              <a:rPr lang="en-US" dirty="0"/>
              <a:t>, making them more user-friendly.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Impact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dirty="0"/>
              <a:t>Computers became accessible to universities and businesses.</a:t>
            </a:r>
          </a:p>
          <a:p>
            <a:r>
              <a:rPr lang="en-US" dirty="0"/>
              <a:t>Cost dropped compared to earlier generations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Fourth Generation 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b="1" dirty="0">
                <a:solidFill>
                  <a:srgbClr val="FF0000"/>
                </a:solidFill>
              </a:rPr>
              <a:t>Period: </a:t>
            </a:r>
            <a:r>
              <a:rPr dirty="0"/>
              <a:t>1971–Present</a:t>
            </a:r>
          </a:p>
          <a:p>
            <a:r>
              <a:rPr b="1" dirty="0">
                <a:solidFill>
                  <a:srgbClr val="FF0000"/>
                </a:solidFill>
              </a:rPr>
              <a:t>Technology: </a:t>
            </a:r>
            <a:r>
              <a:rPr dirty="0"/>
              <a:t>Microprocessors</a:t>
            </a:r>
            <a:endParaRPr lang="en-US" dirty="0"/>
          </a:p>
          <a:p>
            <a:pPr lvl="0"/>
            <a:r>
              <a:rPr lang="en-US" dirty="0"/>
              <a:t>Microprocessors put a complete CPU on a single chip.</a:t>
            </a:r>
          </a:p>
          <a:p>
            <a:pPr lvl="0"/>
            <a:r>
              <a:rPr lang="en-US" dirty="0"/>
              <a:t>This innovation led to the creation of </a:t>
            </a:r>
            <a:r>
              <a:rPr lang="en-US" b="1" dirty="0"/>
              <a:t>Personal Computers (PCs)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Computers became </a:t>
            </a:r>
            <a:r>
              <a:rPr lang="en-US" b="1" dirty="0"/>
              <a:t>faster, smaller, portable, and affordable</a:t>
            </a:r>
            <a:r>
              <a:rPr lang="en-US" dirty="0"/>
              <a:t>.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Examples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dirty="0"/>
              <a:t>IBM PCs</a:t>
            </a:r>
          </a:p>
          <a:p>
            <a:pPr lvl="0"/>
            <a:r>
              <a:rPr lang="en-US" dirty="0"/>
              <a:t>Apple Macintosh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Impact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dirty="0"/>
              <a:t>Computers moved from specialized labs to homes and offices.</a:t>
            </a:r>
          </a:p>
          <a:p>
            <a:pPr lvl="0"/>
            <a:r>
              <a:rPr lang="en-US" dirty="0"/>
              <a:t>Everyday people could now own and use computers.</a:t>
            </a:r>
          </a:p>
        </p:txBody>
      </p:sp>
    </p:spTree>
    <p:extLst>
      <p:ext uri="{BB962C8B-B14F-4D97-AF65-F5344CB8AC3E}">
        <p14:creationId xmlns:p14="http://schemas.microsoft.com/office/powerpoint/2010/main" val="2491919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Fifth Generation 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Technology Used:</a:t>
            </a:r>
            <a:endParaRPr lang="en-US" dirty="0"/>
          </a:p>
          <a:p>
            <a:pPr lvl="0"/>
            <a:r>
              <a:rPr lang="en-US" dirty="0"/>
              <a:t>Artificial Intelligence (AI)</a:t>
            </a:r>
          </a:p>
          <a:p>
            <a:pPr lvl="0"/>
            <a:r>
              <a:rPr lang="en-US" dirty="0"/>
              <a:t>Machine Learning (ML)</a:t>
            </a:r>
          </a:p>
          <a:p>
            <a:pPr lvl="0"/>
            <a:r>
              <a:rPr lang="en-US" dirty="0"/>
              <a:t>Quantum computing</a:t>
            </a:r>
          </a:p>
          <a:p>
            <a:r>
              <a:rPr lang="en-US" dirty="0"/>
              <a:t>High-performance microprocessors</a:t>
            </a:r>
          </a:p>
          <a:p>
            <a:pPr marL="0" lvl="0" indent="0">
              <a:buNone/>
            </a:pPr>
            <a:r>
              <a:rPr lang="en-US" dirty="0"/>
              <a:t>Modern computers are </a:t>
            </a:r>
            <a:r>
              <a:rPr lang="en-US" b="1" dirty="0"/>
              <a:t>smart, interconnected, and capable of learning</a:t>
            </a:r>
            <a:r>
              <a:rPr lang="en-US" dirty="0"/>
              <a:t>.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Capabilities</a:t>
            </a:r>
            <a:endParaRPr lang="en-US" dirty="0"/>
          </a:p>
          <a:p>
            <a:pPr lvl="0"/>
            <a:r>
              <a:rPr lang="en-US" dirty="0"/>
              <a:t>Smartphones and tablets for everyday tasks.</a:t>
            </a:r>
          </a:p>
          <a:p>
            <a:pPr lvl="0"/>
            <a:r>
              <a:rPr lang="en-US" dirty="0"/>
              <a:t>Supercomputers for scientific research.</a:t>
            </a:r>
          </a:p>
          <a:p>
            <a:pPr lvl="0"/>
            <a:r>
              <a:rPr lang="en-US" dirty="0"/>
              <a:t>AI-powered systems like </a:t>
            </a:r>
            <a:r>
              <a:rPr lang="en-US" dirty="0" err="1"/>
              <a:t>Siri</a:t>
            </a:r>
            <a:r>
              <a:rPr lang="en-US" dirty="0"/>
              <a:t>, Alexa, and autonomous cars.</a:t>
            </a:r>
          </a:p>
          <a:p>
            <a:pPr lvl="0"/>
            <a:r>
              <a:rPr lang="en-US" dirty="0"/>
              <a:t>Real-time global communication via the internet.</a:t>
            </a:r>
          </a:p>
        </p:txBody>
      </p:sp>
    </p:spTree>
    <p:extLst>
      <p:ext uri="{BB962C8B-B14F-4D97-AF65-F5344CB8AC3E}">
        <p14:creationId xmlns:p14="http://schemas.microsoft.com/office/powerpoint/2010/main" val="627427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6" b="13694"/>
          <a:stretch>
            <a:fillRect/>
          </a:stretch>
        </p:blipFill>
        <p:spPr>
          <a:xfrm>
            <a:off x="631066" y="595648"/>
            <a:ext cx="7894748" cy="5624848"/>
          </a:xfrm>
        </p:spPr>
      </p:pic>
    </p:spTree>
    <p:extLst>
      <p:ext uri="{BB962C8B-B14F-4D97-AF65-F5344CB8AC3E}">
        <p14:creationId xmlns:p14="http://schemas.microsoft.com/office/powerpoint/2010/main" val="2661312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3" y="528034"/>
            <a:ext cx="8049295" cy="5808372"/>
          </a:xfrm>
        </p:spPr>
      </p:pic>
    </p:spTree>
    <p:extLst>
      <p:ext uri="{BB962C8B-B14F-4D97-AF65-F5344CB8AC3E}">
        <p14:creationId xmlns:p14="http://schemas.microsoft.com/office/powerpoint/2010/main" val="2896932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Summary Table of Computer Generations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791963"/>
              </p:ext>
            </p:extLst>
          </p:nvPr>
        </p:nvGraphicFramePr>
        <p:xfrm>
          <a:off x="914398" y="2490788"/>
          <a:ext cx="7575085" cy="3717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5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5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5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0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83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Generation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Years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Technology Used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Size/Features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Examples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1st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1940–1956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Vacuum Tubes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Room-sized, huge machines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ENIAC, UNIVAC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2nd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1956–1963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Transistors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Smaller, faster, reliable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IBM 7090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3rd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1964–1971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Integrated Circuits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Compact, user-friendly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IBM 360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3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4th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1971–Present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Microprocessors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Personal computers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Apple, IBM PCs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5th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Present &amp; Future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AI, Quantum, Cloud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Smart, interconnected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Smartphones, AI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503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Boolean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Boolean logic = math with </a:t>
            </a:r>
            <a:r>
              <a:rPr lang="en-US" b="1" dirty="0"/>
              <a:t>TRUE or FALSE</a:t>
            </a:r>
            <a:r>
              <a:rPr lang="en-US" dirty="0"/>
              <a:t> values.</a:t>
            </a:r>
          </a:p>
          <a:p>
            <a:pPr lvl="0"/>
            <a:r>
              <a:rPr lang="en-US" dirty="0"/>
              <a:t>Created by </a:t>
            </a:r>
            <a:r>
              <a:rPr lang="en-US" b="1" dirty="0"/>
              <a:t>George Boole</a:t>
            </a:r>
            <a:r>
              <a:rPr lang="en-US" dirty="0"/>
              <a:t> in the 1800s.</a:t>
            </a:r>
          </a:p>
          <a:p>
            <a:pPr lvl="0"/>
            <a:r>
              <a:rPr lang="en-US" dirty="0"/>
              <a:t>Computers use it because they only know </a:t>
            </a:r>
            <a:r>
              <a:rPr lang="en-US" b="1" dirty="0"/>
              <a:t>ON (1/TRUE)</a:t>
            </a:r>
            <a:r>
              <a:rPr lang="en-US" dirty="0"/>
              <a:t> and </a:t>
            </a:r>
            <a:r>
              <a:rPr lang="en-US" b="1" dirty="0"/>
              <a:t>OFF (0/FALSE)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Example: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dirty="0"/>
              <a:t>“Is the light on?” → YES (TRUE) or NO (FALSE)</a:t>
            </a:r>
          </a:p>
          <a:p>
            <a:pPr lvl="0"/>
            <a:r>
              <a:rPr lang="en-US" dirty="0"/>
              <a:t>Computers use the same idea to make decisions.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Boolean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AND – both conditions must be true</a:t>
            </a:r>
          </a:p>
          <a:p>
            <a:r>
              <a:t>OR – at least one must be true</a:t>
            </a:r>
          </a:p>
          <a:p>
            <a:r>
              <a:t>NOT – reverses the value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Truth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all possible outputs</a:t>
            </a:r>
          </a:p>
          <a:p>
            <a:r>
              <a:t>Used for AND, OR, NOT</a:t>
            </a:r>
          </a:p>
          <a:p>
            <a:r>
              <a:t>Important for circuits</a:t>
            </a:r>
          </a:p>
          <a:p>
            <a:r>
              <a:t>Helps understand logic clearly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Truth Tables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8" y="2656573"/>
            <a:ext cx="6799262" cy="3166711"/>
          </a:xfrm>
        </p:spPr>
      </p:pic>
    </p:spTree>
    <p:extLst>
      <p:ext uri="{BB962C8B-B14F-4D97-AF65-F5344CB8AC3E}">
        <p14:creationId xmlns:p14="http://schemas.microsoft.com/office/powerpoint/2010/main" val="2479296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Uses of Boolean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Programming conditions</a:t>
            </a:r>
          </a:p>
          <a:p>
            <a:r>
              <a:t>Digital circuits (logic gates)</a:t>
            </a:r>
          </a:p>
          <a:p>
            <a:r>
              <a:t>Search engines filtering</a:t>
            </a:r>
          </a:p>
          <a:p>
            <a:r>
              <a:t>Databases queries</a:t>
            </a:r>
          </a:p>
          <a:p>
            <a:r>
              <a:t>Smart devices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Real Life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Phone unlock: Face ID OR Passcode</a:t>
            </a:r>
          </a:p>
          <a:p>
            <a:r>
              <a:t>Login: Password AND OTP</a:t>
            </a:r>
          </a:p>
          <a:p>
            <a:r>
              <a:t>Traffic lights: Sensor AND Timer</a:t>
            </a:r>
          </a:p>
          <a:p>
            <a:r>
              <a:t>Spam filter: Multiple conditions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Foundation of all computers</a:t>
            </a:r>
          </a:p>
          <a:p>
            <a:r>
              <a:t>Helps in decision making</a:t>
            </a:r>
          </a:p>
          <a:p>
            <a:r>
              <a:t>Used in AI and software</a:t>
            </a:r>
          </a:p>
          <a:p>
            <a:r>
              <a:t>Essential for modern technology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9" y="540913"/>
            <a:ext cx="8049296" cy="5782614"/>
          </a:xfrm>
        </p:spPr>
      </p:pic>
    </p:spTree>
    <p:extLst>
      <p:ext uri="{BB962C8B-B14F-4D97-AF65-F5344CB8AC3E}">
        <p14:creationId xmlns:p14="http://schemas.microsoft.com/office/powerpoint/2010/main" val="936426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History of 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Computers are everywhere today, but they didn’t appear overnight.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development happened over centuries, starting from simple counting tools to the powerful machines we use now.</a:t>
            </a: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in every field today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Early Calculating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sz="3000" b="1" dirty="0">
                <a:solidFill>
                  <a:srgbClr val="FF0000"/>
                </a:solidFill>
              </a:rPr>
              <a:t>Abacus (2400 BC) </a:t>
            </a:r>
            <a:endParaRPr lang="en-US" sz="3000" b="1" dirty="0">
              <a:solidFill>
                <a:srgbClr val="FF0000"/>
              </a:solidFill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abacus is one of the earliest tools humans used to calculate.</a:t>
            </a:r>
          </a:p>
          <a:p>
            <a:pPr lvl="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consists of a wooden frame with rods and sliding beads.</a:t>
            </a:r>
          </a:p>
          <a:p>
            <a:pPr lvl="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used it for basic operations: addition, subtraction, multiplication, and division.</a:t>
            </a:r>
          </a:p>
          <a:p>
            <a:pPr lvl="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today, it’s sometimes used for teaching math.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Mechanical Calculators (1600s–1800s)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Inventors made machines that could do calculations automatically using gears and wheels.</a:t>
            </a: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Blaise Pascal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invented Pascal’s Calculator in 1642 to add and subtract numbers mechanically.</a:t>
            </a: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Gottfried Leibniz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developed a machine that could multiply and divide in the late 1600s.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machines inspired later developments in computing.</a:t>
            </a:r>
          </a:p>
        </p:txBody>
      </p:sp>
    </p:spTree>
    <p:extLst>
      <p:ext uri="{BB962C8B-B14F-4D97-AF65-F5344CB8AC3E}">
        <p14:creationId xmlns:p14="http://schemas.microsoft.com/office/powerpoint/2010/main" val="4180902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Charles Babbage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Charles Babbage – The “Father of the Computer”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designed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Engine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automate mathematical tables.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Later, he designed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Analytical Engine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first concept of a programmable machine.</a:t>
            </a:r>
          </a:p>
          <a:p>
            <a:pPr marL="0" indent="0"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Analytical Engine had components similar to modern computers: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(to store numbers)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CPU/Processor (to process numbers)</a:t>
            </a:r>
          </a:p>
          <a:p>
            <a:pPr lvl="1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Input/Output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devices</a:t>
            </a:r>
          </a:p>
        </p:txBody>
      </p:sp>
    </p:spTree>
    <p:extLst>
      <p:ext uri="{BB962C8B-B14F-4D97-AF65-F5344CB8AC3E}">
        <p14:creationId xmlns:p14="http://schemas.microsoft.com/office/powerpoint/2010/main" val="4089587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Ada Lovelace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First computer programmer</a:t>
            </a:r>
            <a:endParaRPr lang="en-US" dirty="0"/>
          </a:p>
          <a:p>
            <a:pPr lvl="0"/>
            <a:r>
              <a:rPr lang="en-US" dirty="0"/>
              <a:t>Ada wrote the first algorithm to run on Babbage’s Analytical Engine.</a:t>
            </a:r>
          </a:p>
          <a:p>
            <a:pPr lvl="0"/>
            <a:r>
              <a:rPr lang="en-US" dirty="0"/>
              <a:t>She is known as the </a:t>
            </a:r>
            <a:r>
              <a:rPr lang="en-US" b="1" dirty="0"/>
              <a:t>world’s first computer programmer</a:t>
            </a:r>
            <a:r>
              <a:rPr lang="en-US" dirty="0"/>
              <a:t>.</a:t>
            </a:r>
          </a:p>
          <a:p>
            <a:r>
              <a:rPr lang="en-US" dirty="0"/>
              <a:t>Their work laid the foundation for modern computing.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0" y="566670"/>
            <a:ext cx="7366716" cy="5521891"/>
          </a:xfrm>
        </p:spPr>
      </p:pic>
    </p:spTree>
    <p:extLst>
      <p:ext uri="{BB962C8B-B14F-4D97-AF65-F5344CB8AC3E}">
        <p14:creationId xmlns:p14="http://schemas.microsoft.com/office/powerpoint/2010/main" val="10228862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</TotalTime>
  <Words>824</Words>
  <Application>Microsoft Office PowerPoint</Application>
  <PresentationFormat>On-screen Show (4:3)</PresentationFormat>
  <Paragraphs>149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Garamond</vt:lpstr>
      <vt:lpstr>Times New Roman</vt:lpstr>
      <vt:lpstr>Organic</vt:lpstr>
      <vt:lpstr>Computer</vt:lpstr>
      <vt:lpstr>PowerPoint Presentation</vt:lpstr>
      <vt:lpstr>History of Computers</vt:lpstr>
      <vt:lpstr>Early Calculating Tools</vt:lpstr>
      <vt:lpstr>Mechanical Calculators (1600s–1800s)</vt:lpstr>
      <vt:lpstr>Charles Babbage</vt:lpstr>
      <vt:lpstr>PowerPoint Presentation</vt:lpstr>
      <vt:lpstr>Ada Lovelace</vt:lpstr>
      <vt:lpstr>PowerPoint Presentation</vt:lpstr>
      <vt:lpstr>First Generation Computers</vt:lpstr>
      <vt:lpstr>PowerPoint Presentation</vt:lpstr>
      <vt:lpstr>Second Generation Computers</vt:lpstr>
      <vt:lpstr>PowerPoint Presentation</vt:lpstr>
      <vt:lpstr>Third Generation Computers</vt:lpstr>
      <vt:lpstr>Fourth Generation Computers</vt:lpstr>
      <vt:lpstr>PowerPoint Presentation</vt:lpstr>
      <vt:lpstr>Fifth Generation Computers</vt:lpstr>
      <vt:lpstr>PowerPoint Presentation</vt:lpstr>
      <vt:lpstr>PowerPoint Presentation</vt:lpstr>
      <vt:lpstr>Summary Table of Computer Generations</vt:lpstr>
      <vt:lpstr>Boolean Logic</vt:lpstr>
      <vt:lpstr>Boolean Operators</vt:lpstr>
      <vt:lpstr>Truth Tables</vt:lpstr>
      <vt:lpstr>Truth Tables</vt:lpstr>
      <vt:lpstr>Uses of Boolean Logic</vt:lpstr>
      <vt:lpstr>Real Life Examples</vt:lpstr>
      <vt:lpstr>Importance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Boolean logic &amp; History</dc:title>
  <dc:subject/>
  <dc:creator>ADMIN</dc:creator>
  <cp:keywords/>
  <dc:description>generated using python-pptx</dc:description>
  <cp:lastModifiedBy>Administrator</cp:lastModifiedBy>
  <cp:revision>10</cp:revision>
  <dcterms:created xsi:type="dcterms:W3CDTF">2013-01-27T09:14:16Z</dcterms:created>
  <dcterms:modified xsi:type="dcterms:W3CDTF">2026-03-30T09:25:55Z</dcterms:modified>
  <cp:category/>
</cp:coreProperties>
</file>