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6" r:id="rId8"/>
    <p:sldId id="261" r:id="rId9"/>
    <p:sldId id="263" r:id="rId10"/>
    <p:sldId id="264"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7CC6A59-978F-4411-BC55-52D680E82212}" type="datetimeFigureOut">
              <a:rPr lang="en-US" smtClean="0"/>
              <a:t>3/28/2026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BA87B5A-10D9-4F90-B946-891EB054EDA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98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C6A59-978F-4411-BC55-52D680E82212}" type="datetimeFigureOut">
              <a:rPr lang="en-US" smtClean="0"/>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87B5A-10D9-4F90-B946-891EB054EDA9}" type="slidenum">
              <a:rPr lang="en-US" smtClean="0"/>
              <a:t>‹#›</a:t>
            </a:fld>
            <a:endParaRPr lang="en-US"/>
          </a:p>
        </p:txBody>
      </p:sp>
    </p:spTree>
    <p:extLst>
      <p:ext uri="{BB962C8B-B14F-4D97-AF65-F5344CB8AC3E}">
        <p14:creationId xmlns:p14="http://schemas.microsoft.com/office/powerpoint/2010/main" val="342189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C6A59-978F-4411-BC55-52D680E82212}" type="datetimeFigureOut">
              <a:rPr lang="en-US" smtClean="0"/>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87B5A-10D9-4F90-B946-891EB054EDA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1363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C6A59-978F-4411-BC55-52D680E82212}" type="datetimeFigureOut">
              <a:rPr lang="en-US" smtClean="0"/>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87B5A-10D9-4F90-B946-891EB054EDA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2511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C6A59-978F-4411-BC55-52D680E82212}" type="datetimeFigureOut">
              <a:rPr lang="en-US" smtClean="0"/>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87B5A-10D9-4F90-B946-891EB054EDA9}" type="slidenum">
              <a:rPr lang="en-US" smtClean="0"/>
              <a:t>‹#›</a:t>
            </a:fld>
            <a:endParaRPr lang="en-US"/>
          </a:p>
        </p:txBody>
      </p:sp>
    </p:spTree>
    <p:extLst>
      <p:ext uri="{BB962C8B-B14F-4D97-AF65-F5344CB8AC3E}">
        <p14:creationId xmlns:p14="http://schemas.microsoft.com/office/powerpoint/2010/main" val="3197863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C6A59-978F-4411-BC55-52D680E82212}" type="datetimeFigureOut">
              <a:rPr lang="en-US" smtClean="0"/>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87B5A-10D9-4F90-B946-891EB054EDA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5045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C6A59-978F-4411-BC55-52D680E82212}" type="datetimeFigureOut">
              <a:rPr lang="en-US" smtClean="0"/>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87B5A-10D9-4F90-B946-891EB054EDA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798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CC6A59-978F-4411-BC55-52D680E82212}" type="datetimeFigureOut">
              <a:rPr lang="en-US" smtClean="0"/>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87B5A-10D9-4F90-B946-891EB054EDA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4639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CC6A59-978F-4411-BC55-52D680E82212}" type="datetimeFigureOut">
              <a:rPr lang="en-US" smtClean="0"/>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87B5A-10D9-4F90-B946-891EB054EDA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404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CC6A59-978F-4411-BC55-52D680E82212}" type="datetimeFigureOut">
              <a:rPr lang="en-US" smtClean="0"/>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87B5A-10D9-4F90-B946-891EB054EDA9}" type="slidenum">
              <a:rPr lang="en-US" smtClean="0"/>
              <a:t>‹#›</a:t>
            </a:fld>
            <a:endParaRPr lang="en-US"/>
          </a:p>
        </p:txBody>
      </p:sp>
    </p:spTree>
    <p:extLst>
      <p:ext uri="{BB962C8B-B14F-4D97-AF65-F5344CB8AC3E}">
        <p14:creationId xmlns:p14="http://schemas.microsoft.com/office/powerpoint/2010/main" val="316946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C6A59-978F-4411-BC55-52D680E82212}" type="datetimeFigureOut">
              <a:rPr lang="en-US" smtClean="0"/>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87B5A-10D9-4F90-B946-891EB054EDA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594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CC6A59-978F-4411-BC55-52D680E82212}" type="datetimeFigureOut">
              <a:rPr lang="en-US" smtClean="0"/>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87B5A-10D9-4F90-B946-891EB054EDA9}" type="slidenum">
              <a:rPr lang="en-US" smtClean="0"/>
              <a:t>‹#›</a:t>
            </a:fld>
            <a:endParaRPr lang="en-US"/>
          </a:p>
        </p:txBody>
      </p:sp>
    </p:spTree>
    <p:extLst>
      <p:ext uri="{BB962C8B-B14F-4D97-AF65-F5344CB8AC3E}">
        <p14:creationId xmlns:p14="http://schemas.microsoft.com/office/powerpoint/2010/main" val="3014531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CC6A59-978F-4411-BC55-52D680E82212}" type="datetimeFigureOut">
              <a:rPr lang="en-US" smtClean="0"/>
              <a:t>3/28/2026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A87B5A-10D9-4F90-B946-891EB054EDA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373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CC6A59-978F-4411-BC55-52D680E82212}" type="datetimeFigureOut">
              <a:rPr lang="en-US" smtClean="0"/>
              <a:t>3/28/2026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A87B5A-10D9-4F90-B946-891EB054EDA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612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C6A59-978F-4411-BC55-52D680E82212}" type="datetimeFigureOut">
              <a:rPr lang="en-US" smtClean="0"/>
              <a:t>3/28/2026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A87B5A-10D9-4F90-B946-891EB054EDA9}" type="slidenum">
              <a:rPr lang="en-US" smtClean="0"/>
              <a:t>‹#›</a:t>
            </a:fld>
            <a:endParaRPr lang="en-US"/>
          </a:p>
        </p:txBody>
      </p:sp>
    </p:spTree>
    <p:extLst>
      <p:ext uri="{BB962C8B-B14F-4D97-AF65-F5344CB8AC3E}">
        <p14:creationId xmlns:p14="http://schemas.microsoft.com/office/powerpoint/2010/main" val="216337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C6A59-978F-4411-BC55-52D680E82212}" type="datetimeFigureOut">
              <a:rPr lang="en-US" smtClean="0"/>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87B5A-10D9-4F90-B946-891EB054EDA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5232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C6A59-978F-4411-BC55-52D680E82212}" type="datetimeFigureOut">
              <a:rPr lang="en-US" smtClean="0"/>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87B5A-10D9-4F90-B946-891EB054EDA9}" type="slidenum">
              <a:rPr lang="en-US" smtClean="0"/>
              <a:t>‹#›</a:t>
            </a:fld>
            <a:endParaRPr lang="en-US"/>
          </a:p>
        </p:txBody>
      </p:sp>
    </p:spTree>
    <p:extLst>
      <p:ext uri="{BB962C8B-B14F-4D97-AF65-F5344CB8AC3E}">
        <p14:creationId xmlns:p14="http://schemas.microsoft.com/office/powerpoint/2010/main" val="191219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CC6A59-978F-4411-BC55-52D680E82212}" type="datetimeFigureOut">
              <a:rPr lang="en-US" smtClean="0"/>
              <a:t>3/28/2026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A87B5A-10D9-4F90-B946-891EB054EDA9}" type="slidenum">
              <a:rPr lang="en-US" smtClean="0"/>
              <a:t>‹#›</a:t>
            </a:fld>
            <a:endParaRPr lang="en-US"/>
          </a:p>
        </p:txBody>
      </p:sp>
    </p:spTree>
    <p:extLst>
      <p:ext uri="{BB962C8B-B14F-4D97-AF65-F5344CB8AC3E}">
        <p14:creationId xmlns:p14="http://schemas.microsoft.com/office/powerpoint/2010/main" val="510712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2F68F2-2C5C-4E48-A54E-DF855E11B5F2}"/>
              </a:ext>
            </a:extLst>
          </p:cNvPr>
          <p:cNvSpPr>
            <a:spLocks noGrp="1"/>
          </p:cNvSpPr>
          <p:nvPr>
            <p:ph type="ctrTitle"/>
          </p:nvPr>
        </p:nvSpPr>
        <p:spPr/>
        <p:txBody>
          <a:bodyPr/>
          <a:lstStyle/>
          <a:p>
            <a:r>
              <a:rPr lang="en-US" b="1" dirty="0" smtClean="0"/>
              <a:t>ADNAN RAMZAN</a:t>
            </a:r>
            <a:endParaRPr lang="en-US" b="1" dirty="0"/>
          </a:p>
        </p:txBody>
      </p:sp>
      <p:sp>
        <p:nvSpPr>
          <p:cNvPr id="3" name="Subtitle 2">
            <a:extLst>
              <a:ext uri="{FF2B5EF4-FFF2-40B4-BE49-F238E27FC236}">
                <a16:creationId xmlns:a16="http://schemas.microsoft.com/office/drawing/2014/main" xmlns="" id="{E0860A81-E2C4-4E35-9950-B1472C67F182}"/>
              </a:ext>
            </a:extLst>
          </p:cNvPr>
          <p:cNvSpPr>
            <a:spLocks noGrp="1"/>
          </p:cNvSpPr>
          <p:nvPr>
            <p:ph type="subTitle" idx="1"/>
          </p:nvPr>
        </p:nvSpPr>
        <p:spPr/>
        <p:txBody>
          <a:bodyPr>
            <a:normAutofit fontScale="85000" lnSpcReduction="20000"/>
          </a:bodyPr>
          <a:lstStyle/>
          <a:p>
            <a:r>
              <a:rPr lang="en-US" sz="4800" dirty="0"/>
              <a:t>Thorax</a:t>
            </a:r>
          </a:p>
          <a:p>
            <a:r>
              <a:rPr lang="en-US" sz="4800" dirty="0"/>
              <a:t>Chest wall and Ribs</a:t>
            </a:r>
          </a:p>
        </p:txBody>
      </p:sp>
    </p:spTree>
    <p:extLst>
      <p:ext uri="{BB962C8B-B14F-4D97-AF65-F5344CB8AC3E}">
        <p14:creationId xmlns:p14="http://schemas.microsoft.com/office/powerpoint/2010/main" val="340293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05A04D-52A1-49BB-99F6-8C9D761A72DE}"/>
              </a:ext>
            </a:extLst>
          </p:cNvPr>
          <p:cNvSpPr>
            <a:spLocks noGrp="1"/>
          </p:cNvSpPr>
          <p:nvPr>
            <p:ph type="title"/>
          </p:nvPr>
        </p:nvSpPr>
        <p:spPr/>
        <p:txBody>
          <a:bodyPr/>
          <a:lstStyle/>
          <a:p>
            <a:r>
              <a:rPr lang="en-US" b="1" dirty="0" smtClean="0"/>
              <a:t>Xiphoid </a:t>
            </a:r>
            <a:r>
              <a:rPr lang="en-US" b="1" dirty="0"/>
              <a:t>process</a:t>
            </a:r>
            <a:endParaRPr lang="en-US" dirty="0"/>
          </a:p>
        </p:txBody>
      </p:sp>
      <p:sp>
        <p:nvSpPr>
          <p:cNvPr id="3" name="Content Placeholder 2">
            <a:extLst>
              <a:ext uri="{FF2B5EF4-FFF2-40B4-BE49-F238E27FC236}">
                <a16:creationId xmlns:a16="http://schemas.microsoft.com/office/drawing/2014/main" xmlns="" id="{847BC112-0CDB-4F0C-BA13-A03F489E83DC}"/>
              </a:ext>
            </a:extLst>
          </p:cNvPr>
          <p:cNvSpPr>
            <a:spLocks noGrp="1"/>
          </p:cNvSpPr>
          <p:nvPr>
            <p:ph idx="1"/>
          </p:nvPr>
        </p:nvSpPr>
        <p:spPr/>
        <p:txBody>
          <a:bodyPr>
            <a:normAutofit fontScale="92500" lnSpcReduction="20000"/>
          </a:bodyPr>
          <a:lstStyle/>
          <a:p>
            <a:r>
              <a:rPr lang="en-US" sz="4000" dirty="0"/>
              <a:t>The </a:t>
            </a:r>
            <a:r>
              <a:rPr lang="en-US" sz="4000" b="1" dirty="0">
                <a:solidFill>
                  <a:srgbClr val="FF0000"/>
                </a:solidFill>
              </a:rPr>
              <a:t>xiphoid process </a:t>
            </a:r>
            <a:r>
              <a:rPr lang="en-US" sz="4000" dirty="0"/>
              <a:t>is a thin plate of cartilage that becomes ossified at its proximal end during adult life.</a:t>
            </a:r>
          </a:p>
          <a:p>
            <a:r>
              <a:rPr lang="en-US" sz="4000" dirty="0"/>
              <a:t>No ribs or costal cartilages are attached to it.</a:t>
            </a:r>
          </a:p>
          <a:p>
            <a:r>
              <a:rPr lang="en-US" sz="4000" dirty="0"/>
              <a:t>The </a:t>
            </a:r>
            <a:r>
              <a:rPr lang="en-US" sz="4000" b="1" dirty="0">
                <a:solidFill>
                  <a:srgbClr val="FF0000"/>
                </a:solidFill>
              </a:rPr>
              <a:t>xiphisternal joint</a:t>
            </a:r>
            <a:r>
              <a:rPr lang="en-US" sz="4000" b="1" dirty="0"/>
              <a:t> </a:t>
            </a:r>
            <a:r>
              <a:rPr lang="en-US" sz="4000" dirty="0"/>
              <a:t>lies opposite the body of the ninth thoracic vertebra</a:t>
            </a:r>
          </a:p>
        </p:txBody>
      </p:sp>
    </p:spTree>
    <p:extLst>
      <p:ext uri="{BB962C8B-B14F-4D97-AF65-F5344CB8AC3E}">
        <p14:creationId xmlns:p14="http://schemas.microsoft.com/office/powerpoint/2010/main" val="33822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5048" y="2464067"/>
            <a:ext cx="6301608" cy="3561348"/>
          </a:xfrm>
        </p:spPr>
      </p:pic>
    </p:spTree>
    <p:extLst>
      <p:ext uri="{BB962C8B-B14F-4D97-AF65-F5344CB8AC3E}">
        <p14:creationId xmlns:p14="http://schemas.microsoft.com/office/powerpoint/2010/main" val="188434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4B7974-C1DC-451C-91F7-FE5F034A0462}"/>
              </a:ext>
            </a:extLst>
          </p:cNvPr>
          <p:cNvSpPr>
            <a:spLocks noGrp="1"/>
          </p:cNvSpPr>
          <p:nvPr>
            <p:ph type="title"/>
          </p:nvPr>
        </p:nvSpPr>
        <p:spPr/>
        <p:txBody>
          <a:bodyPr/>
          <a:lstStyle/>
          <a:p>
            <a:r>
              <a:rPr lang="en-US" b="1" dirty="0" smtClean="0"/>
              <a:t>  </a:t>
            </a:r>
            <a:r>
              <a:rPr lang="en-US" b="1" dirty="0"/>
              <a:t>Anatomy of Thorax</a:t>
            </a:r>
          </a:p>
        </p:txBody>
      </p:sp>
      <p:sp>
        <p:nvSpPr>
          <p:cNvPr id="3" name="Content Placeholder 2">
            <a:extLst>
              <a:ext uri="{FF2B5EF4-FFF2-40B4-BE49-F238E27FC236}">
                <a16:creationId xmlns:a16="http://schemas.microsoft.com/office/drawing/2014/main" xmlns="" id="{35384C24-427A-4BFD-ACB4-A676466B6DF1}"/>
              </a:ext>
            </a:extLst>
          </p:cNvPr>
          <p:cNvSpPr>
            <a:spLocks noGrp="1"/>
          </p:cNvSpPr>
          <p:nvPr>
            <p:ph idx="1"/>
          </p:nvPr>
        </p:nvSpPr>
        <p:spPr/>
        <p:txBody>
          <a:bodyPr>
            <a:normAutofit fontScale="77500" lnSpcReduction="20000"/>
          </a:bodyPr>
          <a:lstStyle/>
          <a:p>
            <a:r>
              <a:rPr lang="en-US" sz="4000" dirty="0"/>
              <a:t>The </a:t>
            </a:r>
            <a:r>
              <a:rPr lang="en-US" sz="4000" b="1" dirty="0">
                <a:solidFill>
                  <a:srgbClr val="FF0000"/>
                </a:solidFill>
              </a:rPr>
              <a:t>thorax</a:t>
            </a:r>
            <a:r>
              <a:rPr lang="en-US" sz="4000" b="1" dirty="0"/>
              <a:t> </a:t>
            </a:r>
            <a:r>
              <a:rPr lang="en-US" sz="4000" dirty="0"/>
              <a:t>(or chest) is the region of the body </a:t>
            </a:r>
            <a:r>
              <a:rPr lang="en-US" sz="4000" dirty="0">
                <a:solidFill>
                  <a:srgbClr val="FF0000"/>
                </a:solidFill>
              </a:rPr>
              <a:t>between</a:t>
            </a:r>
            <a:r>
              <a:rPr lang="en-US" sz="4000" dirty="0"/>
              <a:t> the neck and the abdomen. </a:t>
            </a:r>
          </a:p>
          <a:p>
            <a:r>
              <a:rPr lang="en-US" sz="4000" dirty="0"/>
              <a:t>The </a:t>
            </a:r>
            <a:r>
              <a:rPr lang="en-US" sz="4000" dirty="0">
                <a:solidFill>
                  <a:srgbClr val="FF0000"/>
                </a:solidFill>
              </a:rPr>
              <a:t>framework</a:t>
            </a:r>
            <a:r>
              <a:rPr lang="en-US" sz="4000" dirty="0"/>
              <a:t> of the walls of the thorax, which is referred to as the </a:t>
            </a:r>
            <a:r>
              <a:rPr lang="en-US" sz="4000" b="1" dirty="0"/>
              <a:t>thoracic cage.</a:t>
            </a:r>
          </a:p>
          <a:p>
            <a:r>
              <a:rPr lang="en-US" sz="4000" b="1" dirty="0">
                <a:solidFill>
                  <a:srgbClr val="FF0000"/>
                </a:solidFill>
              </a:rPr>
              <a:t>Superiorly</a:t>
            </a:r>
            <a:r>
              <a:rPr lang="en-US" sz="4000" dirty="0"/>
              <a:t>, the thorax communicates with the neck, and </a:t>
            </a:r>
            <a:r>
              <a:rPr lang="en-US" sz="4000" b="1" dirty="0">
                <a:solidFill>
                  <a:srgbClr val="FF0000"/>
                </a:solidFill>
              </a:rPr>
              <a:t>inferiorly</a:t>
            </a:r>
            <a:r>
              <a:rPr lang="en-US" sz="4000" dirty="0"/>
              <a:t> it is separated from the abdomen by the diaphragm.                            </a:t>
            </a:r>
            <a:r>
              <a:rPr lang="en-US" sz="1600" dirty="0"/>
              <a:t>continued</a:t>
            </a:r>
          </a:p>
        </p:txBody>
      </p:sp>
    </p:spTree>
    <p:extLst>
      <p:ext uri="{BB962C8B-B14F-4D97-AF65-F5344CB8AC3E}">
        <p14:creationId xmlns:p14="http://schemas.microsoft.com/office/powerpoint/2010/main" val="2377888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8A2EF-84CF-42DA-B5CF-B88EE62107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087211B-4BFC-4716-91DE-28470B013BEF}"/>
              </a:ext>
            </a:extLst>
          </p:cNvPr>
          <p:cNvSpPr>
            <a:spLocks noGrp="1"/>
          </p:cNvSpPr>
          <p:nvPr>
            <p:ph idx="1"/>
          </p:nvPr>
        </p:nvSpPr>
        <p:spPr/>
        <p:txBody>
          <a:bodyPr>
            <a:normAutofit fontScale="77500" lnSpcReduction="20000"/>
          </a:bodyPr>
          <a:lstStyle/>
          <a:p>
            <a:r>
              <a:rPr lang="en-US" sz="4000" dirty="0"/>
              <a:t>The cavity of the thorax can be divided into a median partition, called the </a:t>
            </a:r>
            <a:r>
              <a:rPr lang="en-US" sz="4000" b="1" dirty="0"/>
              <a:t>mediastinum, </a:t>
            </a:r>
            <a:r>
              <a:rPr lang="en-US" sz="4000" dirty="0"/>
              <a:t>and the laterally placed pleurae and lungs.</a:t>
            </a:r>
          </a:p>
          <a:p>
            <a:r>
              <a:rPr lang="en-US" sz="4000" dirty="0"/>
              <a:t>The lungs are covered by a thin membrane called the </a:t>
            </a:r>
            <a:r>
              <a:rPr lang="en-US" sz="4000" b="1" dirty="0"/>
              <a:t>visceral pleura</a:t>
            </a:r>
          </a:p>
          <a:p>
            <a:r>
              <a:rPr lang="en-US" sz="4000" dirty="0"/>
              <a:t>Inner surface of the chest wall, where it is called the </a:t>
            </a:r>
            <a:r>
              <a:rPr lang="en-US" sz="4000" b="1" dirty="0"/>
              <a:t>parietal pleura</a:t>
            </a:r>
            <a:r>
              <a:rPr lang="en-US" b="1" dirty="0"/>
              <a:t>.</a:t>
            </a:r>
            <a:endParaRPr lang="en-US" dirty="0"/>
          </a:p>
          <a:p>
            <a:endParaRPr lang="en-US" dirty="0"/>
          </a:p>
        </p:txBody>
      </p:sp>
    </p:spTree>
    <p:extLst>
      <p:ext uri="{BB962C8B-B14F-4D97-AF65-F5344CB8AC3E}">
        <p14:creationId xmlns:p14="http://schemas.microsoft.com/office/powerpoint/2010/main" val="100132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92170C-ED9F-41B1-8F21-567C45F9BE15}"/>
              </a:ext>
            </a:extLst>
          </p:cNvPr>
          <p:cNvSpPr>
            <a:spLocks noGrp="1"/>
          </p:cNvSpPr>
          <p:nvPr>
            <p:ph type="title"/>
          </p:nvPr>
        </p:nvSpPr>
        <p:spPr/>
        <p:txBody>
          <a:bodyPr/>
          <a:lstStyle/>
          <a:p>
            <a:r>
              <a:rPr lang="en-US" b="1" dirty="0" smtClean="0"/>
              <a:t>Chest </a:t>
            </a:r>
            <a:r>
              <a:rPr lang="en-US" b="1" dirty="0"/>
              <a:t>or Thoracic wall</a:t>
            </a:r>
          </a:p>
        </p:txBody>
      </p:sp>
      <p:sp>
        <p:nvSpPr>
          <p:cNvPr id="3" name="Content Placeholder 2">
            <a:extLst>
              <a:ext uri="{FF2B5EF4-FFF2-40B4-BE49-F238E27FC236}">
                <a16:creationId xmlns:a16="http://schemas.microsoft.com/office/drawing/2014/main" xmlns="" id="{28AE396E-AF2A-4DA3-8377-2164179E3CC8}"/>
              </a:ext>
            </a:extLst>
          </p:cNvPr>
          <p:cNvSpPr>
            <a:spLocks noGrp="1"/>
          </p:cNvSpPr>
          <p:nvPr>
            <p:ph idx="1"/>
          </p:nvPr>
        </p:nvSpPr>
        <p:spPr/>
        <p:txBody>
          <a:bodyPr>
            <a:normAutofit lnSpcReduction="10000"/>
          </a:bodyPr>
          <a:lstStyle/>
          <a:p>
            <a:r>
              <a:rPr lang="en-US" dirty="0"/>
              <a:t>The thoracic wall is formed </a:t>
            </a:r>
          </a:p>
          <a:p>
            <a:r>
              <a:rPr lang="en-US" b="1" dirty="0"/>
              <a:t>Posteriorly</a:t>
            </a:r>
            <a:r>
              <a:rPr lang="en-US" dirty="0"/>
              <a:t> by the thoracic part of the vertebral column;</a:t>
            </a:r>
          </a:p>
          <a:p>
            <a:r>
              <a:rPr lang="en-US" b="1" dirty="0"/>
              <a:t>Anteriorly</a:t>
            </a:r>
            <a:r>
              <a:rPr lang="en-US" dirty="0"/>
              <a:t> by the sternum and costal cartilages </a:t>
            </a:r>
          </a:p>
          <a:p>
            <a:r>
              <a:rPr lang="en-US" b="1" dirty="0"/>
              <a:t>Laterally</a:t>
            </a:r>
            <a:r>
              <a:rPr lang="en-US" dirty="0"/>
              <a:t> by the ribs and intercostal spaces; </a:t>
            </a:r>
          </a:p>
          <a:p>
            <a:r>
              <a:rPr lang="en-US" b="1" dirty="0"/>
              <a:t>Superiorly</a:t>
            </a:r>
            <a:r>
              <a:rPr lang="en-US" dirty="0"/>
              <a:t> by the suprapleural membrane; and </a:t>
            </a:r>
          </a:p>
          <a:p>
            <a:r>
              <a:rPr lang="en-US" b="1" dirty="0"/>
              <a:t>Inferiorly</a:t>
            </a:r>
            <a:r>
              <a:rPr lang="en-US" dirty="0"/>
              <a:t> by the diaphragm, which separates the thoracic cavity from the abdominal cavity.</a:t>
            </a:r>
          </a:p>
        </p:txBody>
      </p:sp>
    </p:spTree>
    <p:extLst>
      <p:ext uri="{BB962C8B-B14F-4D97-AF65-F5344CB8AC3E}">
        <p14:creationId xmlns:p14="http://schemas.microsoft.com/office/powerpoint/2010/main" val="1517695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4674BC-701B-42F2-9DA7-43ADC16E4963}"/>
              </a:ext>
            </a:extLst>
          </p:cNvPr>
          <p:cNvSpPr>
            <a:spLocks noGrp="1"/>
          </p:cNvSpPr>
          <p:nvPr>
            <p:ph type="title"/>
          </p:nvPr>
        </p:nvSpPr>
        <p:spPr/>
        <p:txBody>
          <a:bodyPr/>
          <a:lstStyle/>
          <a:p>
            <a:r>
              <a:rPr lang="en-US" dirty="0" smtClean="0"/>
              <a:t> </a:t>
            </a:r>
            <a:r>
              <a:rPr lang="en-US" dirty="0"/>
              <a:t>Sternum</a:t>
            </a:r>
          </a:p>
        </p:txBody>
      </p:sp>
      <p:sp>
        <p:nvSpPr>
          <p:cNvPr id="3" name="Content Placeholder 2">
            <a:extLst>
              <a:ext uri="{FF2B5EF4-FFF2-40B4-BE49-F238E27FC236}">
                <a16:creationId xmlns:a16="http://schemas.microsoft.com/office/drawing/2014/main" xmlns="" id="{DB9D094F-B85B-4B7F-9C68-9A620CAE73D6}"/>
              </a:ext>
            </a:extLst>
          </p:cNvPr>
          <p:cNvSpPr>
            <a:spLocks noGrp="1"/>
          </p:cNvSpPr>
          <p:nvPr>
            <p:ph idx="1"/>
          </p:nvPr>
        </p:nvSpPr>
        <p:spPr/>
        <p:txBody>
          <a:bodyPr>
            <a:noAutofit/>
          </a:bodyPr>
          <a:lstStyle/>
          <a:p>
            <a:r>
              <a:rPr lang="en-US" sz="2800" dirty="0">
                <a:latin typeface="Times New Roman" panose="02020603050405020304" pitchFamily="18" charset="0"/>
                <a:cs typeface="Times New Roman" panose="02020603050405020304" pitchFamily="18" charset="0"/>
              </a:rPr>
              <a:t>The sternum lies in the midline of the anterior chest wall.</a:t>
            </a:r>
          </a:p>
          <a:p>
            <a:r>
              <a:rPr lang="en-US" sz="2800" dirty="0">
                <a:latin typeface="Times New Roman" panose="02020603050405020304" pitchFamily="18" charset="0"/>
                <a:cs typeface="Times New Roman" panose="02020603050405020304" pitchFamily="18" charset="0"/>
              </a:rPr>
              <a:t>It is a flat bone that can be divided into three parts: </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Manubrium sterni</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Body of the sternum, and </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Xiphoid process.</a:t>
            </a:r>
          </a:p>
        </p:txBody>
      </p:sp>
    </p:spTree>
    <p:extLst>
      <p:ext uri="{BB962C8B-B14F-4D97-AF65-F5344CB8AC3E}">
        <p14:creationId xmlns:p14="http://schemas.microsoft.com/office/powerpoint/2010/main" val="4276242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E40FBC-355C-427F-8BD9-BA59369A1A5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85C55036-96F1-41ED-A577-AA71259436CC}"/>
              </a:ext>
            </a:extLst>
          </p:cNvPr>
          <p:cNvPicPr>
            <a:picLocks noGrp="1" noChangeAspect="1"/>
          </p:cNvPicPr>
          <p:nvPr>
            <p:ph idx="1"/>
          </p:nvPr>
        </p:nvPicPr>
        <p:blipFill>
          <a:blip r:embed="rId2"/>
          <a:stretch>
            <a:fillRect/>
          </a:stretch>
        </p:blipFill>
        <p:spPr>
          <a:xfrm>
            <a:off x="4129238" y="2392719"/>
            <a:ext cx="4417995" cy="3697852"/>
          </a:xfrm>
          <a:prstGeom prst="rect">
            <a:avLst/>
          </a:prstGeom>
        </p:spPr>
      </p:pic>
    </p:spTree>
    <p:extLst>
      <p:ext uri="{BB962C8B-B14F-4D97-AF65-F5344CB8AC3E}">
        <p14:creationId xmlns:p14="http://schemas.microsoft.com/office/powerpoint/2010/main" val="3066823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83B648-08E4-449F-8EA2-E75C5DCF608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92BB7F58-A723-4D65-8692-368680104419}"/>
              </a:ext>
            </a:extLst>
          </p:cNvPr>
          <p:cNvPicPr>
            <a:picLocks noGrp="1" noChangeAspect="1"/>
          </p:cNvPicPr>
          <p:nvPr>
            <p:ph idx="1"/>
          </p:nvPr>
        </p:nvPicPr>
        <p:blipFill>
          <a:blip r:embed="rId2"/>
          <a:stretch>
            <a:fillRect/>
          </a:stretch>
        </p:blipFill>
        <p:spPr>
          <a:xfrm>
            <a:off x="3702765" y="2413104"/>
            <a:ext cx="4411332" cy="3802624"/>
          </a:xfrm>
          <a:prstGeom prst="rect">
            <a:avLst/>
          </a:prstGeom>
        </p:spPr>
      </p:pic>
    </p:spTree>
    <p:extLst>
      <p:ext uri="{BB962C8B-B14F-4D97-AF65-F5344CB8AC3E}">
        <p14:creationId xmlns:p14="http://schemas.microsoft.com/office/powerpoint/2010/main" val="1527765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61DE5-E85A-4399-9828-D675FBD3A9D9}"/>
              </a:ext>
            </a:extLst>
          </p:cNvPr>
          <p:cNvSpPr>
            <a:spLocks noGrp="1"/>
          </p:cNvSpPr>
          <p:nvPr>
            <p:ph type="title"/>
          </p:nvPr>
        </p:nvSpPr>
        <p:spPr/>
        <p:txBody>
          <a:bodyPr/>
          <a:lstStyle/>
          <a:p>
            <a:r>
              <a:rPr lang="en-US" b="1" dirty="0" smtClean="0"/>
              <a:t>Manubrium </a:t>
            </a:r>
            <a:endParaRPr lang="en-US" dirty="0"/>
          </a:p>
        </p:txBody>
      </p:sp>
      <p:sp>
        <p:nvSpPr>
          <p:cNvPr id="3" name="Content Placeholder 2">
            <a:extLst>
              <a:ext uri="{FF2B5EF4-FFF2-40B4-BE49-F238E27FC236}">
                <a16:creationId xmlns:a16="http://schemas.microsoft.com/office/drawing/2014/main" xmlns="" id="{C4A90EED-BFDC-4009-8057-2562F08E6327}"/>
              </a:ext>
            </a:extLst>
          </p:cNvPr>
          <p:cNvSpPr>
            <a:spLocks noGrp="1"/>
          </p:cNvSpPr>
          <p:nvPr>
            <p:ph idx="1"/>
          </p:nvPr>
        </p:nvSpPr>
        <p:spPr/>
        <p:txBody>
          <a:bodyPr>
            <a:noAutofit/>
          </a:bodyPr>
          <a:lstStyle/>
          <a:p>
            <a:r>
              <a:rPr lang="en-US" sz="2800" dirty="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manubrium </a:t>
            </a:r>
            <a:r>
              <a:rPr lang="en-US" sz="2800" dirty="0">
                <a:latin typeface="Times New Roman" panose="02020603050405020304" pitchFamily="18" charset="0"/>
                <a:cs typeface="Times New Roman" panose="02020603050405020304" pitchFamily="18" charset="0"/>
              </a:rPr>
              <a:t>is the upper part of the sternum.</a:t>
            </a:r>
          </a:p>
          <a:p>
            <a:r>
              <a:rPr lang="en-US" sz="2800" dirty="0">
                <a:latin typeface="Times New Roman" panose="02020603050405020304" pitchFamily="18" charset="0"/>
                <a:cs typeface="Times New Roman" panose="02020603050405020304" pitchFamily="18" charset="0"/>
              </a:rPr>
              <a:t>It articulates with the body of the sternum at the manubriosternal joint, and it also articulates with the clavicles and with the 1st costal cartilage and the upper part of the 2nd costal cartilages on each side</a:t>
            </a:r>
          </a:p>
          <a:p>
            <a:r>
              <a:rPr lang="en-US" sz="2800" dirty="0">
                <a:latin typeface="Times New Roman" panose="02020603050405020304" pitchFamily="18" charset="0"/>
                <a:cs typeface="Times New Roman" panose="02020603050405020304" pitchFamily="18" charset="0"/>
              </a:rPr>
              <a:t>It lies opposite the 3</a:t>
            </a:r>
            <a:r>
              <a:rPr lang="en-US" sz="2800" baseline="30000" dirty="0">
                <a:latin typeface="Times New Roman" panose="02020603050405020304" pitchFamily="18" charset="0"/>
                <a:cs typeface="Times New Roman" panose="02020603050405020304" pitchFamily="18" charset="0"/>
              </a:rPr>
              <a:t>rd</a:t>
            </a:r>
            <a:r>
              <a:rPr lang="en-US" sz="2800" dirty="0">
                <a:latin typeface="Times New Roman" panose="02020603050405020304" pitchFamily="18" charset="0"/>
                <a:cs typeface="Times New Roman" panose="02020603050405020304" pitchFamily="18" charset="0"/>
              </a:rPr>
              <a:t> and 4th thoracic vertebrae.</a:t>
            </a:r>
          </a:p>
        </p:txBody>
      </p:sp>
    </p:spTree>
    <p:extLst>
      <p:ext uri="{BB962C8B-B14F-4D97-AF65-F5344CB8AC3E}">
        <p14:creationId xmlns:p14="http://schemas.microsoft.com/office/powerpoint/2010/main" val="89559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0E0E83-40A4-4315-B193-26EEDD06D13C}"/>
              </a:ext>
            </a:extLst>
          </p:cNvPr>
          <p:cNvSpPr>
            <a:spLocks noGrp="1"/>
          </p:cNvSpPr>
          <p:nvPr>
            <p:ph type="title"/>
          </p:nvPr>
        </p:nvSpPr>
        <p:spPr/>
        <p:txBody>
          <a:bodyPr/>
          <a:lstStyle/>
          <a:p>
            <a:r>
              <a:rPr lang="en-US" b="1" dirty="0"/>
              <a:t>  </a:t>
            </a:r>
            <a:r>
              <a:rPr lang="en-US" b="1" dirty="0" smtClean="0"/>
              <a:t>Body </a:t>
            </a:r>
            <a:r>
              <a:rPr lang="en-US" b="1" dirty="0"/>
              <a:t>of the sternum</a:t>
            </a:r>
            <a:endParaRPr lang="en-US" dirty="0"/>
          </a:p>
        </p:txBody>
      </p:sp>
      <p:sp>
        <p:nvSpPr>
          <p:cNvPr id="3" name="Content Placeholder 2">
            <a:extLst>
              <a:ext uri="{FF2B5EF4-FFF2-40B4-BE49-F238E27FC236}">
                <a16:creationId xmlns:a16="http://schemas.microsoft.com/office/drawing/2014/main" xmlns="" id="{2B90FE02-7318-4B9B-B593-E46A6FDAA0FC}"/>
              </a:ext>
            </a:extLst>
          </p:cNvPr>
          <p:cNvSpPr>
            <a:spLocks noGrp="1"/>
          </p:cNvSpPr>
          <p:nvPr>
            <p:ph idx="1"/>
          </p:nvPr>
        </p:nvSpPr>
        <p:spPr/>
        <p:txBody>
          <a:bodyPr>
            <a:normAutofit/>
          </a:bodyPr>
          <a:lstStyle/>
          <a:p>
            <a:r>
              <a:rPr lang="en-US" sz="3200" dirty="0"/>
              <a:t>The </a:t>
            </a:r>
            <a:r>
              <a:rPr lang="en-US" sz="3200" b="1" dirty="0">
                <a:solidFill>
                  <a:srgbClr val="FF0000"/>
                </a:solidFill>
              </a:rPr>
              <a:t>body of the sternum </a:t>
            </a:r>
            <a:r>
              <a:rPr lang="en-US" sz="3200" dirty="0"/>
              <a:t>articulates above with the manubrium at the </a:t>
            </a:r>
            <a:r>
              <a:rPr lang="en-US" sz="3200" b="1" dirty="0">
                <a:solidFill>
                  <a:srgbClr val="FF0000"/>
                </a:solidFill>
              </a:rPr>
              <a:t>manubriosternal joint </a:t>
            </a:r>
            <a:r>
              <a:rPr lang="en-US" sz="3200" dirty="0"/>
              <a:t>and below with the xiphoid process at the </a:t>
            </a:r>
            <a:r>
              <a:rPr lang="en-US" sz="3200" b="1" dirty="0">
                <a:solidFill>
                  <a:srgbClr val="FF0000"/>
                </a:solidFill>
              </a:rPr>
              <a:t>xiphisternal joint</a:t>
            </a:r>
            <a:r>
              <a:rPr lang="en-US" sz="3200" b="1" dirty="0"/>
              <a:t>.</a:t>
            </a:r>
          </a:p>
          <a:p>
            <a:r>
              <a:rPr lang="en-US" sz="3200" b="1" dirty="0"/>
              <a:t> </a:t>
            </a:r>
            <a:r>
              <a:rPr lang="en-US" sz="3200" dirty="0"/>
              <a:t>On each side, it articulates with the 2nd to the 7th costal cartilages</a:t>
            </a:r>
          </a:p>
        </p:txBody>
      </p:sp>
    </p:spTree>
    <p:extLst>
      <p:ext uri="{BB962C8B-B14F-4D97-AF65-F5344CB8AC3E}">
        <p14:creationId xmlns:p14="http://schemas.microsoft.com/office/powerpoint/2010/main" val="32283403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165</TotalTime>
  <Words>364</Words>
  <Application>Microsoft Office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Garamond</vt:lpstr>
      <vt:lpstr>Times New Roman</vt:lpstr>
      <vt:lpstr>Organic</vt:lpstr>
      <vt:lpstr>ADNAN RAMZAN</vt:lpstr>
      <vt:lpstr>  Anatomy of Thorax</vt:lpstr>
      <vt:lpstr>PowerPoint Presentation</vt:lpstr>
      <vt:lpstr>Chest or Thoracic wall</vt:lpstr>
      <vt:lpstr> Sternum</vt:lpstr>
      <vt:lpstr>PowerPoint Presentation</vt:lpstr>
      <vt:lpstr>PowerPoint Presentation</vt:lpstr>
      <vt:lpstr>Manubrium </vt:lpstr>
      <vt:lpstr>  Body of the sternum</vt:lpstr>
      <vt:lpstr>Xiphoid process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Jahanzaib Tufail</dc:title>
  <dc:creator>Dell</dc:creator>
  <cp:lastModifiedBy>ADMIN</cp:lastModifiedBy>
  <cp:revision>20</cp:revision>
  <dcterms:created xsi:type="dcterms:W3CDTF">2019-09-18T16:24:45Z</dcterms:created>
  <dcterms:modified xsi:type="dcterms:W3CDTF">2026-03-28T04:48:10Z</dcterms:modified>
</cp:coreProperties>
</file>