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1" y="1399430"/>
            <a:ext cx="679297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Other Routes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Oral </a:t>
            </a:r>
            <a:r>
              <a:rPr lang="en-US" b="1" dirty="0"/>
              <a:t>Inhalation &amp; Nasal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Rapid absorption via mucous membranes. </a:t>
            </a:r>
          </a:p>
          <a:p>
            <a:pPr lvl="1"/>
            <a:r>
              <a:rPr lang="en-US" dirty="0"/>
              <a:t>Used for local and systemic effects. </a:t>
            </a:r>
          </a:p>
          <a:p>
            <a:r>
              <a:rPr lang="en-US" b="1" dirty="0"/>
              <a:t>Intrathecal / Intraventricular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Direct delivery into cerebrospinal fluid. </a:t>
            </a:r>
          </a:p>
          <a:p>
            <a:pPr lvl="1"/>
            <a:r>
              <a:rPr lang="en-US" dirty="0"/>
              <a:t>Used to bypass blood-brain barrier.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3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31"/>
            <a:ext cx="11203387" cy="5860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Topical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Transdermal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Drug applied to skin (patch). </a:t>
            </a:r>
          </a:p>
          <a:p>
            <a:pPr lvl="1"/>
            <a:r>
              <a:rPr lang="en-US" dirty="0"/>
              <a:t>Provides systemic effects. </a:t>
            </a:r>
          </a:p>
          <a:p>
            <a:pPr lvl="1"/>
            <a:r>
              <a:rPr lang="en-US" dirty="0"/>
              <a:t>Absorption depends on skin condition and drug lipid solubility. </a:t>
            </a:r>
          </a:p>
          <a:p>
            <a:r>
              <a:rPr lang="en-US" b="1" dirty="0"/>
              <a:t>Rectal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~50% bypasses liver metabolism. </a:t>
            </a:r>
          </a:p>
          <a:p>
            <a:pPr lvl="1"/>
            <a:r>
              <a:rPr lang="en-US" dirty="0"/>
              <a:t>Useful in vomiting or unconscious patients. </a:t>
            </a:r>
          </a:p>
          <a:p>
            <a:pPr lvl="1"/>
            <a:r>
              <a:rPr lang="en-US" dirty="0"/>
              <a:t>Absorption may be erratic and incomplete.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1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5031"/>
            <a:ext cx="11235192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Figure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</a:t>
            </a:r>
            <a:r>
              <a:rPr lang="en-US" dirty="0"/>
              <a:t>pathway:</a:t>
            </a:r>
            <a:br>
              <a:rPr lang="en-US" dirty="0"/>
            </a:br>
            <a:r>
              <a:rPr lang="en-US" b="1" dirty="0"/>
              <a:t>Absorption → Distribution → Metabolism → Elimination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7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85031"/>
            <a:ext cx="11211339" cy="5899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5031"/>
            <a:ext cx="11251096" cy="5931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Pharmacokinetics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I. Overview</a:t>
            </a:r>
          </a:p>
          <a:p>
            <a:r>
              <a:rPr lang="en-US" dirty="0"/>
              <a:t>Pharmacokinetics refers to </a:t>
            </a:r>
            <a:r>
              <a:rPr lang="en-US" b="1" dirty="0"/>
              <a:t>what the body does to a drug</a:t>
            </a:r>
            <a:r>
              <a:rPr lang="en-US" dirty="0"/>
              <a:t>, whereas pharmacodynamics describes what the drug does to the body. </a:t>
            </a:r>
          </a:p>
          <a:p>
            <a:r>
              <a:rPr lang="en-US" dirty="0"/>
              <a:t>Four pharmacokinetic properties determine the onset, intensity, and duration of drug action: </a:t>
            </a:r>
          </a:p>
          <a:p>
            <a:r>
              <a:rPr lang="en-US" b="1" dirty="0"/>
              <a:t>Absorption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Entry of the drug into plasma from the site of administration. </a:t>
            </a:r>
          </a:p>
          <a:p>
            <a:r>
              <a:rPr lang="en-US" b="1" dirty="0"/>
              <a:t>Distribution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Reversible transfer of drug from blood to interstitial and intracellular fluids.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5031"/>
            <a:ext cx="11203386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4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Metabolism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Biotransformation of the drug, mainly by the liver or other tissues. </a:t>
            </a:r>
          </a:p>
          <a:p>
            <a:r>
              <a:rPr lang="en-US" b="1" dirty="0"/>
              <a:t>Elimination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Removal of drug and metabolites via urine, bile, or feces.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5031"/>
            <a:ext cx="11203386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Routes of Drug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</a:t>
            </a:r>
            <a:r>
              <a:rPr lang="en-US" dirty="0"/>
              <a:t>by: </a:t>
            </a:r>
          </a:p>
          <a:p>
            <a:pPr lvl="1"/>
            <a:r>
              <a:rPr lang="en-US" dirty="0"/>
              <a:t>Drug properties (water/lipid solubility, ionization) </a:t>
            </a:r>
          </a:p>
          <a:p>
            <a:pPr lvl="1"/>
            <a:r>
              <a:rPr lang="en-US" dirty="0"/>
              <a:t>Therapeutic objectives (rapid onset, long-term treatment, local delivery)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Enteral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Oral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Most common, convenient, economical. </a:t>
            </a:r>
          </a:p>
          <a:p>
            <a:pPr lvl="1"/>
            <a:r>
              <a:rPr lang="en-US" dirty="0"/>
              <a:t>Subject to first-pass metabolism. </a:t>
            </a:r>
          </a:p>
          <a:p>
            <a:pPr lvl="1"/>
            <a:r>
              <a:rPr lang="en-US" dirty="0"/>
              <a:t>May involve </a:t>
            </a:r>
            <a:r>
              <a:rPr lang="en-US" b="1" dirty="0"/>
              <a:t>extended-release preparations</a:t>
            </a:r>
            <a:r>
              <a:rPr lang="en-US" dirty="0"/>
              <a:t> for prolonged effect. </a:t>
            </a:r>
          </a:p>
          <a:p>
            <a:r>
              <a:rPr lang="en-US" b="1" dirty="0"/>
              <a:t>Sublingual / Buccal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Drug placed under tongue or in cheek pouch. </a:t>
            </a:r>
          </a:p>
          <a:p>
            <a:pPr lvl="1"/>
            <a:r>
              <a:rPr lang="en-US" dirty="0"/>
              <a:t>Avoids first-pass metabolism. </a:t>
            </a:r>
          </a:p>
          <a:p>
            <a:pPr lvl="1"/>
            <a:r>
              <a:rPr lang="en-US" dirty="0"/>
              <a:t>Rapid absorption.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b="1" dirty="0" smtClean="0"/>
              <a:t>Parenteral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Direct </a:t>
            </a:r>
            <a:r>
              <a:rPr lang="en-US" dirty="0"/>
              <a:t>delivery into systemic circulation. </a:t>
            </a:r>
          </a:p>
          <a:p>
            <a:r>
              <a:rPr lang="en-US" b="1" dirty="0"/>
              <a:t>Intravenous (IV)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Fastest onset, highest control. </a:t>
            </a:r>
          </a:p>
          <a:p>
            <a:pPr lvl="1"/>
            <a:r>
              <a:rPr lang="en-US" dirty="0"/>
              <a:t>No absorption phase. </a:t>
            </a:r>
          </a:p>
          <a:p>
            <a:r>
              <a:rPr lang="en-US" b="1" dirty="0"/>
              <a:t>Intramuscular (IM)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Slower than IV. </a:t>
            </a:r>
          </a:p>
          <a:p>
            <a:pPr lvl="1"/>
            <a:r>
              <a:rPr lang="en-US" dirty="0"/>
              <a:t>Can use depot preparations for sustained release. </a:t>
            </a:r>
          </a:p>
          <a:p>
            <a:r>
              <a:rPr lang="en-US" b="1" dirty="0"/>
              <a:t>Subcutaneous (SC)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Slower, sustained absorption. </a:t>
            </a:r>
          </a:p>
          <a:p>
            <a:pPr lvl="1"/>
            <a:r>
              <a:rPr lang="en-US" dirty="0"/>
              <a:t>Suitable for small volumes.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85031"/>
            <a:ext cx="11235192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378" y="485031"/>
            <a:ext cx="679297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262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PHARMACOLOGY</vt:lpstr>
      <vt:lpstr>Pharmacokinetics</vt:lpstr>
      <vt:lpstr>PowerPoint Presentation</vt:lpstr>
      <vt:lpstr>CONTINUED </vt:lpstr>
      <vt:lpstr>PowerPoint Presentation</vt:lpstr>
      <vt:lpstr>Routes of Drug Administration</vt:lpstr>
      <vt:lpstr>A. Enteral</vt:lpstr>
      <vt:lpstr>B. Parenteral</vt:lpstr>
      <vt:lpstr>PowerPoint Presentation</vt:lpstr>
      <vt:lpstr>C. Other Routes</vt:lpstr>
      <vt:lpstr>PowerPoint Presentation</vt:lpstr>
      <vt:lpstr>D. Topical</vt:lpstr>
      <vt:lpstr>PowerPoint Presentation</vt:lpstr>
      <vt:lpstr>Figure 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4</cp:revision>
  <dcterms:created xsi:type="dcterms:W3CDTF">2026-03-27T17:25:56Z</dcterms:created>
  <dcterms:modified xsi:type="dcterms:W3CDTF">2026-03-27T18:00:43Z</dcterms:modified>
</cp:coreProperties>
</file>