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5" r:id="rId4"/>
    <p:sldId id="276" r:id="rId5"/>
    <p:sldId id="290" r:id="rId6"/>
    <p:sldId id="302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7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90"/>
            <p14:sldId id="302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06597"/>
            <a:ext cx="7237700" cy="1515533"/>
          </a:xfrm>
        </p:spPr>
        <p:txBody>
          <a:bodyPr/>
          <a:lstStyle/>
          <a:p>
            <a:r>
              <a:rPr lang="en-US" sz="2800" b="1" dirty="0"/>
              <a:t>Reporting | Active &amp; Passive | </a:t>
            </a:r>
            <a:br>
              <a:rPr lang="en-US" sz="2800" b="1" dirty="0"/>
            </a:br>
            <a:r>
              <a:rPr lang="en-US" sz="2800" b="1" dirty="0"/>
              <a:t>Sharing Narratives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7658-5FA9-3C9A-7DE6-E07E004ED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22AE-E7B2-31C6-156C-B6EA32F1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Questions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08A6F-FA29-731C-963E-3C41F308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53A781-B0C2-75F0-1826-56C8C5D4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5" y="2643037"/>
            <a:ext cx="4629864" cy="3445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A. Yes/No Questions</a:t>
            </a:r>
          </a:p>
          <a:p>
            <a:r>
              <a:rPr lang="en-US" dirty="0"/>
              <a:t>Use: asked if / whether</a:t>
            </a:r>
          </a:p>
          <a:p>
            <a:r>
              <a:rPr lang="en-US" dirty="0"/>
              <a:t>“Are you ready?”</a:t>
            </a:r>
            <a:br>
              <a:rPr lang="en-US" dirty="0"/>
            </a:br>
            <a:r>
              <a:rPr lang="en-US" dirty="0"/>
              <a:t>➡ She asked if I was ready.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25B2AF-9C0D-D963-2BDE-39BBE28C0FCF}"/>
              </a:ext>
            </a:extLst>
          </p:cNvPr>
          <p:cNvSpPr txBox="1">
            <a:spLocks/>
          </p:cNvSpPr>
          <p:nvPr/>
        </p:nvSpPr>
        <p:spPr>
          <a:xfrm>
            <a:off x="6687552" y="2556932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Wh</a:t>
            </a:r>
            <a:r>
              <a:rPr lang="en-US" b="1" dirty="0"/>
              <a:t>-Questions</a:t>
            </a:r>
          </a:p>
          <a:p>
            <a:r>
              <a:rPr lang="en-US" dirty="0"/>
              <a:t>Keep same question word.</a:t>
            </a:r>
          </a:p>
          <a:p>
            <a:r>
              <a:rPr lang="en-US" dirty="0"/>
              <a:t>“Where do you live?”</a:t>
            </a:r>
            <a:br>
              <a:rPr lang="en-US" dirty="0"/>
            </a:br>
            <a:r>
              <a:rPr lang="en-US" dirty="0"/>
              <a:t>➡ He asked where I lived.</a:t>
            </a:r>
          </a:p>
          <a:p>
            <a:r>
              <a:rPr lang="en-US" dirty="0"/>
              <a:t>⚠ No question mark</a:t>
            </a:r>
            <a:br>
              <a:rPr lang="en-US" dirty="0"/>
            </a:br>
            <a:r>
              <a:rPr lang="en-US" dirty="0"/>
              <a:t>⚠ No helping verb before subject</a:t>
            </a:r>
          </a:p>
          <a:p>
            <a:r>
              <a:rPr lang="en-US" dirty="0"/>
              <a:t>❌ He asked where did I live.</a:t>
            </a:r>
            <a:br>
              <a:rPr lang="en-US" dirty="0"/>
            </a:br>
            <a:r>
              <a:rPr lang="en-US" dirty="0"/>
              <a:t>✔ He asked where I lived.</a:t>
            </a:r>
          </a:p>
        </p:txBody>
      </p:sp>
    </p:spTree>
    <p:extLst>
      <p:ext uri="{BB962C8B-B14F-4D97-AF65-F5344CB8AC3E}">
        <p14:creationId xmlns:p14="http://schemas.microsoft.com/office/powerpoint/2010/main" val="126351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9601-A900-14D9-8338-38159437B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405-604F-FBF8-B4EF-AB8A2F97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Commands &amp; Requests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404FB-271F-0086-E75B-9B59625C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C307C-C8C7-93D5-3CFC-5027C921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776293" cy="3571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Use:</a:t>
            </a:r>
          </a:p>
          <a:p>
            <a:r>
              <a:rPr lang="en-US" sz="2800" dirty="0"/>
              <a:t>told / ordered / requested + object + to + verb</a:t>
            </a:r>
          </a:p>
          <a:p>
            <a:r>
              <a:rPr lang="en-US" sz="2800" dirty="0"/>
              <a:t>“Close the door.”</a:t>
            </a:r>
            <a:br>
              <a:rPr lang="en-US" sz="2800" dirty="0"/>
            </a:br>
            <a:r>
              <a:rPr lang="en-US" sz="2800" dirty="0"/>
              <a:t>➡ He told me to close the door.</a:t>
            </a:r>
          </a:p>
          <a:p>
            <a:pPr marL="0" indent="0">
              <a:buNone/>
            </a:pPr>
            <a:r>
              <a:rPr lang="en-US" sz="2800" dirty="0"/>
              <a:t>Negative:</a:t>
            </a:r>
          </a:p>
          <a:p>
            <a:r>
              <a:rPr lang="en-US" sz="2800" dirty="0"/>
              <a:t>“Don’t shout.”</a:t>
            </a:r>
            <a:br>
              <a:rPr lang="en-US" sz="2800" dirty="0"/>
            </a:br>
            <a:r>
              <a:rPr lang="en-US" sz="2800" dirty="0"/>
              <a:t>➡ He told me not to shout.</a:t>
            </a:r>
          </a:p>
        </p:txBody>
      </p:sp>
    </p:spTree>
    <p:extLst>
      <p:ext uri="{BB962C8B-B14F-4D97-AF65-F5344CB8AC3E}">
        <p14:creationId xmlns:p14="http://schemas.microsoft.com/office/powerpoint/2010/main" val="389509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B3484-CCFC-3172-6B77-96B064D9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8F6E-B38E-39A1-9B47-741DC89F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A557F-96F5-4DC1-D70B-EE8D02AB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3CF88-6EB3-699C-928A-5DB662A61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5" y="2516759"/>
            <a:ext cx="5303943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Reporting Suggestions</a:t>
            </a:r>
            <a:br>
              <a:rPr lang="en-US" b="1" dirty="0"/>
            </a:br>
            <a:r>
              <a:rPr lang="en-US" dirty="0"/>
              <a:t>Use:</a:t>
            </a:r>
          </a:p>
          <a:p>
            <a:r>
              <a:rPr lang="en-US" dirty="0"/>
              <a:t>suggested + gerund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suggested that + subject + should</a:t>
            </a:r>
          </a:p>
          <a:p>
            <a:r>
              <a:rPr lang="en-US" dirty="0"/>
              <a:t>“Let’s go out.”</a:t>
            </a:r>
            <a:br>
              <a:rPr lang="en-US" dirty="0"/>
            </a:br>
            <a:r>
              <a:rPr lang="en-US" dirty="0"/>
              <a:t>➡ She suggested going out.</a:t>
            </a:r>
            <a:br>
              <a:rPr lang="en-US" dirty="0"/>
            </a:br>
            <a:r>
              <a:rPr lang="en-US" dirty="0"/>
              <a:t>➡ She suggested that we should go out.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4FE5DA2-F8A0-33C3-C73C-F1A0EB8F6937}"/>
              </a:ext>
            </a:extLst>
          </p:cNvPr>
          <p:cNvSpPr txBox="1">
            <a:spLocks/>
          </p:cNvSpPr>
          <p:nvPr/>
        </p:nvSpPr>
        <p:spPr>
          <a:xfrm>
            <a:off x="6424248" y="2516759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Reporting Exclamations</a:t>
            </a:r>
            <a:br>
              <a:rPr lang="en-US" b="1" dirty="0"/>
            </a:br>
            <a:r>
              <a:rPr lang="en-US" dirty="0"/>
              <a:t>Use:</a:t>
            </a:r>
          </a:p>
          <a:p>
            <a:r>
              <a:rPr lang="en-US" dirty="0"/>
              <a:t>exclaimed with joy/sorrow/surprise that</a:t>
            </a:r>
          </a:p>
          <a:p>
            <a:r>
              <a:rPr lang="en-US" dirty="0"/>
              <a:t>“What a beautiful day!”</a:t>
            </a:r>
            <a:br>
              <a:rPr lang="en-US" dirty="0"/>
            </a:br>
            <a:r>
              <a:rPr lang="en-US" dirty="0"/>
              <a:t>➡ She exclaimed with joy that it was a beautiful day.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0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C0B0-661A-2380-FD4C-B720B3F6B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D3E7-0C1B-25C8-F800-4D12B916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More..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4A68D-357B-A721-3B77-73A76F58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0D8CB-E4D4-CA05-5EAA-1A75E1DB0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45" y="2522486"/>
            <a:ext cx="4972109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1️⃣ Reporting in Academic Writing:</a:t>
            </a:r>
            <a:br>
              <a:rPr lang="en-US" b="1" dirty="0"/>
            </a:br>
            <a:r>
              <a:rPr lang="en-US" sz="1800" dirty="0"/>
              <a:t>Use formal language</a:t>
            </a:r>
          </a:p>
          <a:p>
            <a:r>
              <a:rPr lang="en-US" sz="1800" dirty="0"/>
              <a:t>Be neutral</a:t>
            </a:r>
          </a:p>
          <a:p>
            <a:r>
              <a:rPr lang="en-US" sz="1800" dirty="0"/>
              <a:t>Avoid emotions</a:t>
            </a:r>
          </a:p>
          <a:p>
            <a:r>
              <a:rPr lang="en-US" sz="1800" dirty="0"/>
              <a:t>Example:</a:t>
            </a:r>
          </a:p>
          <a:p>
            <a:r>
              <a:rPr lang="en-US" sz="1800" dirty="0"/>
              <a:t>The study suggests that students perform better with proper sleep.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80D7A6-9F4B-D3AB-CB95-8F06917AEAB7}"/>
              </a:ext>
            </a:extLst>
          </p:cNvPr>
          <p:cNvSpPr txBox="1">
            <a:spLocks/>
          </p:cNvSpPr>
          <p:nvPr/>
        </p:nvSpPr>
        <p:spPr>
          <a:xfrm>
            <a:off x="5925302" y="2522486"/>
            <a:ext cx="5939263" cy="357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2️⃣ Reporting in News:</a:t>
            </a:r>
          </a:p>
          <a:p>
            <a:r>
              <a:rPr lang="en-US" dirty="0"/>
              <a:t>Use past tense </a:t>
            </a:r>
          </a:p>
          <a:p>
            <a:r>
              <a:rPr lang="en-US" dirty="0"/>
              <a:t>Mention who said it </a:t>
            </a:r>
          </a:p>
          <a:p>
            <a:r>
              <a:rPr lang="en-US" dirty="0"/>
              <a:t>Be neutral </a:t>
            </a:r>
          </a:p>
          <a:p>
            <a:r>
              <a:rPr lang="en-US" dirty="0"/>
              <a:t>Example: </a:t>
            </a:r>
          </a:p>
          <a:p>
            <a:r>
              <a:rPr lang="en-US" dirty="0"/>
              <a:t>The minister stated that new policies would be introduced. </a:t>
            </a:r>
          </a:p>
        </p:txBody>
      </p:sp>
    </p:spTree>
    <p:extLst>
      <p:ext uri="{BB962C8B-B14F-4D97-AF65-F5344CB8AC3E}">
        <p14:creationId xmlns:p14="http://schemas.microsoft.com/office/powerpoint/2010/main" val="71248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4EEC2-904A-5BCF-7E58-75227F48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4A01-D7DE-9455-BE7D-933160D8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Active and Passive 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BCB35-0B86-73EF-EF66-657CF529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2DDE8D-8947-0361-8C77-AC0DCF03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10344865" cy="3571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What is Voice in Grammar?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Voice shows the relationship between the subject and the verb in a sentence.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There are two types of voice: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Active Voice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2. Passive Voice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6C5475-5329-3B09-19D0-98638E1DBCD4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7D3B7-DCF4-5CF4-A231-4863D4235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5B1-AA10-81DE-A766-B63CDCF8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Active 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28B5A-D12C-9199-F545-349D8879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56B64-BC6F-D813-CAD8-A3D5C8F1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993173" cy="3571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In active voice: The subject performs the action.</a:t>
            </a:r>
          </a:p>
          <a:p>
            <a:pPr marL="0" indent="0">
              <a:buNone/>
            </a:pPr>
            <a:r>
              <a:rPr lang="en-US" sz="2000" dirty="0"/>
              <a:t>Structure</a:t>
            </a:r>
            <a:r>
              <a:rPr lang="en-US" sz="2000" b="1" dirty="0"/>
              <a:t>: </a:t>
            </a:r>
            <a:r>
              <a:rPr lang="en-US" sz="2000" b="1" i="1" dirty="0"/>
              <a:t>Subject + Verb + Object</a:t>
            </a:r>
            <a:br>
              <a:rPr lang="en-US" sz="2000" b="1" i="1" dirty="0"/>
            </a:br>
            <a:r>
              <a:rPr lang="en-US" sz="2000" b="1" dirty="0"/>
              <a:t>Example</a:t>
            </a:r>
            <a:r>
              <a:rPr lang="en-US" sz="2000" i="1" dirty="0"/>
              <a:t>:</a:t>
            </a:r>
          </a:p>
          <a:p>
            <a:r>
              <a:rPr lang="en-US" sz="2000" dirty="0"/>
              <a:t>The teacher explained the lesson.</a:t>
            </a:r>
          </a:p>
          <a:p>
            <a:r>
              <a:rPr lang="en-US" sz="2000" dirty="0"/>
              <a:t>She wrote a letter.</a:t>
            </a:r>
          </a:p>
          <a:p>
            <a:r>
              <a:rPr lang="en-US" sz="2000" dirty="0"/>
              <a:t>They completed the task.</a:t>
            </a:r>
          </a:p>
          <a:p>
            <a:r>
              <a:rPr lang="en-US" sz="2000" dirty="0"/>
              <a:t>Here, the subject is the doer of the action.</a:t>
            </a:r>
            <a:endParaRPr lang="en-US" sz="1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02B9893-8C56-CDF7-0091-44DE497586B4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EC09-F603-B9D5-000E-94F2F931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0DA8-DE9E-2CCB-03EC-C970C026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Passive 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8C23B-6D7A-B6EF-A475-99789171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E6957B-BB32-8C90-A838-8D4A3343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993173" cy="3571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In passive voice: The subject receives the action.</a:t>
            </a:r>
          </a:p>
          <a:p>
            <a:pPr marL="0" indent="0">
              <a:buNone/>
            </a:pPr>
            <a:r>
              <a:rPr lang="en-US" sz="2000" dirty="0"/>
              <a:t>Structure</a:t>
            </a:r>
            <a:r>
              <a:rPr lang="en-US" sz="2000" b="1" dirty="0"/>
              <a:t>: </a:t>
            </a:r>
            <a:r>
              <a:rPr lang="en-US" sz="2000" b="1" i="1" dirty="0"/>
              <a:t>Object + form of “be” + past participle (V3) + by + subject</a:t>
            </a:r>
            <a:br>
              <a:rPr lang="en-US" sz="2000" b="1" i="1" dirty="0"/>
            </a:br>
            <a:r>
              <a:rPr lang="en-US" sz="2000" dirty="0"/>
              <a:t>Example</a:t>
            </a:r>
            <a:r>
              <a:rPr lang="en-US" sz="2000" b="1" i="1" dirty="0"/>
              <a:t>: </a:t>
            </a:r>
          </a:p>
          <a:p>
            <a:r>
              <a:rPr lang="en-US" sz="2000" dirty="0"/>
              <a:t>The lesson was explained by the teacher.</a:t>
            </a:r>
          </a:p>
          <a:p>
            <a:r>
              <a:rPr lang="en-US" sz="2000" dirty="0"/>
              <a:t>A letter was written by her.</a:t>
            </a:r>
          </a:p>
          <a:p>
            <a:r>
              <a:rPr lang="en-US" sz="2000" dirty="0"/>
              <a:t>The task was completed by them.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9ACF67-3CEA-EDD1-EB84-5C86477BC92E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5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1DEE-9CCA-D878-4DD9-F4E90F86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DAD5-9A80-A52D-2DB9-C7541AE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Use Passive Voice?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55A32-67A8-17C1-5378-C67D012D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2046A-684D-BE3A-187D-EDE56887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5262911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Passive voice is used when: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✔ The doer is unknown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✔ The doer is unimportant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✔ We want to focus on the action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✔ In scientific or formal writing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✔ In news reporting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✔ In official documents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E10057-609B-5EA2-7172-BD8F2F3E6F5E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CE715-D7CD-2905-485F-18FBD87D0FED}"/>
              </a:ext>
            </a:extLst>
          </p:cNvPr>
          <p:cNvSpPr txBox="1"/>
          <p:nvPr/>
        </p:nvSpPr>
        <p:spPr>
          <a:xfrm>
            <a:off x="6756888" y="3090319"/>
            <a:ext cx="65854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✔ Objectivity</a:t>
            </a:r>
          </a:p>
          <a:p>
            <a:r>
              <a:rPr lang="en-US" sz="2800" dirty="0"/>
              <a:t>✔ Formal tone</a:t>
            </a:r>
          </a:p>
          <a:p>
            <a:r>
              <a:rPr lang="en-US" sz="2800" dirty="0"/>
              <a:t>✔ Focus on result</a:t>
            </a:r>
          </a:p>
          <a:p>
            <a:r>
              <a:rPr lang="en-US" sz="2800" dirty="0"/>
              <a:t>✔ Suitable for reports</a:t>
            </a:r>
          </a:p>
        </p:txBody>
      </p:sp>
    </p:spTree>
    <p:extLst>
      <p:ext uri="{BB962C8B-B14F-4D97-AF65-F5344CB8AC3E}">
        <p14:creationId xmlns:p14="http://schemas.microsoft.com/office/powerpoint/2010/main" val="247949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BDF0-410D-B20F-D854-4B0ABDF2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Tense-wise Rules (Very Important Section)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F1C2EF-16EA-120B-54A2-D458E8EF0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70667"/>
              </p:ext>
            </p:extLst>
          </p:nvPr>
        </p:nvGraphicFramePr>
        <p:xfrm>
          <a:off x="1295398" y="2503658"/>
          <a:ext cx="9601196" cy="3372210"/>
        </p:xfrm>
        <a:graphic>
          <a:graphicData uri="http://schemas.openxmlformats.org/drawingml/2006/table">
            <a:tbl>
              <a:tblPr/>
              <a:tblGrid>
                <a:gridCol w="2400299">
                  <a:extLst>
                    <a:ext uri="{9D8B030D-6E8A-4147-A177-3AD203B41FA5}">
                      <a16:colId xmlns:a16="http://schemas.microsoft.com/office/drawing/2014/main" val="2019316687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852541165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1734166112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687535706"/>
                    </a:ext>
                  </a:extLst>
                </a:gridCol>
              </a:tblGrid>
              <a:tr h="465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Tense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Active Voice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Passive Voice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Structure (Passive)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526468"/>
                  </a:ext>
                </a:extLst>
              </a:tr>
              <a:tr h="465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Present Simple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writes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is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am / is / are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80237"/>
                  </a:ext>
                </a:extLst>
              </a:tr>
              <a:tr h="8139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Present Continuous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is writing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is being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am / is / are + being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823574"/>
                  </a:ext>
                </a:extLst>
              </a:tr>
              <a:tr h="8139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Present Perfect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has written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has been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has / have + been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65398"/>
                  </a:ext>
                </a:extLst>
              </a:tr>
              <a:tr h="8139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Past Simple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wrote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was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was / were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417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67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19CF-448D-39A2-D55A-33AC54467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D8E7-49A7-BD02-3179-F27BF49C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7BE953-B587-D914-3281-F3C88FE7A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956484"/>
              </p:ext>
            </p:extLst>
          </p:nvPr>
        </p:nvGraphicFramePr>
        <p:xfrm>
          <a:off x="1295400" y="2753360"/>
          <a:ext cx="9601196" cy="3128436"/>
        </p:xfrm>
        <a:graphic>
          <a:graphicData uri="http://schemas.openxmlformats.org/drawingml/2006/table">
            <a:tbl>
              <a:tblPr/>
              <a:tblGrid>
                <a:gridCol w="2400299">
                  <a:extLst>
                    <a:ext uri="{9D8B030D-6E8A-4147-A177-3AD203B41FA5}">
                      <a16:colId xmlns:a16="http://schemas.microsoft.com/office/drawing/2014/main" val="626896526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248365003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27333084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086974221"/>
                    </a:ext>
                  </a:extLst>
                </a:gridCol>
              </a:tblGrid>
              <a:tr h="3903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Tense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Active Voice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Passive Voice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Structure (Passive)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30340"/>
                  </a:ext>
                </a:extLst>
              </a:tr>
              <a:tr h="6830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Past Continuous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was writing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was being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was / were + being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3071"/>
                  </a:ext>
                </a:extLst>
              </a:tr>
              <a:tr h="6830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Past Perfect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had written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had been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had + been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7416"/>
                  </a:ext>
                </a:extLst>
              </a:tr>
              <a:tr h="6830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Future Simple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will write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will be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will + be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812378"/>
                  </a:ext>
                </a:extLst>
              </a:tr>
              <a:tr h="6830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Modal Verbs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She can write a letter.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letter can be written by 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modal + be + V3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15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8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529995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Reporting is an important communication skill.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means telling someone what another person said—according to the context.</a:t>
            </a:r>
          </a:p>
          <a:p>
            <a:r>
              <a:rPr lang="en-US" dirty="0"/>
              <a:t>There are two types:</a:t>
            </a:r>
          </a:p>
          <a:p>
            <a:r>
              <a:rPr lang="en-US" b="1" dirty="0"/>
              <a:t>Direct Speech</a:t>
            </a:r>
            <a:endParaRPr lang="en-US" dirty="0"/>
          </a:p>
          <a:p>
            <a:r>
              <a:rPr lang="en-US" b="1" dirty="0"/>
              <a:t>Indirect Speech (Reported Speech)</a:t>
            </a:r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63A89B-C50D-C8B2-262B-E1100240CCCE}"/>
              </a:ext>
            </a:extLst>
          </p:cNvPr>
          <p:cNvSpPr txBox="1">
            <a:spLocks/>
          </p:cNvSpPr>
          <p:nvPr/>
        </p:nvSpPr>
        <p:spPr>
          <a:xfrm>
            <a:off x="6539853" y="2556932"/>
            <a:ext cx="529995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use reporting in:</a:t>
            </a:r>
          </a:p>
          <a:p>
            <a:r>
              <a:rPr lang="en-US" dirty="0"/>
              <a:t>📚 Academic writing</a:t>
            </a:r>
          </a:p>
          <a:p>
            <a:r>
              <a:rPr lang="en-US" dirty="0"/>
              <a:t>📰 News</a:t>
            </a:r>
          </a:p>
          <a:p>
            <a:r>
              <a:rPr lang="en-US" dirty="0"/>
              <a:t>💼 Office communication</a:t>
            </a:r>
          </a:p>
          <a:p>
            <a:r>
              <a:rPr lang="en-US" dirty="0"/>
              <a:t>⚖ Official documents</a:t>
            </a:r>
          </a:p>
          <a:p>
            <a:r>
              <a:rPr lang="en-US" dirty="0"/>
              <a:t>💬 Daily conversation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153C-339D-706E-2C85-88FFB0F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Change Active into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4EEA2-589B-1819-FA3A-3EF6232FA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1️⃣ Identify subject, verb, object</a:t>
            </a:r>
          </a:p>
          <a:p>
            <a:pPr marL="0" indent="0">
              <a:buNone/>
            </a:pPr>
            <a:r>
              <a:rPr lang="en-US" dirty="0"/>
              <a:t>2️⃣ Make object the new subject</a:t>
            </a:r>
          </a:p>
          <a:p>
            <a:pPr marL="0" indent="0">
              <a:buNone/>
            </a:pPr>
            <a:r>
              <a:rPr lang="en-US" dirty="0"/>
              <a:t>3️⃣ Use correct form of “be”</a:t>
            </a:r>
          </a:p>
          <a:p>
            <a:pPr marL="0" indent="0">
              <a:buNone/>
            </a:pPr>
            <a:r>
              <a:rPr lang="en-US" dirty="0"/>
              <a:t>4️⃣ Use past participle (V3)</a:t>
            </a:r>
          </a:p>
          <a:p>
            <a:pPr marL="0" indent="0">
              <a:buNone/>
            </a:pPr>
            <a:r>
              <a:rPr lang="en-US" dirty="0"/>
              <a:t>5️⃣ Add “by + subject” (if necessary) </a:t>
            </a:r>
          </a:p>
        </p:txBody>
      </p:sp>
    </p:spTree>
    <p:extLst>
      <p:ext uri="{BB962C8B-B14F-4D97-AF65-F5344CB8AC3E}">
        <p14:creationId xmlns:p14="http://schemas.microsoft.com/office/powerpoint/2010/main" val="404677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AFD5-A01F-6594-3F03-2AF282A1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Passive Cannot Be 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8B25-4656-CE0B-7BD4-F6F97D12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Passive voice is not possible when:</a:t>
            </a:r>
          </a:p>
          <a:p>
            <a:pPr marL="0" indent="0">
              <a:buNone/>
            </a:pPr>
            <a:r>
              <a:rPr lang="en-US" dirty="0"/>
              <a:t>❌ The verb has no object (intransitive verbs)</a:t>
            </a:r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 sleeps. (No object)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She laughed. (No object)</a:t>
            </a:r>
          </a:p>
          <a:p>
            <a:pPr marL="0" indent="0">
              <a:buNone/>
            </a:pPr>
            <a:r>
              <a:rPr lang="en-US" dirty="0"/>
              <a:t>No passive form possible.</a:t>
            </a:r>
          </a:p>
        </p:txBody>
      </p:sp>
    </p:spTree>
    <p:extLst>
      <p:ext uri="{BB962C8B-B14F-4D97-AF65-F5344CB8AC3E}">
        <p14:creationId xmlns:p14="http://schemas.microsoft.com/office/powerpoint/2010/main" val="359970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014A-9380-5EAE-4C9A-51F3CD12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D6AF-F02A-8535-E5E0-9C6D39D1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5128847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--Imperative Sentences:</a:t>
            </a:r>
          </a:p>
          <a:p>
            <a:r>
              <a:rPr lang="en-US" dirty="0"/>
              <a:t>Active: Open the door.</a:t>
            </a:r>
          </a:p>
          <a:p>
            <a:r>
              <a:rPr lang="en-US" dirty="0"/>
              <a:t>Passive: Let the door be opened.</a:t>
            </a:r>
          </a:p>
          <a:p>
            <a:r>
              <a:rPr lang="en-US" b="1" dirty="0"/>
              <a:t>---Interrogative Sentences</a:t>
            </a:r>
            <a:br>
              <a:rPr lang="en-US" dirty="0"/>
            </a:br>
            <a:r>
              <a:rPr lang="en-US" dirty="0"/>
              <a:t>Active: Did she complete the work?</a:t>
            </a:r>
          </a:p>
          <a:p>
            <a:r>
              <a:rPr lang="en-US" dirty="0"/>
              <a:t>Passive: Was the work completed by her?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EBCA2-28BC-E282-FCF3-4268267429C3}"/>
              </a:ext>
            </a:extLst>
          </p:cNvPr>
          <p:cNvSpPr txBox="1">
            <a:spLocks/>
          </p:cNvSpPr>
          <p:nvPr/>
        </p:nvSpPr>
        <p:spPr>
          <a:xfrm>
            <a:off x="6424248" y="2556932"/>
            <a:ext cx="46657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---Two Objects</a:t>
            </a:r>
          </a:p>
          <a:p>
            <a:r>
              <a:rPr lang="en-US" dirty="0"/>
              <a:t>Active: She gave me a gift.</a:t>
            </a:r>
          </a:p>
          <a:p>
            <a:r>
              <a:rPr lang="en-US" dirty="0"/>
              <a:t>Passive (1): I was given a gift.</a:t>
            </a:r>
          </a:p>
          <a:p>
            <a:r>
              <a:rPr lang="en-US" dirty="0"/>
              <a:t>Passive (2): A gift was given to me.</a:t>
            </a:r>
          </a:p>
          <a:p>
            <a:pPr marL="0" indent="0">
              <a:buNone/>
            </a:pPr>
            <a:r>
              <a:rPr lang="en-US" b="1" dirty="0"/>
              <a:t>---Negative Sentences</a:t>
            </a:r>
          </a:p>
          <a:p>
            <a:r>
              <a:rPr lang="en-US" dirty="0"/>
              <a:t>Active: She did not write a letter.</a:t>
            </a:r>
          </a:p>
          <a:p>
            <a:r>
              <a:rPr lang="en-US" dirty="0"/>
              <a:t>Passive: A letter was not written by her.</a:t>
            </a:r>
          </a:p>
        </p:txBody>
      </p:sp>
    </p:spTree>
    <p:extLst>
      <p:ext uri="{BB962C8B-B14F-4D97-AF65-F5344CB8AC3E}">
        <p14:creationId xmlns:p14="http://schemas.microsoft.com/office/powerpoint/2010/main" val="4049609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8A60-1365-F1A9-D075-E4BA6B8E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Active vs Passive – Comparison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A2EE82-BD34-08A8-5174-02B8CFCB4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49427"/>
              </p:ext>
            </p:extLst>
          </p:nvPr>
        </p:nvGraphicFramePr>
        <p:xfrm>
          <a:off x="3124199" y="2515905"/>
          <a:ext cx="6371494" cy="3132665"/>
        </p:xfrm>
        <a:graphic>
          <a:graphicData uri="http://schemas.openxmlformats.org/drawingml/2006/table">
            <a:tbl>
              <a:tblPr/>
              <a:tblGrid>
                <a:gridCol w="3185747">
                  <a:extLst>
                    <a:ext uri="{9D8B030D-6E8A-4147-A177-3AD203B41FA5}">
                      <a16:colId xmlns:a16="http://schemas.microsoft.com/office/drawing/2014/main" val="3644663467"/>
                    </a:ext>
                  </a:extLst>
                </a:gridCol>
                <a:gridCol w="3185747">
                  <a:extLst>
                    <a:ext uri="{9D8B030D-6E8A-4147-A177-3AD203B41FA5}">
                      <a16:colId xmlns:a16="http://schemas.microsoft.com/office/drawing/2014/main" val="3861715017"/>
                    </a:ext>
                  </a:extLst>
                </a:gridCol>
              </a:tblGrid>
              <a:tr h="6265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Active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Passive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175637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Direct and clear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More formal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59209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Shorter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Longer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90639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Strong tone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Neutral tone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60634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Focus on doer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Focus on 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78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18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2C1D-4309-8ACC-E4F8-F03B4626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Sharing Narratives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6BDB-9B2E-EDD1-91F9-9802C5DC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Narrative = a story or account of events, real or imaginary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Learning to share narratives helps us:</a:t>
            </a:r>
          </a:p>
          <a:p>
            <a:r>
              <a:rPr lang="en-US" dirty="0"/>
              <a:t>Understand and enjoy stories</a:t>
            </a:r>
          </a:p>
          <a:p>
            <a:r>
              <a:rPr lang="en-US" dirty="0"/>
              <a:t>Tell our own stories clearly</a:t>
            </a:r>
          </a:p>
          <a:p>
            <a:r>
              <a:rPr lang="en-US" dirty="0"/>
              <a:t>Improve writing and speaking skills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835A-9BC5-5C9E-75A9-B7F2E597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Elements of a Narrative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4CEDB9-BB3B-FEF6-DB0E-8AC35A3E8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51369"/>
              </p:ext>
            </p:extLst>
          </p:nvPr>
        </p:nvGraphicFramePr>
        <p:xfrm>
          <a:off x="1295399" y="2426678"/>
          <a:ext cx="10046676" cy="3692768"/>
        </p:xfrm>
        <a:graphic>
          <a:graphicData uri="http://schemas.openxmlformats.org/drawingml/2006/table">
            <a:tbl>
              <a:tblPr/>
              <a:tblGrid>
                <a:gridCol w="3348892">
                  <a:extLst>
                    <a:ext uri="{9D8B030D-6E8A-4147-A177-3AD203B41FA5}">
                      <a16:colId xmlns:a16="http://schemas.microsoft.com/office/drawing/2014/main" val="705156066"/>
                    </a:ext>
                  </a:extLst>
                </a:gridCol>
                <a:gridCol w="3348892">
                  <a:extLst>
                    <a:ext uri="{9D8B030D-6E8A-4147-A177-3AD203B41FA5}">
                      <a16:colId xmlns:a16="http://schemas.microsoft.com/office/drawing/2014/main" val="933418111"/>
                    </a:ext>
                  </a:extLst>
                </a:gridCol>
                <a:gridCol w="3348892">
                  <a:extLst>
                    <a:ext uri="{9D8B030D-6E8A-4147-A177-3AD203B41FA5}">
                      <a16:colId xmlns:a16="http://schemas.microsoft.com/office/drawing/2014/main" val="4162424691"/>
                    </a:ext>
                  </a:extLst>
                </a:gridCol>
              </a:tblGrid>
              <a:tr h="461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Definition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491153"/>
                  </a:ext>
                </a:extLst>
              </a:tr>
              <a:tr h="807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Characters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The people, animals, or beings in the story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Ali, a little girl, pigeons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076999"/>
                  </a:ext>
                </a:extLst>
              </a:tr>
              <a:tr h="807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Setting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Where and when the story happens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Park, morning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25822"/>
                  </a:ext>
                </a:extLst>
              </a:tr>
              <a:tr h="807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Conflict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The main problem or challenge in the story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Ali wants to feed pigeons but is alone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114395"/>
                  </a:ext>
                </a:extLst>
              </a:tr>
              <a:tr h="807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Resolution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How the problem is solved or ends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A little girl joins, and they enjoy feeding pigeons together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095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3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C45D-C831-C36A-D30C-120D3B78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Steps to Share a Narrative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CA59-C3DE-1BCB-A0C2-1144C0E9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16" y="2556932"/>
            <a:ext cx="10169768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1️⃣ </a:t>
            </a:r>
            <a:r>
              <a:rPr lang="en-US" b="1" dirty="0"/>
              <a:t>Start with the context</a:t>
            </a:r>
            <a:r>
              <a:rPr lang="en-US" dirty="0"/>
              <a:t> – Who, Where, When?</a:t>
            </a:r>
            <a:br>
              <a:rPr lang="en-US" dirty="0"/>
            </a:br>
            <a:r>
              <a:rPr lang="en-US" dirty="0"/>
              <a:t>2️⃣ </a:t>
            </a:r>
            <a:r>
              <a:rPr lang="en-US" b="1" dirty="0"/>
              <a:t>Introduce characters</a:t>
            </a:r>
            <a:r>
              <a:rPr lang="en-US" dirty="0"/>
              <a:t> – People, animals, or main figures</a:t>
            </a:r>
            <a:br>
              <a:rPr lang="en-US" dirty="0"/>
            </a:br>
            <a:r>
              <a:rPr lang="en-US" dirty="0"/>
              <a:t>3️⃣ </a:t>
            </a:r>
            <a:r>
              <a:rPr lang="en-US" b="1" dirty="0"/>
              <a:t>Describe the conflict</a:t>
            </a:r>
            <a:r>
              <a:rPr lang="en-US" dirty="0"/>
              <a:t> – What problem or challenge happens?</a:t>
            </a:r>
            <a:br>
              <a:rPr lang="en-US" dirty="0"/>
            </a:br>
            <a:r>
              <a:rPr lang="en-US" dirty="0"/>
              <a:t>4️⃣ </a:t>
            </a:r>
            <a:r>
              <a:rPr lang="en-US" b="1" dirty="0"/>
              <a:t>Explain the events</a:t>
            </a:r>
            <a:r>
              <a:rPr lang="en-US" dirty="0"/>
              <a:t> – What actions take place? (Middle part)</a:t>
            </a:r>
            <a:br>
              <a:rPr lang="en-US" dirty="0"/>
            </a:br>
            <a:r>
              <a:rPr lang="en-US" dirty="0"/>
              <a:t>5️⃣ </a:t>
            </a:r>
            <a:r>
              <a:rPr lang="en-US" b="1" dirty="0"/>
              <a:t>End with the resolution</a:t>
            </a:r>
            <a:r>
              <a:rPr lang="en-US" dirty="0"/>
              <a:t> – How is the problem solved? What is the lesson?</a:t>
            </a:r>
            <a:br>
              <a:rPr lang="en-US" dirty="0"/>
            </a:br>
            <a:r>
              <a:rPr lang="en-US" dirty="0"/>
              <a:t>6️⃣ </a:t>
            </a:r>
            <a:r>
              <a:rPr lang="en-US" b="1" dirty="0"/>
              <a:t>Add feelings and reflections</a:t>
            </a:r>
            <a:r>
              <a:rPr lang="en-US" dirty="0"/>
              <a:t> – How did you or the characters feel?</a:t>
            </a:r>
          </a:p>
        </p:txBody>
      </p:sp>
    </p:spTree>
    <p:extLst>
      <p:ext uri="{BB962C8B-B14F-4D97-AF65-F5344CB8AC3E}">
        <p14:creationId xmlns:p14="http://schemas.microsoft.com/office/powerpoint/2010/main" val="142912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A5819-ADC5-A304-D335-3B3278E29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D9D1-2E45-2CF4-EB2C-3FC70D09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20D4-C800-6AF1-3D26-1871D79A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16" y="2556932"/>
            <a:ext cx="10169768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Example 1: Personal Experience</a:t>
            </a:r>
          </a:p>
          <a:p>
            <a:r>
              <a:rPr lang="en-US" b="1" dirty="0"/>
              <a:t>Story:</a:t>
            </a:r>
            <a:r>
              <a:rPr lang="en-US" dirty="0"/>
              <a:t> Last summer, I visited Hunza Valley. The mountains were breathtaking, and I learned to trek with locals. The highlight was watching the sunset from </a:t>
            </a:r>
            <a:r>
              <a:rPr lang="en-US" dirty="0" err="1"/>
              <a:t>Ultar</a:t>
            </a:r>
            <a:r>
              <a:rPr lang="en-US" dirty="0"/>
              <a:t> Peak, an experience I will never forget.</a:t>
            </a:r>
          </a:p>
          <a:p>
            <a:pPr marL="0" indent="0">
              <a:buNone/>
            </a:pPr>
            <a:r>
              <a:rPr lang="en-US" b="1" dirty="0"/>
              <a:t>Breakdown:</a:t>
            </a:r>
            <a:endParaRPr lang="en-US" dirty="0"/>
          </a:p>
          <a:p>
            <a:r>
              <a:rPr lang="en-US" b="1" dirty="0"/>
              <a:t>Characters:</a:t>
            </a:r>
            <a:r>
              <a:rPr lang="en-US" dirty="0"/>
              <a:t> I, locals</a:t>
            </a:r>
          </a:p>
          <a:p>
            <a:r>
              <a:rPr lang="en-US" b="1" dirty="0"/>
              <a:t>Setting:</a:t>
            </a:r>
            <a:r>
              <a:rPr lang="en-US" dirty="0"/>
              <a:t> Hunza Valley, summer</a:t>
            </a:r>
          </a:p>
          <a:p>
            <a:r>
              <a:rPr lang="en-US" b="1" dirty="0"/>
              <a:t>Conflict:</a:t>
            </a:r>
            <a:r>
              <a:rPr lang="en-US" dirty="0"/>
              <a:t> Learning to trek (challenge)</a:t>
            </a:r>
          </a:p>
          <a:p>
            <a:r>
              <a:rPr lang="en-US" b="1" dirty="0"/>
              <a:t>Resolution:</a:t>
            </a:r>
            <a:r>
              <a:rPr lang="en-US" dirty="0"/>
              <a:t> Successfully reached the peak and enjoyed the sunset</a:t>
            </a:r>
          </a:p>
          <a:p>
            <a:r>
              <a:rPr lang="en-US" b="1" dirty="0"/>
              <a:t>Reflection:</a:t>
            </a:r>
            <a:r>
              <a:rPr lang="en-US" dirty="0"/>
              <a:t> A memorable and amazing experience</a:t>
            </a:r>
          </a:p>
        </p:txBody>
      </p:sp>
    </p:spTree>
    <p:extLst>
      <p:ext uri="{BB962C8B-B14F-4D97-AF65-F5344CB8AC3E}">
        <p14:creationId xmlns:p14="http://schemas.microsoft.com/office/powerpoint/2010/main" val="376325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825B-24C4-BAA9-4E7D-567A22AB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 &amp; Summarizing Short Stories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8545-1604-1C81-6D7C-9C248007B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8781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read stories?</a:t>
            </a:r>
            <a:endParaRPr lang="en-US" dirty="0"/>
          </a:p>
          <a:p>
            <a:r>
              <a:rPr lang="en-US" dirty="0"/>
              <a:t>Improve vocabulary</a:t>
            </a:r>
          </a:p>
          <a:p>
            <a:r>
              <a:rPr lang="en-US" dirty="0"/>
              <a:t>Understand story structure</a:t>
            </a:r>
          </a:p>
          <a:p>
            <a:r>
              <a:rPr lang="en-US" dirty="0"/>
              <a:t>Learn morals and themes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C7EE4-BDC2-BF1E-549D-0D4806BFB0C6}"/>
              </a:ext>
            </a:extLst>
          </p:cNvPr>
          <p:cNvSpPr txBox="1"/>
          <p:nvPr/>
        </p:nvSpPr>
        <p:spPr>
          <a:xfrm>
            <a:off x="6383215" y="2556932"/>
            <a:ext cx="61194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Steps to summarize: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</a:t>
            </a:r>
            <a:r>
              <a:rPr lang="en-US" sz="2400" b="1" dirty="0"/>
              <a:t>main events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Remove </a:t>
            </a:r>
            <a:r>
              <a:rPr lang="en-US" sz="2400" b="1" dirty="0"/>
              <a:t>unnecessary details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</a:t>
            </a:r>
            <a:r>
              <a:rPr lang="en-US" sz="2400" b="1" dirty="0"/>
              <a:t>your own words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Keep </a:t>
            </a:r>
            <a:r>
              <a:rPr lang="en-US" sz="2400" b="1" dirty="0"/>
              <a:t>events in 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76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F2C2-25A4-046B-87CB-352A8F3E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Events into Short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DF65-159A-5A55-132D-1F8C41D49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85" y="2556932"/>
            <a:ext cx="6096000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Steps:</a:t>
            </a:r>
            <a:endParaRPr lang="en-US" dirty="0"/>
          </a:p>
          <a:p>
            <a:r>
              <a:rPr lang="en-US" dirty="0"/>
              <a:t>Pick a real or imaginary </a:t>
            </a:r>
            <a:r>
              <a:rPr lang="en-US" b="1" dirty="0"/>
              <a:t>event</a:t>
            </a:r>
            <a:endParaRPr lang="en-US" dirty="0"/>
          </a:p>
          <a:p>
            <a:r>
              <a:rPr lang="en-US" dirty="0"/>
              <a:t>Identify </a:t>
            </a:r>
            <a:r>
              <a:rPr lang="en-US" b="1" dirty="0"/>
              <a:t>characters</a:t>
            </a:r>
            <a:endParaRPr lang="en-US" dirty="0"/>
          </a:p>
          <a:p>
            <a:r>
              <a:rPr lang="en-US" dirty="0"/>
              <a:t>Describe the </a:t>
            </a:r>
            <a:r>
              <a:rPr lang="en-US" b="1" dirty="0"/>
              <a:t>setting</a:t>
            </a:r>
            <a:endParaRPr lang="en-US" dirty="0"/>
          </a:p>
          <a:p>
            <a:r>
              <a:rPr lang="en-US" dirty="0"/>
              <a:t>Include </a:t>
            </a:r>
            <a:r>
              <a:rPr lang="en-US" b="1" dirty="0"/>
              <a:t>conflict or challenge</a:t>
            </a:r>
            <a:endParaRPr lang="en-US" dirty="0"/>
          </a:p>
          <a:p>
            <a:r>
              <a:rPr lang="en-US" dirty="0"/>
              <a:t>End with </a:t>
            </a:r>
            <a:r>
              <a:rPr lang="en-US" b="1" dirty="0"/>
              <a:t>resolution and reflection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BA178-63B3-0269-EBB9-0CB79973D709}"/>
              </a:ext>
            </a:extLst>
          </p:cNvPr>
          <p:cNvSpPr txBox="1"/>
          <p:nvPr/>
        </p:nvSpPr>
        <p:spPr>
          <a:xfrm>
            <a:off x="6096000" y="2556932"/>
            <a:ext cx="5240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Example:</a:t>
            </a:r>
            <a:endParaRPr lang="en-US" sz="2400" dirty="0"/>
          </a:p>
          <a:p>
            <a:pPr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Event: Losing wallet and finding it</a:t>
            </a:r>
          </a:p>
          <a:p>
            <a:pPr>
              <a:buNone/>
            </a:pPr>
            <a:r>
              <a:rPr lang="en-US" sz="2400" dirty="0"/>
              <a:t>I lost my wallet at the bazaar. Panic-stricken, I retraced my steps. A kind vendor found it and returned it. I felt grateful and learned the importance of honesty.</a:t>
            </a:r>
          </a:p>
        </p:txBody>
      </p:sp>
    </p:spTree>
    <p:extLst>
      <p:ext uri="{BB962C8B-B14F-4D97-AF65-F5344CB8AC3E}">
        <p14:creationId xmlns:p14="http://schemas.microsoft.com/office/powerpoint/2010/main" val="167174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Speech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09" y="2556932"/>
            <a:ext cx="644182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Direct speech tells the </a:t>
            </a:r>
            <a:r>
              <a:rPr lang="en-US" b="1" dirty="0"/>
              <a:t>exact words</a:t>
            </a:r>
            <a:r>
              <a:rPr lang="en-US" dirty="0"/>
              <a:t> of the speaker.</a:t>
            </a:r>
          </a:p>
          <a:p>
            <a:pPr marL="0" indent="0">
              <a:buNone/>
            </a:pPr>
            <a:r>
              <a:rPr lang="en-US" b="1" dirty="0"/>
              <a:t>Structure:</a:t>
            </a:r>
            <a:endParaRPr lang="en-US" dirty="0"/>
          </a:p>
          <a:p>
            <a:r>
              <a:rPr lang="en-US" dirty="0"/>
              <a:t>Reporting verb + “quotation marks”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She said, “I am tired.”</a:t>
            </a:r>
          </a:p>
          <a:p>
            <a:r>
              <a:rPr lang="en-US" dirty="0"/>
              <a:t>He asked, “Where are you going?”</a:t>
            </a:r>
          </a:p>
          <a:p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24C96-A17C-62B8-4089-5F6E50142673}"/>
              </a:ext>
            </a:extLst>
          </p:cNvPr>
          <p:cNvSpPr txBox="1">
            <a:spLocks/>
          </p:cNvSpPr>
          <p:nvPr/>
        </p:nvSpPr>
        <p:spPr>
          <a:xfrm>
            <a:off x="7288821" y="3211473"/>
            <a:ext cx="429357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Features:</a:t>
            </a:r>
          </a:p>
          <a:p>
            <a:r>
              <a:rPr lang="en-US" dirty="0"/>
              <a:t>Uses quotation marks (“ ”)</a:t>
            </a:r>
          </a:p>
          <a:p>
            <a:r>
              <a:rPr lang="en-US" dirty="0"/>
              <a:t>Exact words</a:t>
            </a:r>
          </a:p>
          <a:p>
            <a:r>
              <a:rPr lang="en-US" dirty="0"/>
              <a:t>No change in tense</a:t>
            </a:r>
          </a:p>
          <a:p>
            <a:r>
              <a:rPr lang="en-US" dirty="0"/>
              <a:t>Same pronouns</a:t>
            </a:r>
          </a:p>
          <a:p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239B-788B-6CFC-80F9-A4CABE96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Comics, Interviews, &amp;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027A-6EAB-8C8E-34D1-03938133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56" y="2356336"/>
            <a:ext cx="9601196" cy="54512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These are tools to </a:t>
            </a:r>
            <a:r>
              <a:rPr lang="en-US" sz="1800" b="1" dirty="0"/>
              <a:t>practice reading, understanding, and writing stories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8F6D2D-2026-B61E-8B6C-CC8F795E1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3039"/>
              </p:ext>
            </p:extLst>
          </p:nvPr>
        </p:nvGraphicFramePr>
        <p:xfrm>
          <a:off x="848421" y="2884096"/>
          <a:ext cx="10495158" cy="3391176"/>
        </p:xfrm>
        <a:graphic>
          <a:graphicData uri="http://schemas.openxmlformats.org/drawingml/2006/table">
            <a:tbl>
              <a:tblPr/>
              <a:tblGrid>
                <a:gridCol w="2475071">
                  <a:extLst>
                    <a:ext uri="{9D8B030D-6E8A-4147-A177-3AD203B41FA5}">
                      <a16:colId xmlns:a16="http://schemas.microsoft.com/office/drawing/2014/main" val="256343954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98843815"/>
                    </a:ext>
                  </a:extLst>
                </a:gridCol>
                <a:gridCol w="4819687">
                  <a:extLst>
                    <a:ext uri="{9D8B030D-6E8A-4147-A177-3AD203B41FA5}">
                      <a16:colId xmlns:a16="http://schemas.microsoft.com/office/drawing/2014/main" val="2079737205"/>
                    </a:ext>
                  </a:extLst>
                </a:gridCol>
              </a:tblGrid>
              <a:tr h="288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Tool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It Is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You Learn / How It Helps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480308"/>
                  </a:ext>
                </a:extLst>
              </a:tr>
              <a:tr h="937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/>
                        <a:t>Comics</a:t>
                      </a:r>
                      <a:endParaRPr lang="en-US" sz="1800" dirty="0"/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Small stories with pictures and speech bubbles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Sequence</a:t>
                      </a:r>
                      <a:r>
                        <a:rPr lang="en-US" sz="1800" dirty="0"/>
                        <a:t>: what happens first, next, last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Emotions</a:t>
                      </a:r>
                      <a:r>
                        <a:rPr lang="en-US" sz="1800" dirty="0"/>
                        <a:t>: how characters feel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Short language:</a:t>
                      </a:r>
                      <a:r>
                        <a:rPr lang="en-US" sz="1800" dirty="0"/>
                        <a:t> clear and simple sentences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620280"/>
                  </a:ext>
                </a:extLst>
              </a:tr>
              <a:tr h="937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Interviews</a:t>
                      </a:r>
                      <a:endParaRPr lang="en-US" sz="1800"/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Real conversations with questions and answers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How people express opinions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How to report what someone said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Formal and informal language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666478"/>
                  </a:ext>
                </a:extLst>
              </a:tr>
              <a:tr h="11540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Pictures</a:t>
                      </a:r>
                      <a:endParaRPr lang="en-US" sz="1800"/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A single image to imagine a story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Characters</a:t>
                      </a:r>
                      <a:r>
                        <a:rPr lang="en-US" sz="1800" dirty="0"/>
                        <a:t>: Who is in the picture?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Setting</a:t>
                      </a:r>
                      <a:r>
                        <a:rPr lang="en-US" sz="1800" dirty="0"/>
                        <a:t>: Where and when?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Conflict</a:t>
                      </a:r>
                      <a:r>
                        <a:rPr lang="en-US" sz="1800" dirty="0"/>
                        <a:t>: What problem happens?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Resolution</a:t>
                      </a:r>
                      <a:r>
                        <a:rPr lang="en-US" sz="1800" dirty="0"/>
                        <a:t>: How is it solved?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05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7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E6EE-F199-D536-39ED-50C294E2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Puzzles for Language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9F44-66C2-DB7D-74E8-19A50C47C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 play word puzzles?</a:t>
            </a:r>
            <a:endParaRPr lang="en-US" dirty="0"/>
          </a:p>
          <a:p>
            <a:r>
              <a:rPr lang="en-US" dirty="0"/>
              <a:t>Learn </a:t>
            </a:r>
            <a:r>
              <a:rPr lang="en-US" b="1" dirty="0"/>
              <a:t>new words</a:t>
            </a:r>
            <a:endParaRPr lang="en-US" dirty="0"/>
          </a:p>
          <a:p>
            <a:r>
              <a:rPr lang="en-US" dirty="0"/>
              <a:t>Improve </a:t>
            </a:r>
            <a:r>
              <a:rPr lang="en-US" b="1" dirty="0"/>
              <a:t>spelling</a:t>
            </a:r>
            <a:endParaRPr lang="en-US" dirty="0"/>
          </a:p>
          <a:p>
            <a:r>
              <a:rPr lang="en-US" dirty="0"/>
              <a:t>Make your </a:t>
            </a:r>
            <a:r>
              <a:rPr lang="en-US" b="1" dirty="0"/>
              <a:t>brain sharper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Example: Unscramble: TNPAI → ? (</a:t>
            </a:r>
            <a:r>
              <a:rPr lang="en-US" b="1" dirty="0"/>
              <a:t>PAINT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60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E826-B472-6B48-22AC-89D23214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4B65B8-E97A-9229-0479-C2BAA7DAF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86717"/>
              </p:ext>
            </p:extLst>
          </p:nvPr>
        </p:nvGraphicFramePr>
        <p:xfrm>
          <a:off x="1037488" y="2446784"/>
          <a:ext cx="10427682" cy="3429084"/>
        </p:xfrm>
        <a:graphic>
          <a:graphicData uri="http://schemas.openxmlformats.org/drawingml/2006/table">
            <a:tbl>
              <a:tblPr/>
              <a:tblGrid>
                <a:gridCol w="3475894">
                  <a:extLst>
                    <a:ext uri="{9D8B030D-6E8A-4147-A177-3AD203B41FA5}">
                      <a16:colId xmlns:a16="http://schemas.microsoft.com/office/drawing/2014/main" val="661321152"/>
                    </a:ext>
                  </a:extLst>
                </a:gridCol>
                <a:gridCol w="3475894">
                  <a:extLst>
                    <a:ext uri="{9D8B030D-6E8A-4147-A177-3AD203B41FA5}">
                      <a16:colId xmlns:a16="http://schemas.microsoft.com/office/drawing/2014/main" val="2071766000"/>
                    </a:ext>
                  </a:extLst>
                </a:gridCol>
                <a:gridCol w="3475894">
                  <a:extLst>
                    <a:ext uri="{9D8B030D-6E8A-4147-A177-3AD203B41FA5}">
                      <a16:colId xmlns:a16="http://schemas.microsoft.com/office/drawing/2014/main" val="22037838"/>
                    </a:ext>
                  </a:extLst>
                </a:gridCol>
              </a:tblGrid>
              <a:tr h="4245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It 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67018"/>
                  </a:ext>
                </a:extLst>
              </a:tr>
              <a:tr h="742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Unscramble Words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Mix up letters to make a real word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RSETNIG → STRING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964855"/>
                  </a:ext>
                </a:extLst>
              </a:tr>
              <a:tr h="742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Synonyms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Find a word with the same 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Happy → Delighted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017582"/>
                  </a:ext>
                </a:extLst>
              </a:tr>
              <a:tr h="742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Antonyms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Find a word with the opposite 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Hot → Cold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950930"/>
                  </a:ext>
                </a:extLst>
              </a:tr>
              <a:tr h="742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Word Search / Crossword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Find or match words in a puzzle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Find words hidden in a grid or complete clues in a crossword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9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646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CE38-D733-0F6A-38BE-8DB49A24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Speech (Reported Speech)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BD42E-A90F-8B53-3196-9BFAA237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8" y="2556932"/>
            <a:ext cx="647699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Indirect speech tells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meaning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not exact words.</a:t>
            </a:r>
          </a:p>
          <a:p>
            <a:r>
              <a:rPr lang="en-US" b="1" dirty="0"/>
              <a:t>Structure:</a:t>
            </a:r>
            <a:endParaRPr lang="en-US" dirty="0"/>
          </a:p>
          <a:p>
            <a:r>
              <a:rPr lang="en-US" dirty="0"/>
              <a:t>Reporting verb + that/if/wh-word + sentence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She said that she was tired.</a:t>
            </a:r>
          </a:p>
          <a:p>
            <a:r>
              <a:rPr lang="en-US" dirty="0"/>
              <a:t>He asked where I was going.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87466A-CB21-D31E-EC1A-365BE504E56D}"/>
              </a:ext>
            </a:extLst>
          </p:cNvPr>
          <p:cNvSpPr txBox="1">
            <a:spLocks/>
          </p:cNvSpPr>
          <p:nvPr/>
        </p:nvSpPr>
        <p:spPr>
          <a:xfrm>
            <a:off x="7612515" y="2581679"/>
            <a:ext cx="531479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Features:</a:t>
            </a:r>
          </a:p>
          <a:p>
            <a:r>
              <a:rPr lang="en-US" dirty="0"/>
              <a:t>No quotation marks</a:t>
            </a:r>
          </a:p>
          <a:p>
            <a:r>
              <a:rPr lang="en-US" dirty="0"/>
              <a:t>Pronouns change</a:t>
            </a:r>
          </a:p>
          <a:p>
            <a:r>
              <a:rPr lang="en-US" dirty="0"/>
              <a:t>Tense usually changes</a:t>
            </a:r>
          </a:p>
          <a:p>
            <a:r>
              <a:rPr lang="en-US" dirty="0"/>
              <a:t>Time words may change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F9B21-7CB1-C223-4199-029EB4B66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0060-CF16-5A19-6635-C8A1BA0F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Changes in Reported Speech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547E3-5867-5251-74CE-7B860ED9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52E62F6-C367-0FC6-38BB-66B44DFA3DDD}"/>
              </a:ext>
            </a:extLst>
          </p:cNvPr>
          <p:cNvSpPr txBox="1">
            <a:spLocks/>
          </p:cNvSpPr>
          <p:nvPr/>
        </p:nvSpPr>
        <p:spPr>
          <a:xfrm>
            <a:off x="4835056" y="2398667"/>
            <a:ext cx="3886913" cy="4247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A. Pronoun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2C1E4-095C-E367-7037-40F33DDF533C}"/>
              </a:ext>
            </a:extLst>
          </p:cNvPr>
          <p:cNvSpPr txBox="1"/>
          <p:nvPr/>
        </p:nvSpPr>
        <p:spPr>
          <a:xfrm>
            <a:off x="4273062" y="2770623"/>
            <a:ext cx="6119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Pronouns change according to situation.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885DEA-DF40-BD32-A0AA-5CED2943B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74826"/>
              </p:ext>
            </p:extLst>
          </p:nvPr>
        </p:nvGraphicFramePr>
        <p:xfrm>
          <a:off x="3513016" y="3170732"/>
          <a:ext cx="5718908" cy="221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454">
                  <a:extLst>
                    <a:ext uri="{9D8B030D-6E8A-4147-A177-3AD203B41FA5}">
                      <a16:colId xmlns:a16="http://schemas.microsoft.com/office/drawing/2014/main" val="1107999208"/>
                    </a:ext>
                  </a:extLst>
                </a:gridCol>
                <a:gridCol w="2859454">
                  <a:extLst>
                    <a:ext uri="{9D8B030D-6E8A-4147-A177-3AD203B41FA5}">
                      <a16:colId xmlns:a16="http://schemas.microsoft.com/office/drawing/2014/main" val="954604163"/>
                    </a:ext>
                  </a:extLst>
                </a:gridCol>
              </a:tblGrid>
              <a:tr h="442032"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67707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He/she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69183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1053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dirty="0"/>
                        <a:t>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His/her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60890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r>
                        <a:rPr lang="en-US" dirty="0"/>
                        <a:t>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831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DA6948-6146-4C6D-6CE8-9125FAD6432F}"/>
              </a:ext>
            </a:extLst>
          </p:cNvPr>
          <p:cNvSpPr txBox="1"/>
          <p:nvPr/>
        </p:nvSpPr>
        <p:spPr>
          <a:xfrm>
            <a:off x="3036277" y="5380892"/>
            <a:ext cx="611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She said, “I love my book.”</a:t>
            </a:r>
            <a:br>
              <a:rPr lang="en-US" dirty="0"/>
            </a:br>
            <a:r>
              <a:rPr lang="en-US" dirty="0"/>
              <a:t>➡ She said that she loved her book.</a:t>
            </a:r>
          </a:p>
        </p:txBody>
      </p:sp>
    </p:spTree>
    <p:extLst>
      <p:ext uri="{BB962C8B-B14F-4D97-AF65-F5344CB8AC3E}">
        <p14:creationId xmlns:p14="http://schemas.microsoft.com/office/powerpoint/2010/main" val="399605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DCDCB-FEA4-1805-FFBB-1AAB65AD0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EF2E-986C-4536-C655-DAE857CA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Changes in Reported Speech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578A0-748F-F1D8-0E4C-A50FD091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46E5688-CA8E-F234-63EC-7A67052F8347}"/>
              </a:ext>
            </a:extLst>
          </p:cNvPr>
          <p:cNvSpPr txBox="1">
            <a:spLocks/>
          </p:cNvSpPr>
          <p:nvPr/>
        </p:nvSpPr>
        <p:spPr>
          <a:xfrm>
            <a:off x="4588866" y="2504177"/>
            <a:ext cx="4783734" cy="424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B. Tense Changes (Backshift Rule)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87DC1-68B9-21CC-750F-5D88D1C1C221}"/>
              </a:ext>
            </a:extLst>
          </p:cNvPr>
          <p:cNvSpPr txBox="1"/>
          <p:nvPr/>
        </p:nvSpPr>
        <p:spPr>
          <a:xfrm>
            <a:off x="4044457" y="2770623"/>
            <a:ext cx="6119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If reporting verb is in </a:t>
            </a:r>
            <a:r>
              <a:rPr lang="en-US" sz="2000" b="1" dirty="0"/>
              <a:t>past</a:t>
            </a:r>
            <a:r>
              <a:rPr lang="en-US" sz="2000" dirty="0"/>
              <a:t>, tense usually changes.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A90255-DBB8-7B26-B899-B271C4131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99432"/>
              </p:ext>
            </p:extLst>
          </p:nvPr>
        </p:nvGraphicFramePr>
        <p:xfrm>
          <a:off x="3055816" y="3147066"/>
          <a:ext cx="6598138" cy="196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069">
                  <a:extLst>
                    <a:ext uri="{9D8B030D-6E8A-4147-A177-3AD203B41FA5}">
                      <a16:colId xmlns:a16="http://schemas.microsoft.com/office/drawing/2014/main" val="1107999208"/>
                    </a:ext>
                  </a:extLst>
                </a:gridCol>
                <a:gridCol w="3299069">
                  <a:extLst>
                    <a:ext uri="{9D8B030D-6E8A-4147-A177-3AD203B41FA5}">
                      <a16:colId xmlns:a16="http://schemas.microsoft.com/office/drawing/2014/main" val="954604163"/>
                    </a:ext>
                  </a:extLst>
                </a:gridCol>
              </a:tblGrid>
              <a:tr h="393663"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67707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dirty="0"/>
                        <a:t>Present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69183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dirty="0"/>
                        <a:t>Present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 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1053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dirty="0"/>
                        <a:t>Present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 perfect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60890"/>
                  </a:ext>
                </a:extLst>
              </a:tr>
              <a:tr h="393663">
                <a:tc>
                  <a:txBody>
                    <a:bodyPr/>
                    <a:lstStyle/>
                    <a:p>
                      <a:r>
                        <a:rPr lang="en-US" dirty="0"/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 perfect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8318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540AC9-5BC0-B0D8-3EF6-C0C278F4A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21440"/>
              </p:ext>
            </p:extLst>
          </p:nvPr>
        </p:nvGraphicFramePr>
        <p:xfrm>
          <a:off x="3055815" y="5115381"/>
          <a:ext cx="659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069">
                  <a:extLst>
                    <a:ext uri="{9D8B030D-6E8A-4147-A177-3AD203B41FA5}">
                      <a16:colId xmlns:a16="http://schemas.microsoft.com/office/drawing/2014/main" val="1737889984"/>
                    </a:ext>
                  </a:extLst>
                </a:gridCol>
                <a:gridCol w="3299069">
                  <a:extLst>
                    <a:ext uri="{9D8B030D-6E8A-4147-A177-3AD203B41FA5}">
                      <a16:colId xmlns:a16="http://schemas.microsoft.com/office/drawing/2014/main" val="1771840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0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47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68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FC2CC-2646-41E3-DD29-59D33737F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A300-BA26-0C18-DFC2-BC38EAB7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511FF-1D4D-6482-106B-6CE2EB71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3424CC-9473-D10D-B26B-E5BA909B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02" y="2556932"/>
            <a:ext cx="4800600" cy="33189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Examples:</a:t>
            </a:r>
          </a:p>
          <a:p>
            <a:r>
              <a:rPr lang="en-US" sz="2000" dirty="0"/>
              <a:t>“I work hard.”</a:t>
            </a:r>
            <a:br>
              <a:rPr lang="en-US" sz="2000" dirty="0"/>
            </a:br>
            <a:r>
              <a:rPr lang="en-US" sz="2000" dirty="0"/>
              <a:t>➡ He said that he worked hard.</a:t>
            </a:r>
          </a:p>
          <a:p>
            <a:r>
              <a:rPr lang="en-US" sz="2000" dirty="0"/>
              <a:t>“She is studying.”</a:t>
            </a:r>
            <a:br>
              <a:rPr lang="en-US" sz="2000" dirty="0"/>
            </a:br>
            <a:r>
              <a:rPr lang="en-US" sz="2000" dirty="0"/>
              <a:t>➡ He said she was studying.</a:t>
            </a:r>
          </a:p>
          <a:p>
            <a:r>
              <a:rPr lang="en-US" sz="2000" dirty="0"/>
              <a:t>“I will come.”</a:t>
            </a:r>
            <a:br>
              <a:rPr lang="en-US" sz="2000" dirty="0"/>
            </a:br>
            <a:r>
              <a:rPr lang="en-US" sz="2000" dirty="0"/>
              <a:t>➡ She said she would come.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766677C-2283-C920-C960-C0A2CB274D93}"/>
              </a:ext>
            </a:extLst>
          </p:cNvPr>
          <p:cNvSpPr txBox="1">
            <a:spLocks/>
          </p:cNvSpPr>
          <p:nvPr/>
        </p:nvSpPr>
        <p:spPr>
          <a:xfrm>
            <a:off x="6452216" y="2556932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When Tense Does NOT Change:</a:t>
            </a:r>
          </a:p>
          <a:p>
            <a:r>
              <a:rPr lang="en-US" sz="2000" dirty="0"/>
              <a:t>Universal truths</a:t>
            </a:r>
          </a:p>
          <a:p>
            <a:r>
              <a:rPr lang="en-US" sz="2000" dirty="0"/>
              <a:t>Scientific facts</a:t>
            </a:r>
          </a:p>
          <a:p>
            <a:r>
              <a:rPr lang="en-US" sz="2000" dirty="0"/>
              <a:t>Reporting verb in present</a:t>
            </a:r>
          </a:p>
          <a:p>
            <a:r>
              <a:rPr lang="en-US" sz="2000" dirty="0"/>
              <a:t>Example:</a:t>
            </a:r>
          </a:p>
          <a:p>
            <a:r>
              <a:rPr lang="en-US" sz="2000" dirty="0"/>
              <a:t>He said, “The earth revolves around the sun.”</a:t>
            </a:r>
            <a:br>
              <a:rPr lang="en-US" sz="2000" dirty="0"/>
            </a:br>
            <a:r>
              <a:rPr lang="en-US" sz="2000" dirty="0"/>
              <a:t>➡ He said that the earth revolves around the sun.</a:t>
            </a:r>
          </a:p>
        </p:txBody>
      </p:sp>
    </p:spTree>
    <p:extLst>
      <p:ext uri="{BB962C8B-B14F-4D97-AF65-F5344CB8AC3E}">
        <p14:creationId xmlns:p14="http://schemas.microsoft.com/office/powerpoint/2010/main" val="266432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C1269-6DB9-8B4D-6B72-8889EE26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3730-828E-F792-05B3-DF8D2040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844B3-2BD7-D8C2-9AC0-0DFAF5D1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10EAC-2842-0835-348F-62D42CB83637}"/>
              </a:ext>
            </a:extLst>
          </p:cNvPr>
          <p:cNvSpPr txBox="1"/>
          <p:nvPr/>
        </p:nvSpPr>
        <p:spPr>
          <a:xfrm>
            <a:off x="4777152" y="2401291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C. Time and Place Changes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85655F-F391-6927-498E-AE0D369E1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62111"/>
              </p:ext>
            </p:extLst>
          </p:nvPr>
        </p:nvGraphicFramePr>
        <p:xfrm>
          <a:off x="3780692" y="2770623"/>
          <a:ext cx="52226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16">
                  <a:extLst>
                    <a:ext uri="{9D8B030D-6E8A-4147-A177-3AD203B41FA5}">
                      <a16:colId xmlns:a16="http://schemas.microsoft.com/office/drawing/2014/main" val="1055497607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4200185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0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9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next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3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Yesterday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previous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38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012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383259-1D22-2D56-4C24-105D71B64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47087"/>
              </p:ext>
            </p:extLst>
          </p:nvPr>
        </p:nvGraphicFramePr>
        <p:xfrm>
          <a:off x="3780692" y="4994155"/>
          <a:ext cx="5222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16">
                  <a:extLst>
                    <a:ext uri="{9D8B030D-6E8A-4147-A177-3AD203B41FA5}">
                      <a16:colId xmlns:a16="http://schemas.microsoft.com/office/drawing/2014/main" val="3190672952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385406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0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693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145435E-FE5B-6569-4388-DE3539548A1D}"/>
              </a:ext>
            </a:extLst>
          </p:cNvPr>
          <p:cNvSpPr txBox="1"/>
          <p:nvPr/>
        </p:nvSpPr>
        <p:spPr>
          <a:xfrm>
            <a:off x="1295402" y="5739085"/>
            <a:ext cx="11365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Example: She said, “I will come tomorrow.”         ➡ She said that she would come the next day.</a:t>
            </a:r>
          </a:p>
        </p:txBody>
      </p:sp>
    </p:spTree>
    <p:extLst>
      <p:ext uri="{BB962C8B-B14F-4D97-AF65-F5344CB8AC3E}">
        <p14:creationId xmlns:p14="http://schemas.microsoft.com/office/powerpoint/2010/main" val="207399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59BC-8E5C-F135-E800-5B340714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D5E6-6390-7A4E-FB5D-DA54F86F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Statements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9FF7-3456-70F6-70BF-4C99ED96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0ED94-04E3-7CE3-1B50-CC4367B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02" y="2556932"/>
            <a:ext cx="48006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Use:</a:t>
            </a:r>
          </a:p>
          <a:p>
            <a:r>
              <a:rPr lang="en-US" sz="2800" dirty="0"/>
              <a:t>said that</a:t>
            </a:r>
          </a:p>
          <a:p>
            <a:r>
              <a:rPr lang="en-US" sz="2800" dirty="0"/>
              <a:t>told + object + that</a:t>
            </a:r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r>
              <a:rPr lang="en-US" sz="2800" dirty="0"/>
              <a:t>She said that she was happy.</a:t>
            </a:r>
            <a:br>
              <a:rPr lang="en-US" sz="2800" dirty="0"/>
            </a:br>
            <a:r>
              <a:rPr lang="en-US" sz="2800" dirty="0"/>
              <a:t>He told me that he was busy.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6C2FA2-1737-D6F9-FE35-8CE1D2B0554F}"/>
              </a:ext>
            </a:extLst>
          </p:cNvPr>
          <p:cNvSpPr txBox="1">
            <a:spLocks/>
          </p:cNvSpPr>
          <p:nvPr/>
        </p:nvSpPr>
        <p:spPr>
          <a:xfrm>
            <a:off x="6452216" y="2556932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Remember:</a:t>
            </a:r>
          </a:p>
          <a:p>
            <a:pPr marL="0" indent="0">
              <a:buNone/>
            </a:pPr>
            <a:r>
              <a:rPr lang="en-US" sz="2800" dirty="0"/>
              <a:t>✔ He said.</a:t>
            </a:r>
            <a:br>
              <a:rPr lang="en-US" sz="2800" dirty="0"/>
            </a:br>
            <a:r>
              <a:rPr lang="en-US" sz="2800" dirty="0"/>
              <a:t>✔ He told me.</a:t>
            </a:r>
            <a:br>
              <a:rPr lang="en-US" sz="2800" dirty="0"/>
            </a:br>
            <a:r>
              <a:rPr lang="en-US" sz="2800" dirty="0"/>
              <a:t>❌ He told. (Wrong – object missing)</a:t>
            </a:r>
          </a:p>
        </p:txBody>
      </p:sp>
    </p:spTree>
    <p:extLst>
      <p:ext uri="{BB962C8B-B14F-4D97-AF65-F5344CB8AC3E}">
        <p14:creationId xmlns:p14="http://schemas.microsoft.com/office/powerpoint/2010/main" val="3641713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1921</Words>
  <Application>Microsoft Office PowerPoint</Application>
  <PresentationFormat>Widescreen</PresentationFormat>
  <Paragraphs>349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Garamond</vt:lpstr>
      <vt:lpstr>Organic</vt:lpstr>
      <vt:lpstr>Reporting | Active &amp; Passive |  Sharing Narratives</vt:lpstr>
      <vt:lpstr>Reporting </vt:lpstr>
      <vt:lpstr>Direct Speech</vt:lpstr>
      <vt:lpstr>Indirect Speech (Reported Speech)</vt:lpstr>
      <vt:lpstr>Important Changes in Reported Speech</vt:lpstr>
      <vt:lpstr>Important Changes in Reported Speech</vt:lpstr>
      <vt:lpstr>Continued</vt:lpstr>
      <vt:lpstr>Continued</vt:lpstr>
      <vt:lpstr>Reporting Statements</vt:lpstr>
      <vt:lpstr>Reporting Questions</vt:lpstr>
      <vt:lpstr>Reporting Commands &amp; Requests</vt:lpstr>
      <vt:lpstr>More…</vt:lpstr>
      <vt:lpstr>More.. </vt:lpstr>
      <vt:lpstr>Active and Passive Voice</vt:lpstr>
      <vt:lpstr>Active Voice</vt:lpstr>
      <vt:lpstr>Passive Voice</vt:lpstr>
      <vt:lpstr>Why Do We Use Passive Voice?</vt:lpstr>
      <vt:lpstr>Tense-wise Rules (Very Important Section)</vt:lpstr>
      <vt:lpstr>Continued</vt:lpstr>
      <vt:lpstr>Steps to Change Active into Passive</vt:lpstr>
      <vt:lpstr>When Passive Cannot Be Formed</vt:lpstr>
      <vt:lpstr>Special Cases-</vt:lpstr>
      <vt:lpstr>Active vs Passive – Comparison</vt:lpstr>
      <vt:lpstr>Sharing Narratives</vt:lpstr>
      <vt:lpstr>Key Elements of a Narrative</vt:lpstr>
      <vt:lpstr>Steps to Share a Narrative</vt:lpstr>
      <vt:lpstr>Examples</vt:lpstr>
      <vt:lpstr>Reading &amp; Summarizing Short Stories</vt:lpstr>
      <vt:lpstr>Converting Events into Short Stories</vt:lpstr>
      <vt:lpstr>Using Comics, Interviews, &amp; Pictures</vt:lpstr>
      <vt:lpstr>Word Puzzles for Language Skills</vt:lpstr>
      <vt:lpstr>Continued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164</cp:revision>
  <dcterms:created xsi:type="dcterms:W3CDTF">2025-11-09T06:51:00Z</dcterms:created>
  <dcterms:modified xsi:type="dcterms:W3CDTF">2026-02-21T09:31:52Z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