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56" r:id="rId4"/>
    <p:sldId id="258" r:id="rId5"/>
    <p:sldId id="259" r:id="rId6"/>
    <p:sldId id="260" r:id="rId7"/>
    <p:sldId id="261" r:id="rId8"/>
    <p:sldId id="262" r:id="rId9"/>
    <p:sldId id="269" r:id="rId10"/>
    <p:sldId id="264" r:id="rId11"/>
    <p:sldId id="272" r:id="rId12"/>
    <p:sldId id="273" r:id="rId13"/>
    <p:sldId id="274" r:id="rId14"/>
    <p:sldId id="275" r:id="rId15"/>
    <p:sldId id="278" r:id="rId16"/>
    <p:sldId id="279" r:id="rId17"/>
    <p:sldId id="280" r:id="rId18"/>
    <p:sldId id="281" r:id="rId19"/>
    <p:sldId id="277"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114" d="100"/>
          <a:sy n="114" d="100"/>
        </p:scale>
        <p:origin x="42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h Makhdoom" userId="51cc0cc03b02bac5" providerId="LiveId" clId="{3BAF0525-3969-4EA5-9CE8-9E993610D441}"/>
    <pc:docChg chg="undo custSel addSld modSld">
      <pc:chgData name="Abdullah Makhdoom" userId="51cc0cc03b02bac5" providerId="LiveId" clId="{3BAF0525-3969-4EA5-9CE8-9E993610D441}" dt="2026-02-20T17:09:46.994" v="587" actId="20577"/>
      <pc:docMkLst>
        <pc:docMk/>
      </pc:docMkLst>
      <pc:sldChg chg="modSp mod">
        <pc:chgData name="Abdullah Makhdoom" userId="51cc0cc03b02bac5" providerId="LiveId" clId="{3BAF0525-3969-4EA5-9CE8-9E993610D441}" dt="2026-02-20T17:07:44.150" v="581" actId="14100"/>
        <pc:sldMkLst>
          <pc:docMk/>
          <pc:sldMk cId="0" sldId="256"/>
        </pc:sldMkLst>
        <pc:spChg chg="mod">
          <ac:chgData name="Abdullah Makhdoom" userId="51cc0cc03b02bac5" providerId="LiveId" clId="{3BAF0525-3969-4EA5-9CE8-9E993610D441}" dt="2026-02-18T09:44:41.038" v="576" actId="14100"/>
          <ac:spMkLst>
            <pc:docMk/>
            <pc:sldMk cId="0" sldId="256"/>
            <ac:spMk id="2" creationId="{00000000-0000-0000-0000-000000000000}"/>
          </ac:spMkLst>
        </pc:spChg>
        <pc:spChg chg="mod">
          <ac:chgData name="Abdullah Makhdoom" userId="51cc0cc03b02bac5" providerId="LiveId" clId="{3BAF0525-3969-4EA5-9CE8-9E993610D441}" dt="2026-02-20T17:07:44.150" v="581" actId="14100"/>
          <ac:spMkLst>
            <pc:docMk/>
            <pc:sldMk cId="0" sldId="256"/>
            <ac:spMk id="3" creationId="{00000000-0000-0000-0000-000000000000}"/>
          </ac:spMkLst>
        </pc:spChg>
      </pc:sldChg>
      <pc:sldChg chg="modSp mod">
        <pc:chgData name="Abdullah Makhdoom" userId="51cc0cc03b02bac5" providerId="LiveId" clId="{3BAF0525-3969-4EA5-9CE8-9E993610D441}" dt="2026-02-17T09:02:57.855" v="176" actId="20577"/>
        <pc:sldMkLst>
          <pc:docMk/>
          <pc:sldMk cId="0" sldId="259"/>
        </pc:sldMkLst>
        <pc:spChg chg="mod">
          <ac:chgData name="Abdullah Makhdoom" userId="51cc0cc03b02bac5" providerId="LiveId" clId="{3BAF0525-3969-4EA5-9CE8-9E993610D441}" dt="2026-02-17T09:02:57.855" v="176" actId="20577"/>
          <ac:spMkLst>
            <pc:docMk/>
            <pc:sldMk cId="0" sldId="259"/>
            <ac:spMk id="3" creationId="{00000000-0000-0000-0000-000000000000}"/>
          </ac:spMkLst>
        </pc:spChg>
      </pc:sldChg>
      <pc:sldChg chg="modSp mod">
        <pc:chgData name="Abdullah Makhdoom" userId="51cc0cc03b02bac5" providerId="LiveId" clId="{3BAF0525-3969-4EA5-9CE8-9E993610D441}" dt="2026-02-17T08:52:54.550" v="92" actId="113"/>
        <pc:sldMkLst>
          <pc:docMk/>
          <pc:sldMk cId="0" sldId="260"/>
        </pc:sldMkLst>
        <pc:spChg chg="mod">
          <ac:chgData name="Abdullah Makhdoom" userId="51cc0cc03b02bac5" providerId="LiveId" clId="{3BAF0525-3969-4EA5-9CE8-9E993610D441}" dt="2026-02-17T08:46:24.978" v="8"/>
          <ac:spMkLst>
            <pc:docMk/>
            <pc:sldMk cId="0" sldId="260"/>
            <ac:spMk id="2" creationId="{00000000-0000-0000-0000-000000000000}"/>
          </ac:spMkLst>
        </pc:spChg>
        <pc:spChg chg="mod">
          <ac:chgData name="Abdullah Makhdoom" userId="51cc0cc03b02bac5" providerId="LiveId" clId="{3BAF0525-3969-4EA5-9CE8-9E993610D441}" dt="2026-02-17T08:52:54.550" v="92" actId="113"/>
          <ac:spMkLst>
            <pc:docMk/>
            <pc:sldMk cId="0" sldId="260"/>
            <ac:spMk id="3" creationId="{00000000-0000-0000-0000-000000000000}"/>
          </ac:spMkLst>
        </pc:spChg>
      </pc:sldChg>
      <pc:sldChg chg="modSp mod">
        <pc:chgData name="Abdullah Makhdoom" userId="51cc0cc03b02bac5" providerId="LiveId" clId="{3BAF0525-3969-4EA5-9CE8-9E993610D441}" dt="2026-02-17T08:58:48.181" v="131" actId="403"/>
        <pc:sldMkLst>
          <pc:docMk/>
          <pc:sldMk cId="0" sldId="261"/>
        </pc:sldMkLst>
        <pc:spChg chg="mod">
          <ac:chgData name="Abdullah Makhdoom" userId="51cc0cc03b02bac5" providerId="LiveId" clId="{3BAF0525-3969-4EA5-9CE8-9E993610D441}" dt="2026-02-17T08:53:29.610" v="93"/>
          <ac:spMkLst>
            <pc:docMk/>
            <pc:sldMk cId="0" sldId="261"/>
            <ac:spMk id="2" creationId="{00000000-0000-0000-0000-000000000000}"/>
          </ac:spMkLst>
        </pc:spChg>
        <pc:spChg chg="mod">
          <ac:chgData name="Abdullah Makhdoom" userId="51cc0cc03b02bac5" providerId="LiveId" clId="{3BAF0525-3969-4EA5-9CE8-9E993610D441}" dt="2026-02-17T08:58:48.181" v="131" actId="403"/>
          <ac:spMkLst>
            <pc:docMk/>
            <pc:sldMk cId="0" sldId="261"/>
            <ac:spMk id="3" creationId="{00000000-0000-0000-0000-000000000000}"/>
          </ac:spMkLst>
        </pc:spChg>
      </pc:sldChg>
      <pc:sldChg chg="modSp mod">
        <pc:chgData name="Abdullah Makhdoom" userId="51cc0cc03b02bac5" providerId="LiveId" clId="{3BAF0525-3969-4EA5-9CE8-9E993610D441}" dt="2026-02-17T09:05:18.545" v="209" actId="12"/>
        <pc:sldMkLst>
          <pc:docMk/>
          <pc:sldMk cId="0" sldId="262"/>
        </pc:sldMkLst>
        <pc:spChg chg="mod">
          <ac:chgData name="Abdullah Makhdoom" userId="51cc0cc03b02bac5" providerId="LiveId" clId="{3BAF0525-3969-4EA5-9CE8-9E993610D441}" dt="2026-02-17T09:03:58.152" v="207" actId="20577"/>
          <ac:spMkLst>
            <pc:docMk/>
            <pc:sldMk cId="0" sldId="262"/>
            <ac:spMk id="2" creationId="{00000000-0000-0000-0000-000000000000}"/>
          </ac:spMkLst>
        </pc:spChg>
        <pc:spChg chg="mod">
          <ac:chgData name="Abdullah Makhdoom" userId="51cc0cc03b02bac5" providerId="LiveId" clId="{3BAF0525-3969-4EA5-9CE8-9E993610D441}" dt="2026-02-17T09:05:18.545" v="209" actId="12"/>
          <ac:spMkLst>
            <pc:docMk/>
            <pc:sldMk cId="0" sldId="262"/>
            <ac:spMk id="3" creationId="{00000000-0000-0000-0000-000000000000}"/>
          </ac:spMkLst>
        </pc:spChg>
      </pc:sldChg>
      <pc:sldChg chg="modSp mod">
        <pc:chgData name="Abdullah Makhdoom" userId="51cc0cc03b02bac5" providerId="LiveId" clId="{3BAF0525-3969-4EA5-9CE8-9E993610D441}" dt="2026-02-17T09:17:13.495" v="274" actId="20577"/>
        <pc:sldMkLst>
          <pc:docMk/>
          <pc:sldMk cId="0" sldId="264"/>
        </pc:sldMkLst>
        <pc:spChg chg="mod">
          <ac:chgData name="Abdullah Makhdoom" userId="51cc0cc03b02bac5" providerId="LiveId" clId="{3BAF0525-3969-4EA5-9CE8-9E993610D441}" dt="2026-02-17T09:10:22.405" v="243" actId="403"/>
          <ac:spMkLst>
            <pc:docMk/>
            <pc:sldMk cId="0" sldId="264"/>
            <ac:spMk id="2" creationId="{00000000-0000-0000-0000-000000000000}"/>
          </ac:spMkLst>
        </pc:spChg>
        <pc:spChg chg="mod">
          <ac:chgData name="Abdullah Makhdoom" userId="51cc0cc03b02bac5" providerId="LiveId" clId="{3BAF0525-3969-4EA5-9CE8-9E993610D441}" dt="2026-02-17T09:17:13.495" v="274" actId="20577"/>
          <ac:spMkLst>
            <pc:docMk/>
            <pc:sldMk cId="0" sldId="264"/>
            <ac:spMk id="6" creationId="{31351603-2A85-8F17-C359-9C970FA15F72}"/>
          </ac:spMkLst>
        </pc:spChg>
      </pc:sldChg>
      <pc:sldChg chg="modSp mod">
        <pc:chgData name="Abdullah Makhdoom" userId="51cc0cc03b02bac5" providerId="LiveId" clId="{3BAF0525-3969-4EA5-9CE8-9E993610D441}" dt="2026-02-20T17:08:51.666" v="584" actId="14100"/>
        <pc:sldMkLst>
          <pc:docMk/>
          <pc:sldMk cId="0" sldId="269"/>
        </pc:sldMkLst>
        <pc:spChg chg="mod">
          <ac:chgData name="Abdullah Makhdoom" userId="51cc0cc03b02bac5" providerId="LiveId" clId="{3BAF0525-3969-4EA5-9CE8-9E993610D441}" dt="2026-02-17T09:09:16.749" v="229"/>
          <ac:spMkLst>
            <pc:docMk/>
            <pc:sldMk cId="0" sldId="269"/>
            <ac:spMk id="2" creationId="{00000000-0000-0000-0000-000000000000}"/>
          </ac:spMkLst>
        </pc:spChg>
        <pc:spChg chg="mod">
          <ac:chgData name="Abdullah Makhdoom" userId="51cc0cc03b02bac5" providerId="LiveId" clId="{3BAF0525-3969-4EA5-9CE8-9E993610D441}" dt="2026-02-20T17:08:51.666" v="584" actId="14100"/>
          <ac:spMkLst>
            <pc:docMk/>
            <pc:sldMk cId="0" sldId="269"/>
            <ac:spMk id="6" creationId="{B8160873-44FE-290B-EAE7-4DA8D0A0F60B}"/>
          </ac:spMkLst>
        </pc:spChg>
      </pc:sldChg>
      <pc:sldChg chg="modSp mod">
        <pc:chgData name="Abdullah Makhdoom" userId="51cc0cc03b02bac5" providerId="LiveId" clId="{3BAF0525-3969-4EA5-9CE8-9E993610D441}" dt="2026-02-17T09:17:30.320" v="275"/>
        <pc:sldMkLst>
          <pc:docMk/>
          <pc:sldMk cId="678857513" sldId="272"/>
        </pc:sldMkLst>
        <pc:spChg chg="mod">
          <ac:chgData name="Abdullah Makhdoom" userId="51cc0cc03b02bac5" providerId="LiveId" clId="{3BAF0525-3969-4EA5-9CE8-9E993610D441}" dt="2026-02-17T09:17:30.320" v="275"/>
          <ac:spMkLst>
            <pc:docMk/>
            <pc:sldMk cId="678857513" sldId="272"/>
            <ac:spMk id="2" creationId="{7F3C9DF3-C889-8524-89FD-66BFCEE0DD02}"/>
          </ac:spMkLst>
        </pc:spChg>
        <pc:spChg chg="mod">
          <ac:chgData name="Abdullah Makhdoom" userId="51cc0cc03b02bac5" providerId="LiveId" clId="{3BAF0525-3969-4EA5-9CE8-9E993610D441}" dt="2026-02-17T09:15:23.646" v="263" actId="255"/>
          <ac:spMkLst>
            <pc:docMk/>
            <pc:sldMk cId="678857513" sldId="272"/>
            <ac:spMk id="3" creationId="{93D91744-4A94-00E9-3562-234E8F0459DB}"/>
          </ac:spMkLst>
        </pc:spChg>
      </pc:sldChg>
      <pc:sldChg chg="addSp delSp modSp mod">
        <pc:chgData name="Abdullah Makhdoom" userId="51cc0cc03b02bac5" providerId="LiveId" clId="{3BAF0525-3969-4EA5-9CE8-9E993610D441}" dt="2026-02-20T17:09:46.994" v="587" actId="20577"/>
        <pc:sldMkLst>
          <pc:docMk/>
          <pc:sldMk cId="3654876306" sldId="273"/>
        </pc:sldMkLst>
        <pc:spChg chg="mod">
          <ac:chgData name="Abdullah Makhdoom" userId="51cc0cc03b02bac5" providerId="LiveId" clId="{3BAF0525-3969-4EA5-9CE8-9E993610D441}" dt="2026-02-17T09:17:42.518" v="276"/>
          <ac:spMkLst>
            <pc:docMk/>
            <pc:sldMk cId="3654876306" sldId="273"/>
            <ac:spMk id="2" creationId="{5220B716-74CE-6B4E-2398-E3E6CD8CE3FA}"/>
          </ac:spMkLst>
        </pc:spChg>
        <pc:graphicFrameChg chg="add mod ord modGraphic">
          <ac:chgData name="Abdullah Makhdoom" userId="51cc0cc03b02bac5" providerId="LiveId" clId="{3BAF0525-3969-4EA5-9CE8-9E993610D441}" dt="2026-02-20T17:09:46.994" v="587" actId="20577"/>
          <ac:graphicFrameMkLst>
            <pc:docMk/>
            <pc:sldMk cId="3654876306" sldId="273"/>
            <ac:graphicFrameMk id="5" creationId="{421431CA-30CE-1259-EEBD-5AE7436F2673}"/>
          </ac:graphicFrameMkLst>
        </pc:graphicFrameChg>
      </pc:sldChg>
      <pc:sldChg chg="modSp mod">
        <pc:chgData name="Abdullah Makhdoom" userId="51cc0cc03b02bac5" providerId="LiveId" clId="{3BAF0525-3969-4EA5-9CE8-9E993610D441}" dt="2026-02-17T13:51:34.273" v="338" actId="20577"/>
        <pc:sldMkLst>
          <pc:docMk/>
          <pc:sldMk cId="480287355" sldId="274"/>
        </pc:sldMkLst>
        <pc:spChg chg="mod">
          <ac:chgData name="Abdullah Makhdoom" userId="51cc0cc03b02bac5" providerId="LiveId" clId="{3BAF0525-3969-4EA5-9CE8-9E993610D441}" dt="2026-02-17T13:51:05.226" v="334" actId="113"/>
          <ac:spMkLst>
            <pc:docMk/>
            <pc:sldMk cId="480287355" sldId="274"/>
            <ac:spMk id="2" creationId="{6CCC3C3A-D0E4-1832-E6AB-FC5672CCB865}"/>
          </ac:spMkLst>
        </pc:spChg>
        <pc:spChg chg="mod">
          <ac:chgData name="Abdullah Makhdoom" userId="51cc0cc03b02bac5" providerId="LiveId" clId="{3BAF0525-3969-4EA5-9CE8-9E993610D441}" dt="2026-02-17T13:51:34.273" v="338" actId="20577"/>
          <ac:spMkLst>
            <pc:docMk/>
            <pc:sldMk cId="480287355" sldId="274"/>
            <ac:spMk id="3" creationId="{FED9DB31-EB60-2544-FB81-25ED1E573BA0}"/>
          </ac:spMkLst>
        </pc:spChg>
      </pc:sldChg>
      <pc:sldChg chg="modSp mod">
        <pc:chgData name="Abdullah Makhdoom" userId="51cc0cc03b02bac5" providerId="LiveId" clId="{3BAF0525-3969-4EA5-9CE8-9E993610D441}" dt="2026-02-17T13:52:59.887" v="347" actId="12"/>
        <pc:sldMkLst>
          <pc:docMk/>
          <pc:sldMk cId="2758347771" sldId="275"/>
        </pc:sldMkLst>
        <pc:spChg chg="mod">
          <ac:chgData name="Abdullah Makhdoom" userId="51cc0cc03b02bac5" providerId="LiveId" clId="{3BAF0525-3969-4EA5-9CE8-9E993610D441}" dt="2026-02-17T13:51:51.304" v="340" actId="27636"/>
          <ac:spMkLst>
            <pc:docMk/>
            <pc:sldMk cId="2758347771" sldId="275"/>
            <ac:spMk id="2" creationId="{17D03B78-0B67-D131-DBD3-47B3BABEA5A8}"/>
          </ac:spMkLst>
        </pc:spChg>
        <pc:spChg chg="mod">
          <ac:chgData name="Abdullah Makhdoom" userId="51cc0cc03b02bac5" providerId="LiveId" clId="{3BAF0525-3969-4EA5-9CE8-9E993610D441}" dt="2026-02-17T13:52:59.887" v="347" actId="12"/>
          <ac:spMkLst>
            <pc:docMk/>
            <pc:sldMk cId="2758347771" sldId="275"/>
            <ac:spMk id="3" creationId="{3DF484DD-415A-E3F0-7978-AFE30300EC3D}"/>
          </ac:spMkLst>
        </pc:spChg>
      </pc:sldChg>
      <pc:sldChg chg="addSp modSp new mod">
        <pc:chgData name="Abdullah Makhdoom" userId="51cc0cc03b02bac5" providerId="LiveId" clId="{3BAF0525-3969-4EA5-9CE8-9E993610D441}" dt="2026-02-17T14:01:14.969" v="375" actId="14100"/>
        <pc:sldMkLst>
          <pc:docMk/>
          <pc:sldMk cId="3597966112" sldId="278"/>
        </pc:sldMkLst>
        <pc:spChg chg="mod">
          <ac:chgData name="Abdullah Makhdoom" userId="51cc0cc03b02bac5" providerId="LiveId" clId="{3BAF0525-3969-4EA5-9CE8-9E993610D441}" dt="2026-02-17T13:53:36.996" v="351" actId="27636"/>
          <ac:spMkLst>
            <pc:docMk/>
            <pc:sldMk cId="3597966112" sldId="278"/>
            <ac:spMk id="2" creationId="{F7D6E907-A977-81A5-A37A-FF1420282B9C}"/>
          </ac:spMkLst>
        </pc:spChg>
        <pc:spChg chg="mod">
          <ac:chgData name="Abdullah Makhdoom" userId="51cc0cc03b02bac5" providerId="LiveId" clId="{3BAF0525-3969-4EA5-9CE8-9E993610D441}" dt="2026-02-17T13:59:05.777" v="366" actId="20577"/>
          <ac:spMkLst>
            <pc:docMk/>
            <pc:sldMk cId="3597966112" sldId="278"/>
            <ac:spMk id="3" creationId="{386868BB-8123-BA1D-45DB-F447FC429ABE}"/>
          </ac:spMkLst>
        </pc:spChg>
        <pc:graphicFrameChg chg="add mod modGraphic">
          <ac:chgData name="Abdullah Makhdoom" userId="51cc0cc03b02bac5" providerId="LiveId" clId="{3BAF0525-3969-4EA5-9CE8-9E993610D441}" dt="2026-02-17T14:01:14.969" v="375" actId="14100"/>
          <ac:graphicFrameMkLst>
            <pc:docMk/>
            <pc:sldMk cId="3597966112" sldId="278"/>
            <ac:graphicFrameMk id="5" creationId="{78AD3AB6-1117-5D97-63EA-782EE090E3DC}"/>
          </ac:graphicFrameMkLst>
        </pc:graphicFrameChg>
        <pc:picChg chg="add mod">
          <ac:chgData name="Abdullah Makhdoom" userId="51cc0cc03b02bac5" providerId="LiveId" clId="{3BAF0525-3969-4EA5-9CE8-9E993610D441}" dt="2026-02-17T13:54:28.403" v="356"/>
          <ac:picMkLst>
            <pc:docMk/>
            <pc:sldMk cId="3597966112" sldId="278"/>
            <ac:picMk id="4" creationId="{BE662584-BBEB-F9E5-EB28-F7FBEF55F09E}"/>
          </ac:picMkLst>
        </pc:picChg>
      </pc:sldChg>
      <pc:sldChg chg="addSp modSp new mod">
        <pc:chgData name="Abdullah Makhdoom" userId="51cc0cc03b02bac5" providerId="LiveId" clId="{3BAF0525-3969-4EA5-9CE8-9E993610D441}" dt="2026-02-17T14:31:35.949" v="459" actId="20577"/>
        <pc:sldMkLst>
          <pc:docMk/>
          <pc:sldMk cId="22134984" sldId="279"/>
        </pc:sldMkLst>
        <pc:spChg chg="mod">
          <ac:chgData name="Abdullah Makhdoom" userId="51cc0cc03b02bac5" providerId="LiveId" clId="{3BAF0525-3969-4EA5-9CE8-9E993610D441}" dt="2026-02-17T14:04:01.967" v="409" actId="113"/>
          <ac:spMkLst>
            <pc:docMk/>
            <pc:sldMk cId="22134984" sldId="279"/>
            <ac:spMk id="2" creationId="{FCBEBD57-AC97-AC30-11DB-DA91F7E5C18D}"/>
          </ac:spMkLst>
        </pc:spChg>
        <pc:spChg chg="mod">
          <ac:chgData name="Abdullah Makhdoom" userId="51cc0cc03b02bac5" providerId="LiveId" clId="{3BAF0525-3969-4EA5-9CE8-9E993610D441}" dt="2026-02-17T14:31:35.949" v="459" actId="20577"/>
          <ac:spMkLst>
            <pc:docMk/>
            <pc:sldMk cId="22134984" sldId="279"/>
            <ac:spMk id="3" creationId="{28CAEBBB-C2F5-632C-EDD9-FBBF879EBFDD}"/>
          </ac:spMkLst>
        </pc:spChg>
        <pc:picChg chg="add mod">
          <ac:chgData name="Abdullah Makhdoom" userId="51cc0cc03b02bac5" providerId="LiveId" clId="{3BAF0525-3969-4EA5-9CE8-9E993610D441}" dt="2026-02-17T13:54:35.559" v="357"/>
          <ac:picMkLst>
            <pc:docMk/>
            <pc:sldMk cId="22134984" sldId="279"/>
            <ac:picMk id="4" creationId="{E78FCF2B-8349-18BE-8FC4-4D323B315EEE}"/>
          </ac:picMkLst>
        </pc:picChg>
      </pc:sldChg>
      <pc:sldChg chg="addSp modSp new mod">
        <pc:chgData name="Abdullah Makhdoom" userId="51cc0cc03b02bac5" providerId="LiveId" clId="{3BAF0525-3969-4EA5-9CE8-9E993610D441}" dt="2026-02-17T14:13:01.764" v="436" actId="20577"/>
        <pc:sldMkLst>
          <pc:docMk/>
          <pc:sldMk cId="2780990756" sldId="280"/>
        </pc:sldMkLst>
        <pc:spChg chg="mod">
          <ac:chgData name="Abdullah Makhdoom" userId="51cc0cc03b02bac5" providerId="LiveId" clId="{3BAF0525-3969-4EA5-9CE8-9E993610D441}" dt="2026-02-17T14:11:28.829" v="417" actId="27636"/>
          <ac:spMkLst>
            <pc:docMk/>
            <pc:sldMk cId="2780990756" sldId="280"/>
            <ac:spMk id="2" creationId="{F5735AE3-F633-BF1C-49F4-A0AE9CC4F4AE}"/>
          </ac:spMkLst>
        </pc:spChg>
        <pc:spChg chg="mod">
          <ac:chgData name="Abdullah Makhdoom" userId="51cc0cc03b02bac5" providerId="LiveId" clId="{3BAF0525-3969-4EA5-9CE8-9E993610D441}" dt="2026-02-17T14:13:01.764" v="436" actId="20577"/>
          <ac:spMkLst>
            <pc:docMk/>
            <pc:sldMk cId="2780990756" sldId="280"/>
            <ac:spMk id="3" creationId="{280D1BB1-CA1B-746A-DE45-8C9665EEB7D0}"/>
          </ac:spMkLst>
        </pc:spChg>
        <pc:picChg chg="add mod">
          <ac:chgData name="Abdullah Makhdoom" userId="51cc0cc03b02bac5" providerId="LiveId" clId="{3BAF0525-3969-4EA5-9CE8-9E993610D441}" dt="2026-02-17T13:54:42.371" v="358"/>
          <ac:picMkLst>
            <pc:docMk/>
            <pc:sldMk cId="2780990756" sldId="280"/>
            <ac:picMk id="4" creationId="{749CE883-0383-5248-034B-A3096EC8C2CF}"/>
          </ac:picMkLst>
        </pc:picChg>
      </pc:sldChg>
      <pc:sldChg chg="addSp modSp new mod">
        <pc:chgData name="Abdullah Makhdoom" userId="51cc0cc03b02bac5" providerId="LiveId" clId="{3BAF0525-3969-4EA5-9CE8-9E993610D441}" dt="2026-02-17T14:14:06.508" v="446" actId="14100"/>
        <pc:sldMkLst>
          <pc:docMk/>
          <pc:sldMk cId="1939740881" sldId="281"/>
        </pc:sldMkLst>
        <pc:spChg chg="mod">
          <ac:chgData name="Abdullah Makhdoom" userId="51cc0cc03b02bac5" providerId="LiveId" clId="{3BAF0525-3969-4EA5-9CE8-9E993610D441}" dt="2026-02-17T14:11:36.235" v="419" actId="27636"/>
          <ac:spMkLst>
            <pc:docMk/>
            <pc:sldMk cId="1939740881" sldId="281"/>
            <ac:spMk id="2" creationId="{86BF10AC-ABE6-94FC-C2C3-425E62F9E079}"/>
          </ac:spMkLst>
        </pc:spChg>
        <pc:spChg chg="mod">
          <ac:chgData name="Abdullah Makhdoom" userId="51cc0cc03b02bac5" providerId="LiveId" clId="{3BAF0525-3969-4EA5-9CE8-9E993610D441}" dt="2026-02-17T14:14:06.508" v="446" actId="14100"/>
          <ac:spMkLst>
            <pc:docMk/>
            <pc:sldMk cId="1939740881" sldId="281"/>
            <ac:spMk id="3" creationId="{009C9E1C-BDE0-02E9-FE86-2745036DF952}"/>
          </ac:spMkLst>
        </pc:spChg>
        <pc:picChg chg="add mod">
          <ac:chgData name="Abdullah Makhdoom" userId="51cc0cc03b02bac5" providerId="LiveId" clId="{3BAF0525-3969-4EA5-9CE8-9E993610D441}" dt="2026-02-17T13:54:49.278" v="359"/>
          <ac:picMkLst>
            <pc:docMk/>
            <pc:sldMk cId="1939740881" sldId="281"/>
            <ac:picMk id="4" creationId="{F4ACAE6F-CE63-DDB0-45AB-FBFA00B38EEC}"/>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2/20/2026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2/20/2026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2/20/2026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2/20/2026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2/20/2026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2/20/2026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2/20/2026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2/20/2026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b="1" dirty="0">
                <a:sym typeface="+mn-ea"/>
              </a:rPr>
              <a:t>بسم اللہ الرحمٰن الرحیم</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a:t>Ethnicity</a:t>
            </a:r>
            <a:endParaRPr lang="en-US" sz="5400" b="1"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31351603-2A85-8F17-C359-9C970FA15F72}"/>
              </a:ext>
            </a:extLst>
          </p:cNvPr>
          <p:cNvSpPr>
            <a:spLocks noGrp="1"/>
          </p:cNvSpPr>
          <p:nvPr>
            <p:ph idx="1"/>
          </p:nvPr>
        </p:nvSpPr>
        <p:spPr>
          <a:xfrm>
            <a:off x="879566" y="2438400"/>
            <a:ext cx="10432868" cy="3814354"/>
          </a:xfrm>
        </p:spPr>
        <p:txBody>
          <a:bodyPr>
            <a:normAutofit/>
          </a:bodyPr>
          <a:lstStyle/>
          <a:p>
            <a:pPr marL="0" indent="0">
              <a:buNone/>
            </a:pPr>
            <a:r>
              <a:rPr lang="en-US" dirty="0"/>
              <a:t>   Pakistan's ethnic diversity stems from its history as a crossroads of South Asian, Central Asian, and Middle Eastern influences. Major groups include Punjabis as the largest, alongside Pashtuns, Sindhis, and others, each tied to specific regions and languages.</a:t>
            </a:r>
          </a:p>
          <a:p>
            <a:pPr marL="0" indent="0">
              <a:buNone/>
            </a:pPr>
            <a:r>
              <a:rPr lang="en-US" b="1" dirty="0"/>
              <a:t>Regional Dynamics</a:t>
            </a:r>
          </a:p>
          <a:p>
            <a:pPr marL="0" indent="0">
              <a:buNone/>
            </a:pPr>
            <a:r>
              <a:rPr lang="en-US" dirty="0"/>
              <a:t>   Ethnic identities often align with provinces, fueling political tensions like Pashtun nationalism or Baloch separatism. Urbanization mixes groups in cities like Karachi, heightening Muhajir-Sindhi friction. About 1.4 million Afghan refugees, mostly Pashtuns, add complexity but are excluded from censuses.</a:t>
            </a:r>
          </a:p>
          <a:p>
            <a:pPr marL="0" indent="0">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9DF3-C889-8524-89FD-66BFCEE0DD02}"/>
              </a:ext>
            </a:extLst>
          </p:cNvPr>
          <p:cNvSpPr>
            <a:spLocks noGrp="1"/>
          </p:cNvSpPr>
          <p:nvPr>
            <p:ph type="title"/>
          </p:nvPr>
        </p:nvSpPr>
        <p:spPr/>
        <p:txBody>
          <a:bodyPr/>
          <a:lstStyle/>
          <a:p>
            <a:r>
              <a:rPr lang="en-GB" b="1" dirty="0"/>
              <a:t>Ethnicity</a:t>
            </a:r>
            <a:endParaRPr lang="en-US" dirty="0"/>
          </a:p>
        </p:txBody>
      </p:sp>
      <p:sp>
        <p:nvSpPr>
          <p:cNvPr id="3" name="Content Placeholder 2">
            <a:extLst>
              <a:ext uri="{FF2B5EF4-FFF2-40B4-BE49-F238E27FC236}">
                <a16:creationId xmlns:a16="http://schemas.microsoft.com/office/drawing/2014/main" id="{93D91744-4A94-00E9-3562-234E8F0459DB}"/>
              </a:ext>
            </a:extLst>
          </p:cNvPr>
          <p:cNvSpPr>
            <a:spLocks noGrp="1"/>
          </p:cNvSpPr>
          <p:nvPr>
            <p:ph idx="1"/>
          </p:nvPr>
        </p:nvSpPr>
        <p:spPr/>
        <p:txBody>
          <a:bodyPr>
            <a:noAutofit/>
          </a:bodyPr>
          <a:lstStyle/>
          <a:p>
            <a:pPr marL="0" indent="0">
              <a:buNone/>
            </a:pPr>
            <a:r>
              <a:rPr lang="en-US" sz="1800" b="1" dirty="0"/>
              <a:t>Major Ethnic Groups</a:t>
            </a:r>
          </a:p>
          <a:p>
            <a:pPr marL="0" indent="0">
              <a:buNone/>
            </a:pPr>
            <a:r>
              <a:rPr lang="en-US" sz="1800" dirty="0"/>
              <a:t>Punjabis form 44-48% of the population, concentrated in Punjab province, and are Indo-Aryan speakers dominant in agriculture, business, and military. Pashtuns (15-18%) live mainly in Khyber Pakhtunkhwa and northern Balochistan, known for their tribal Pashtunwali code and Pashto language. Sindhis (14%) inhabit Sindh, with a culture blending ancient Indus Valley roots and Islamic influences.</a:t>
            </a:r>
          </a:p>
          <a:p>
            <a:pPr marL="0" indent="0">
              <a:buNone/>
            </a:pPr>
            <a:r>
              <a:rPr lang="en-US" sz="1800" b="1" dirty="0"/>
              <a:t>Other Key Groups</a:t>
            </a:r>
          </a:p>
          <a:p>
            <a:pPr marL="0" indent="0">
              <a:buNone/>
            </a:pPr>
            <a:r>
              <a:rPr lang="en-US" sz="1800" dirty="0"/>
              <a:t>Saraikis (8-10%) reside in southern Punjab, Muhajirs (7-8%) are Urdu-speaking post-1947 migrants in urban Sindh, and Baloch (3-4%) occupy Balochistan with nomadic pastoral traditions. Smaller minorities like Hindkowans, Hazaras, Brahuis, and groups in Gilgit-Baltistan (Shina, Balti) add to the mosaic.</a:t>
            </a:r>
          </a:p>
          <a:p>
            <a:pPr marL="0" indent="0">
              <a:buNone/>
            </a:pPr>
            <a:br>
              <a:rPr lang="en-US" sz="1800" dirty="0"/>
            </a:br>
            <a:endParaRPr lang="en-US" sz="1800" dirty="0"/>
          </a:p>
        </p:txBody>
      </p:sp>
      <p:pic>
        <p:nvPicPr>
          <p:cNvPr id="6" name="Picture 5">
            <a:extLst>
              <a:ext uri="{FF2B5EF4-FFF2-40B4-BE49-F238E27FC236}">
                <a16:creationId xmlns:a16="http://schemas.microsoft.com/office/drawing/2014/main" id="{91106855-5D77-C862-2CFD-B4C60F57B7D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67885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0B716-74CE-6B4E-2398-E3E6CD8CE3FA}"/>
              </a:ext>
            </a:extLst>
          </p:cNvPr>
          <p:cNvSpPr>
            <a:spLocks noGrp="1"/>
          </p:cNvSpPr>
          <p:nvPr>
            <p:ph type="title"/>
          </p:nvPr>
        </p:nvSpPr>
        <p:spPr/>
        <p:txBody>
          <a:bodyPr/>
          <a:lstStyle/>
          <a:p>
            <a:r>
              <a:rPr lang="en-GB" b="1" dirty="0"/>
              <a:t>Ethnicity</a:t>
            </a:r>
            <a:endParaRPr lang="en-US" dirty="0"/>
          </a:p>
        </p:txBody>
      </p:sp>
      <p:graphicFrame>
        <p:nvGraphicFramePr>
          <p:cNvPr id="5" name="Content Placeholder 4">
            <a:extLst>
              <a:ext uri="{FF2B5EF4-FFF2-40B4-BE49-F238E27FC236}">
                <a16:creationId xmlns:a16="http://schemas.microsoft.com/office/drawing/2014/main" id="{421431CA-30CE-1259-EEBD-5AE7436F2673}"/>
              </a:ext>
            </a:extLst>
          </p:cNvPr>
          <p:cNvGraphicFramePr>
            <a:graphicFrameLocks noGrp="1"/>
          </p:cNvGraphicFramePr>
          <p:nvPr>
            <p:ph idx="1"/>
            <p:extLst>
              <p:ext uri="{D42A27DB-BD31-4B8C-83A1-F6EECF244321}">
                <p14:modId xmlns:p14="http://schemas.microsoft.com/office/powerpoint/2010/main" val="9598598"/>
              </p:ext>
            </p:extLst>
          </p:nvPr>
        </p:nvGraphicFramePr>
        <p:xfrm>
          <a:off x="1295400" y="2473234"/>
          <a:ext cx="9601200" cy="3675017"/>
        </p:xfrm>
        <a:graphic>
          <a:graphicData uri="http://schemas.openxmlformats.org/drawingml/2006/table">
            <a:tbl>
              <a:tblPr firstRow="1" bandRow="1">
                <a:tableStyleId>{5C22544A-7EE6-4342-B048-85BDC9FD1C3A}</a:tableStyleId>
              </a:tblPr>
              <a:tblGrid>
                <a:gridCol w="2400300">
                  <a:extLst>
                    <a:ext uri="{9D8B030D-6E8A-4147-A177-3AD203B41FA5}">
                      <a16:colId xmlns:a16="http://schemas.microsoft.com/office/drawing/2014/main" val="2659592097"/>
                    </a:ext>
                  </a:extLst>
                </a:gridCol>
                <a:gridCol w="2165169">
                  <a:extLst>
                    <a:ext uri="{9D8B030D-6E8A-4147-A177-3AD203B41FA5}">
                      <a16:colId xmlns:a16="http://schemas.microsoft.com/office/drawing/2014/main" val="776213329"/>
                    </a:ext>
                  </a:extLst>
                </a:gridCol>
                <a:gridCol w="2635431">
                  <a:extLst>
                    <a:ext uri="{9D8B030D-6E8A-4147-A177-3AD203B41FA5}">
                      <a16:colId xmlns:a16="http://schemas.microsoft.com/office/drawing/2014/main" val="1932585199"/>
                    </a:ext>
                  </a:extLst>
                </a:gridCol>
                <a:gridCol w="2400300">
                  <a:extLst>
                    <a:ext uri="{9D8B030D-6E8A-4147-A177-3AD203B41FA5}">
                      <a16:colId xmlns:a16="http://schemas.microsoft.com/office/drawing/2014/main" val="1271014153"/>
                    </a:ext>
                  </a:extLst>
                </a:gridCol>
              </a:tblGrid>
              <a:tr h="465497">
                <a:tc>
                  <a:txBody>
                    <a:bodyPr/>
                    <a:lstStyle/>
                    <a:p>
                      <a:pPr algn="l" fontAlgn="b" latinLnBrk="0">
                        <a:buNone/>
                      </a:pPr>
                      <a:r>
                        <a:rPr lang="en-US" b="1">
                          <a:effectLst/>
                        </a:rPr>
                        <a:t>Group</a:t>
                      </a:r>
                    </a:p>
                  </a:txBody>
                  <a:tcPr marL="76200" marR="76200" marT="76200" marB="76200" anchor="b"/>
                </a:tc>
                <a:tc>
                  <a:txBody>
                    <a:bodyPr/>
                    <a:lstStyle/>
                    <a:p>
                      <a:pPr algn="l" fontAlgn="b" latinLnBrk="0">
                        <a:buNone/>
                      </a:pPr>
                      <a:r>
                        <a:rPr lang="en-US" b="1">
                          <a:effectLst/>
                        </a:rPr>
                        <a:t>% of Population</a:t>
                      </a:r>
                    </a:p>
                  </a:txBody>
                  <a:tcPr marL="76200" marR="76200" marT="76200" marB="76200" anchor="b"/>
                </a:tc>
                <a:tc>
                  <a:txBody>
                    <a:bodyPr/>
                    <a:lstStyle/>
                    <a:p>
                      <a:pPr algn="l" fontAlgn="b" latinLnBrk="0">
                        <a:buNone/>
                      </a:pPr>
                      <a:r>
                        <a:rPr lang="en-US" b="1">
                          <a:effectLst/>
                        </a:rPr>
                        <a:t>Primary Region</a:t>
                      </a:r>
                    </a:p>
                  </a:txBody>
                  <a:tcPr marL="76200" marR="76200" marT="76200" marB="76200" anchor="b"/>
                </a:tc>
                <a:tc>
                  <a:txBody>
                    <a:bodyPr/>
                    <a:lstStyle/>
                    <a:p>
                      <a:pPr algn="l" fontAlgn="b" latinLnBrk="0">
                        <a:buNone/>
                      </a:pPr>
                      <a:r>
                        <a:rPr lang="en-US" b="1" dirty="0">
                          <a:effectLst/>
                        </a:rPr>
                        <a:t>Language</a:t>
                      </a:r>
                    </a:p>
                  </a:txBody>
                  <a:tcPr marL="76200" marR="76200" marT="76200" marB="76200" anchor="b"/>
                </a:tc>
                <a:extLst>
                  <a:ext uri="{0D108BD9-81ED-4DB2-BD59-A6C34878D82A}">
                    <a16:rowId xmlns:a16="http://schemas.microsoft.com/office/drawing/2014/main" val="1680496276"/>
                  </a:ext>
                </a:extLst>
              </a:tr>
              <a:tr h="465497">
                <a:tc>
                  <a:txBody>
                    <a:bodyPr/>
                    <a:lstStyle/>
                    <a:p>
                      <a:pPr fontAlgn="base" latinLnBrk="0">
                        <a:buNone/>
                      </a:pPr>
                      <a:r>
                        <a:rPr lang="en-US" dirty="0">
                          <a:effectLst/>
                        </a:rPr>
                        <a:t>Punjabi</a:t>
                      </a:r>
                    </a:p>
                  </a:txBody>
                  <a:tcPr marL="76200" marR="76200" anchor="ctr"/>
                </a:tc>
                <a:tc>
                  <a:txBody>
                    <a:bodyPr/>
                    <a:lstStyle/>
                    <a:p>
                      <a:pPr fontAlgn="base" latinLnBrk="0">
                        <a:buNone/>
                      </a:pPr>
                      <a:r>
                        <a:rPr lang="en-US">
                          <a:effectLst/>
                        </a:rPr>
                        <a:t>44-48%</a:t>
                      </a:r>
                    </a:p>
                  </a:txBody>
                  <a:tcPr marL="76200" marR="76200" anchor="ctr"/>
                </a:tc>
                <a:tc>
                  <a:txBody>
                    <a:bodyPr/>
                    <a:lstStyle/>
                    <a:p>
                      <a:pPr fontAlgn="base" latinLnBrk="0">
                        <a:buNone/>
                      </a:pPr>
                      <a:r>
                        <a:rPr lang="en-US">
                          <a:effectLst/>
                        </a:rPr>
                        <a:t>Punjab</a:t>
                      </a:r>
                    </a:p>
                  </a:txBody>
                  <a:tcPr marL="76200" marR="76200" anchor="ctr"/>
                </a:tc>
                <a:tc>
                  <a:txBody>
                    <a:bodyPr/>
                    <a:lstStyle/>
                    <a:p>
                      <a:pPr fontAlgn="base" latinLnBrk="0">
                        <a:buNone/>
                      </a:pPr>
                      <a:r>
                        <a:rPr lang="en-US">
                          <a:effectLst/>
                        </a:rPr>
                        <a:t>Punjabi ​</a:t>
                      </a:r>
                    </a:p>
                  </a:txBody>
                  <a:tcPr marL="76200" marR="76200" anchor="ctr"/>
                </a:tc>
                <a:extLst>
                  <a:ext uri="{0D108BD9-81ED-4DB2-BD59-A6C34878D82A}">
                    <a16:rowId xmlns:a16="http://schemas.microsoft.com/office/drawing/2014/main" val="1118403691"/>
                  </a:ext>
                </a:extLst>
              </a:tr>
              <a:tr h="882035">
                <a:tc>
                  <a:txBody>
                    <a:bodyPr/>
                    <a:lstStyle/>
                    <a:p>
                      <a:pPr fontAlgn="base" latinLnBrk="0">
                        <a:buNone/>
                      </a:pPr>
                      <a:r>
                        <a:rPr lang="en-US">
                          <a:effectLst/>
                        </a:rPr>
                        <a:t>Pashtun</a:t>
                      </a:r>
                    </a:p>
                  </a:txBody>
                  <a:tcPr marL="76200" marR="76200" anchor="ctr"/>
                </a:tc>
                <a:tc>
                  <a:txBody>
                    <a:bodyPr/>
                    <a:lstStyle/>
                    <a:p>
                      <a:pPr fontAlgn="base" latinLnBrk="0">
                        <a:buNone/>
                      </a:pPr>
                      <a:r>
                        <a:rPr lang="en-US">
                          <a:effectLst/>
                        </a:rPr>
                        <a:t>15-18%</a:t>
                      </a:r>
                    </a:p>
                  </a:txBody>
                  <a:tcPr marL="76200" marR="76200" anchor="ctr"/>
                </a:tc>
                <a:tc>
                  <a:txBody>
                    <a:bodyPr/>
                    <a:lstStyle/>
                    <a:p>
                      <a:pPr fontAlgn="base" latinLnBrk="0">
                        <a:buNone/>
                      </a:pPr>
                      <a:r>
                        <a:rPr lang="en-US">
                          <a:effectLst/>
                        </a:rPr>
                        <a:t>Khyber Pakhtunkhwa/Balochistan</a:t>
                      </a:r>
                    </a:p>
                  </a:txBody>
                  <a:tcPr marL="76200" marR="76200" anchor="ctr"/>
                </a:tc>
                <a:tc>
                  <a:txBody>
                    <a:bodyPr/>
                    <a:lstStyle/>
                    <a:p>
                      <a:pPr fontAlgn="base" latinLnBrk="0">
                        <a:buNone/>
                      </a:pPr>
                      <a:r>
                        <a:rPr lang="en-US">
                          <a:effectLst/>
                        </a:rPr>
                        <a:t>Pashto ​</a:t>
                      </a:r>
                    </a:p>
                  </a:txBody>
                  <a:tcPr marL="76200" marR="76200" anchor="ctr"/>
                </a:tc>
                <a:extLst>
                  <a:ext uri="{0D108BD9-81ED-4DB2-BD59-A6C34878D82A}">
                    <a16:rowId xmlns:a16="http://schemas.microsoft.com/office/drawing/2014/main" val="681882901"/>
                  </a:ext>
                </a:extLst>
              </a:tr>
              <a:tr h="465497">
                <a:tc>
                  <a:txBody>
                    <a:bodyPr/>
                    <a:lstStyle/>
                    <a:p>
                      <a:pPr fontAlgn="base" latinLnBrk="0">
                        <a:buNone/>
                      </a:pPr>
                      <a:r>
                        <a:rPr lang="en-US">
                          <a:effectLst/>
                        </a:rPr>
                        <a:t>Sindhi</a:t>
                      </a:r>
                    </a:p>
                  </a:txBody>
                  <a:tcPr marL="76200" marR="76200" anchor="ctr"/>
                </a:tc>
                <a:tc>
                  <a:txBody>
                    <a:bodyPr/>
                    <a:lstStyle/>
                    <a:p>
                      <a:pPr fontAlgn="base" latinLnBrk="0">
                        <a:buNone/>
                      </a:pPr>
                      <a:r>
                        <a:rPr lang="en-US">
                          <a:effectLst/>
                        </a:rPr>
                        <a:t>14%</a:t>
                      </a:r>
                    </a:p>
                  </a:txBody>
                  <a:tcPr marL="76200" marR="76200" anchor="ctr"/>
                </a:tc>
                <a:tc>
                  <a:txBody>
                    <a:bodyPr/>
                    <a:lstStyle/>
                    <a:p>
                      <a:pPr fontAlgn="base" latinLnBrk="0">
                        <a:buNone/>
                      </a:pPr>
                      <a:r>
                        <a:rPr lang="en-US">
                          <a:effectLst/>
                        </a:rPr>
                        <a:t>Sindh</a:t>
                      </a:r>
                    </a:p>
                  </a:txBody>
                  <a:tcPr marL="76200" marR="76200" anchor="ctr"/>
                </a:tc>
                <a:tc>
                  <a:txBody>
                    <a:bodyPr/>
                    <a:lstStyle/>
                    <a:p>
                      <a:pPr fontAlgn="base" latinLnBrk="0">
                        <a:buNone/>
                      </a:pPr>
                      <a:r>
                        <a:rPr lang="en-US">
                          <a:effectLst/>
                        </a:rPr>
                        <a:t>Sindhi ​</a:t>
                      </a:r>
                    </a:p>
                  </a:txBody>
                  <a:tcPr marL="76200" marR="76200" anchor="ctr"/>
                </a:tc>
                <a:extLst>
                  <a:ext uri="{0D108BD9-81ED-4DB2-BD59-A6C34878D82A}">
                    <a16:rowId xmlns:a16="http://schemas.microsoft.com/office/drawing/2014/main" val="436302586"/>
                  </a:ext>
                </a:extLst>
              </a:tr>
              <a:tr h="465497">
                <a:tc>
                  <a:txBody>
                    <a:bodyPr/>
                    <a:lstStyle/>
                    <a:p>
                      <a:pPr fontAlgn="base" latinLnBrk="0">
                        <a:buNone/>
                      </a:pPr>
                      <a:r>
                        <a:rPr lang="en-US">
                          <a:effectLst/>
                        </a:rPr>
                        <a:t>Saraiki</a:t>
                      </a:r>
                    </a:p>
                  </a:txBody>
                  <a:tcPr marL="76200" marR="76200" anchor="ctr"/>
                </a:tc>
                <a:tc>
                  <a:txBody>
                    <a:bodyPr/>
                    <a:lstStyle/>
                    <a:p>
                      <a:pPr fontAlgn="base" latinLnBrk="0">
                        <a:buNone/>
                      </a:pPr>
                      <a:r>
                        <a:rPr lang="en-US">
                          <a:effectLst/>
                        </a:rPr>
                        <a:t>8-10%</a:t>
                      </a:r>
                    </a:p>
                  </a:txBody>
                  <a:tcPr marL="76200" marR="76200" anchor="ctr"/>
                </a:tc>
                <a:tc>
                  <a:txBody>
                    <a:bodyPr/>
                    <a:lstStyle/>
                    <a:p>
                      <a:pPr fontAlgn="base" latinLnBrk="0">
                        <a:buNone/>
                      </a:pPr>
                      <a:r>
                        <a:rPr lang="en-US">
                          <a:effectLst/>
                        </a:rPr>
                        <a:t>Southern Punjab</a:t>
                      </a:r>
                    </a:p>
                  </a:txBody>
                  <a:tcPr marL="76200" marR="76200" anchor="ctr"/>
                </a:tc>
                <a:tc>
                  <a:txBody>
                    <a:bodyPr/>
                    <a:lstStyle/>
                    <a:p>
                      <a:pPr fontAlgn="base" latinLnBrk="0">
                        <a:buNone/>
                      </a:pPr>
                      <a:r>
                        <a:rPr lang="en-US">
                          <a:effectLst/>
                        </a:rPr>
                        <a:t>Saraiki ​</a:t>
                      </a:r>
                    </a:p>
                  </a:txBody>
                  <a:tcPr marL="76200" marR="76200" anchor="ctr"/>
                </a:tc>
                <a:extLst>
                  <a:ext uri="{0D108BD9-81ED-4DB2-BD59-A6C34878D82A}">
                    <a16:rowId xmlns:a16="http://schemas.microsoft.com/office/drawing/2014/main" val="2476144373"/>
                  </a:ext>
                </a:extLst>
              </a:tr>
              <a:tr h="465497">
                <a:tc>
                  <a:txBody>
                    <a:bodyPr/>
                    <a:lstStyle/>
                    <a:p>
                      <a:pPr fontAlgn="base" latinLnBrk="0">
                        <a:buNone/>
                      </a:pPr>
                      <a:r>
                        <a:rPr lang="en-US">
                          <a:effectLst/>
                        </a:rPr>
                        <a:t>Muhajir</a:t>
                      </a:r>
                    </a:p>
                  </a:txBody>
                  <a:tcPr marL="76200" marR="76200" anchor="ctr"/>
                </a:tc>
                <a:tc>
                  <a:txBody>
                    <a:bodyPr/>
                    <a:lstStyle/>
                    <a:p>
                      <a:pPr fontAlgn="base" latinLnBrk="0">
                        <a:buNone/>
                      </a:pPr>
                      <a:r>
                        <a:rPr lang="en-US">
                          <a:effectLst/>
                        </a:rPr>
                        <a:t>7-8%</a:t>
                      </a:r>
                    </a:p>
                  </a:txBody>
                  <a:tcPr marL="76200" marR="76200" anchor="ctr"/>
                </a:tc>
                <a:tc>
                  <a:txBody>
                    <a:bodyPr/>
                    <a:lstStyle/>
                    <a:p>
                      <a:pPr fontAlgn="base" latinLnBrk="0">
                        <a:buNone/>
                      </a:pPr>
                      <a:r>
                        <a:rPr lang="en-US">
                          <a:effectLst/>
                        </a:rPr>
                        <a:t>Urban Sindh</a:t>
                      </a:r>
                    </a:p>
                  </a:txBody>
                  <a:tcPr marL="76200" marR="76200" anchor="ctr"/>
                </a:tc>
                <a:tc>
                  <a:txBody>
                    <a:bodyPr/>
                    <a:lstStyle/>
                    <a:p>
                      <a:pPr fontAlgn="base" latinLnBrk="0">
                        <a:buNone/>
                      </a:pPr>
                      <a:r>
                        <a:rPr lang="en-US">
                          <a:effectLst/>
                        </a:rPr>
                        <a:t>Urdu ​</a:t>
                      </a:r>
                    </a:p>
                  </a:txBody>
                  <a:tcPr marL="76200" marR="76200" anchor="ctr"/>
                </a:tc>
                <a:extLst>
                  <a:ext uri="{0D108BD9-81ED-4DB2-BD59-A6C34878D82A}">
                    <a16:rowId xmlns:a16="http://schemas.microsoft.com/office/drawing/2014/main" val="2793736559"/>
                  </a:ext>
                </a:extLst>
              </a:tr>
              <a:tr h="465497">
                <a:tc>
                  <a:txBody>
                    <a:bodyPr/>
                    <a:lstStyle/>
                    <a:p>
                      <a:pPr fontAlgn="base" latinLnBrk="0">
                        <a:buNone/>
                      </a:pPr>
                      <a:r>
                        <a:rPr lang="en-US">
                          <a:effectLst/>
                        </a:rPr>
                        <a:t>Baloch</a:t>
                      </a:r>
                    </a:p>
                  </a:txBody>
                  <a:tcPr marL="76200" marR="76200" anchor="ctr"/>
                </a:tc>
                <a:tc>
                  <a:txBody>
                    <a:bodyPr/>
                    <a:lstStyle/>
                    <a:p>
                      <a:pPr fontAlgn="base" latinLnBrk="0">
                        <a:buNone/>
                      </a:pPr>
                      <a:r>
                        <a:rPr lang="en-US">
                          <a:effectLst/>
                        </a:rPr>
                        <a:t>3-4%</a:t>
                      </a:r>
                    </a:p>
                  </a:txBody>
                  <a:tcPr marL="76200" marR="76200" anchor="ctr"/>
                </a:tc>
                <a:tc>
                  <a:txBody>
                    <a:bodyPr/>
                    <a:lstStyle/>
                    <a:p>
                      <a:pPr fontAlgn="base" latinLnBrk="0">
                        <a:buNone/>
                      </a:pPr>
                      <a:r>
                        <a:rPr lang="en-US">
                          <a:effectLst/>
                        </a:rPr>
                        <a:t>Balochistan</a:t>
                      </a:r>
                    </a:p>
                  </a:txBody>
                  <a:tcPr marL="76200" marR="76200" anchor="ctr"/>
                </a:tc>
                <a:tc>
                  <a:txBody>
                    <a:bodyPr/>
                    <a:lstStyle/>
                    <a:p>
                      <a:pPr fontAlgn="base" latinLnBrk="0">
                        <a:buNone/>
                      </a:pPr>
                      <a:r>
                        <a:rPr lang="en-US" dirty="0">
                          <a:effectLst/>
                        </a:rPr>
                        <a:t>Balochi </a:t>
                      </a:r>
                    </a:p>
                  </a:txBody>
                  <a:tcPr marL="76200" marR="76200" anchor="ctr"/>
                </a:tc>
                <a:extLst>
                  <a:ext uri="{0D108BD9-81ED-4DB2-BD59-A6C34878D82A}">
                    <a16:rowId xmlns:a16="http://schemas.microsoft.com/office/drawing/2014/main" val="2141870749"/>
                  </a:ext>
                </a:extLst>
              </a:tr>
            </a:tbl>
          </a:graphicData>
        </a:graphic>
      </p:graphicFrame>
      <p:pic>
        <p:nvPicPr>
          <p:cNvPr id="4" name="Picture 3">
            <a:extLst>
              <a:ext uri="{FF2B5EF4-FFF2-40B4-BE49-F238E27FC236}">
                <a16:creationId xmlns:a16="http://schemas.microsoft.com/office/drawing/2014/main" id="{6160E1AA-794A-1BAD-A195-D8B31DBA101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654876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3C3A-D0E4-1832-E6AB-FC5672CCB865}"/>
              </a:ext>
            </a:extLst>
          </p:cNvPr>
          <p:cNvSpPr>
            <a:spLocks noGrp="1"/>
          </p:cNvSpPr>
          <p:nvPr>
            <p:ph type="title"/>
          </p:nvPr>
        </p:nvSpPr>
        <p:spPr>
          <a:xfrm>
            <a:off x="827314" y="982132"/>
            <a:ext cx="10511246" cy="1303867"/>
          </a:xfrm>
        </p:spPr>
        <p:txBody>
          <a:bodyPr>
            <a:normAutofit fontScale="90000"/>
          </a:bodyPr>
          <a:lstStyle/>
          <a:p>
            <a:r>
              <a:rPr lang="en-GB" b="1" dirty="0"/>
              <a:t>FOREIGN POLICY OF PAKISTAN AND CHALLENGES</a:t>
            </a:r>
            <a:endParaRPr lang="en-US" b="1" dirty="0"/>
          </a:p>
        </p:txBody>
      </p:sp>
      <p:sp>
        <p:nvSpPr>
          <p:cNvPr id="3" name="Content Placeholder 2">
            <a:extLst>
              <a:ext uri="{FF2B5EF4-FFF2-40B4-BE49-F238E27FC236}">
                <a16:creationId xmlns:a16="http://schemas.microsoft.com/office/drawing/2014/main" id="{FED9DB31-EB60-2544-FB81-25ED1E573BA0}"/>
              </a:ext>
            </a:extLst>
          </p:cNvPr>
          <p:cNvSpPr>
            <a:spLocks noGrp="1"/>
          </p:cNvSpPr>
          <p:nvPr>
            <p:ph idx="1"/>
          </p:nvPr>
        </p:nvSpPr>
        <p:spPr>
          <a:xfrm>
            <a:off x="1241570" y="2556932"/>
            <a:ext cx="9798341" cy="3318936"/>
          </a:xfrm>
        </p:spPr>
        <p:txBody>
          <a:bodyPr>
            <a:normAutofit fontScale="92500" lnSpcReduction="20000"/>
          </a:bodyPr>
          <a:lstStyle/>
          <a:p>
            <a:pPr marL="0" indent="0">
              <a:buNone/>
            </a:pPr>
            <a:r>
              <a:rPr lang="en-US" dirty="0"/>
              <a:t>Pakistan's foreign policy emphasizes peace, goodwill, Islamic unity, support for Muslim countries, and non-interference, while prioritizing national security and economic diplomacy. It balances ties with major powers like China and the US amid regional tensions.</a:t>
            </a:r>
          </a:p>
          <a:p>
            <a:pPr marL="0" indent="0">
              <a:buNone/>
            </a:pPr>
            <a:r>
              <a:rPr lang="en-US" b="1" dirty="0"/>
              <a:t>Core Pillars</a:t>
            </a:r>
          </a:p>
          <a:p>
            <a:pPr marL="0" indent="0">
              <a:buNone/>
            </a:pPr>
            <a:r>
              <a:rPr lang="en-US" dirty="0"/>
              <a:t>Pakistan pursues friendly relations with all nations, focusing on Muslim solidarity, Asian/African/Latin American interests, and UN Charter principles. Key alliances include "ironclad" ties with China via CPEC, defense pacts with Saudi Arabia (including potential nuclear umbrella), arms deals with Libya, and outreach to UAE, Turkey, and Iran. Economic diplomacy leverages globalization for trade and investment.</a:t>
            </a:r>
          </a:p>
          <a:p>
            <a:pPr marL="0" indent="0">
              <a:buNone/>
            </a:pPr>
            <a:endParaRPr lang="en-US" dirty="0"/>
          </a:p>
        </p:txBody>
      </p:sp>
      <p:pic>
        <p:nvPicPr>
          <p:cNvPr id="4" name="Picture 3">
            <a:extLst>
              <a:ext uri="{FF2B5EF4-FFF2-40B4-BE49-F238E27FC236}">
                <a16:creationId xmlns:a16="http://schemas.microsoft.com/office/drawing/2014/main" id="{AE1B73E9-6464-1692-3300-9820E4B69D71}"/>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48028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3B78-0B67-D131-DBD3-47B3BABEA5A8}"/>
              </a:ext>
            </a:extLst>
          </p:cNvPr>
          <p:cNvSpPr>
            <a:spLocks noGrp="1"/>
          </p:cNvSpPr>
          <p:nvPr>
            <p:ph type="title"/>
          </p:nvPr>
        </p:nvSpPr>
        <p:spPr/>
        <p:txBody>
          <a:bodyPr>
            <a:normAutofit fontScale="90000"/>
          </a:bodyPr>
          <a:lstStyle/>
          <a:p>
            <a:r>
              <a:rPr lang="en-GB" b="1" dirty="0"/>
              <a:t>FOREIGN POLICY OF PAKISTAN AND CHALLENGES</a:t>
            </a:r>
            <a:endParaRPr lang="en-US" dirty="0"/>
          </a:p>
        </p:txBody>
      </p:sp>
      <p:sp>
        <p:nvSpPr>
          <p:cNvPr id="3" name="Content Placeholder 2">
            <a:extLst>
              <a:ext uri="{FF2B5EF4-FFF2-40B4-BE49-F238E27FC236}">
                <a16:creationId xmlns:a16="http://schemas.microsoft.com/office/drawing/2014/main" id="{3DF484DD-415A-E3F0-7978-AFE30300EC3D}"/>
              </a:ext>
            </a:extLst>
          </p:cNvPr>
          <p:cNvSpPr>
            <a:spLocks noGrp="1"/>
          </p:cNvSpPr>
          <p:nvPr>
            <p:ph idx="1"/>
          </p:nvPr>
        </p:nvSpPr>
        <p:spPr>
          <a:xfrm>
            <a:off x="1295401" y="2449585"/>
            <a:ext cx="9601196" cy="3800213"/>
          </a:xfrm>
        </p:spPr>
        <p:txBody>
          <a:bodyPr>
            <a:normAutofit fontScale="92500" lnSpcReduction="20000"/>
          </a:bodyPr>
          <a:lstStyle/>
          <a:p>
            <a:pPr marL="0" indent="0">
              <a:buNone/>
            </a:pPr>
            <a:r>
              <a:rPr lang="en-US" b="1" dirty="0"/>
              <a:t>Relations with Neighbors</a:t>
            </a:r>
          </a:p>
          <a:p>
            <a:pPr marL="0" indent="0">
              <a:buNone/>
            </a:pPr>
            <a:r>
              <a:rPr lang="en-US" dirty="0"/>
              <a:t>India remains the primary rival, with fragile deterrence amid Kashmir disputes and India's US ties; no major thaw expected. Afghanistan poses a two-front threat from Taliban sheltering TTP militants, prompting cross-border warnings. Iran relations strain over Pakistan's Saudi/US alignments.</a:t>
            </a:r>
          </a:p>
          <a:p>
            <a:pPr marL="0" indent="0">
              <a:buNone/>
            </a:pPr>
            <a:r>
              <a:rPr lang="en-US" b="1" dirty="0"/>
              <a:t>Global Engagements</a:t>
            </a:r>
          </a:p>
          <a:p>
            <a:pPr marL="0" indent="0">
              <a:buNone/>
            </a:pPr>
            <a:r>
              <a:rPr lang="en-US" dirty="0"/>
              <a:t>Pakistan balances US transactional ties (rekindled under Trump) against China partnership, rejecting a binary choice. Middle East ambitions boost arms exports but risk UN sanctions and overextension.</a:t>
            </a:r>
          </a:p>
          <a:p>
            <a:pPr marL="0" indent="0">
              <a:buNone/>
            </a:pPr>
            <a:br>
              <a:rPr lang="en-US" sz="2000" dirty="0"/>
            </a:br>
            <a:endParaRPr lang="en-US" sz="2000" dirty="0"/>
          </a:p>
        </p:txBody>
      </p:sp>
      <p:pic>
        <p:nvPicPr>
          <p:cNvPr id="4" name="Picture 3">
            <a:extLst>
              <a:ext uri="{FF2B5EF4-FFF2-40B4-BE49-F238E27FC236}">
                <a16:creationId xmlns:a16="http://schemas.microsoft.com/office/drawing/2014/main" id="{049EB3FA-0D6D-99DD-9757-28427C0A6B24}"/>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758347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6E907-A977-81A5-A37A-FF1420282B9C}"/>
              </a:ext>
            </a:extLst>
          </p:cNvPr>
          <p:cNvSpPr>
            <a:spLocks noGrp="1"/>
          </p:cNvSpPr>
          <p:nvPr>
            <p:ph type="title"/>
          </p:nvPr>
        </p:nvSpPr>
        <p:spPr/>
        <p:txBody>
          <a:bodyPr>
            <a:normAutofit fontScale="90000"/>
          </a:bodyPr>
          <a:lstStyle/>
          <a:p>
            <a:r>
              <a:rPr lang="en-GB" b="1" dirty="0"/>
              <a:t>FOREIGN POLICY OF PAKISTAN AND CHALLENGES</a:t>
            </a:r>
            <a:endParaRPr lang="en-US" dirty="0"/>
          </a:p>
        </p:txBody>
      </p:sp>
      <p:sp>
        <p:nvSpPr>
          <p:cNvPr id="3" name="Content Placeholder 2">
            <a:extLst>
              <a:ext uri="{FF2B5EF4-FFF2-40B4-BE49-F238E27FC236}">
                <a16:creationId xmlns:a16="http://schemas.microsoft.com/office/drawing/2014/main" id="{386868BB-8123-BA1D-45DB-F447FC429ABE}"/>
              </a:ext>
            </a:extLst>
          </p:cNvPr>
          <p:cNvSpPr>
            <a:spLocks noGrp="1"/>
          </p:cNvSpPr>
          <p:nvPr>
            <p:ph idx="1"/>
          </p:nvPr>
        </p:nvSpPr>
        <p:spPr>
          <a:xfrm>
            <a:off x="962025" y="2556932"/>
            <a:ext cx="9934572" cy="3672418"/>
          </a:xfrm>
        </p:spPr>
        <p:txBody>
          <a:bodyPr/>
          <a:lstStyle/>
          <a:p>
            <a:pPr marL="0" indent="0">
              <a:buNone/>
            </a:pPr>
            <a:r>
              <a:rPr lang="en-US" sz="1800" dirty="0"/>
              <a:t>Key Challenges</a:t>
            </a:r>
          </a:p>
          <a:p>
            <a:pPr marL="0" indent="0">
              <a:buNone/>
            </a:pPr>
            <a:r>
              <a:rPr lang="en-US" sz="1800" dirty="0"/>
              <a:t>Economic instability hampers Middle East ambitions, such as defense deals with Saudi Arabia and Libya. A two-front security crisis (India and Afghanistan) and internal vulnerabilities like political unrest weaken leverage.</a:t>
            </a:r>
          </a:p>
          <a:p>
            <a:pPr marL="0" indent="0">
              <a:buNone/>
            </a:pPr>
            <a:endParaRPr lang="en-US" sz="1800" dirty="0"/>
          </a:p>
          <a:p>
            <a:pPr marL="0" indent="0">
              <a:buNone/>
            </a:pPr>
            <a:endParaRPr lang="en-US" dirty="0"/>
          </a:p>
        </p:txBody>
      </p:sp>
      <p:pic>
        <p:nvPicPr>
          <p:cNvPr id="4" name="Picture 3">
            <a:extLst>
              <a:ext uri="{FF2B5EF4-FFF2-40B4-BE49-F238E27FC236}">
                <a16:creationId xmlns:a16="http://schemas.microsoft.com/office/drawing/2014/main" id="{BE662584-BBEB-F9E5-EB28-F7FBEF55F09E}"/>
              </a:ext>
            </a:extLst>
          </p:cNvPr>
          <p:cNvPicPr>
            <a:picLocks noChangeAspect="1"/>
          </p:cNvPicPr>
          <p:nvPr/>
        </p:nvPicPr>
        <p:blipFill>
          <a:blip r:embed="rId2"/>
          <a:stretch>
            <a:fillRect/>
          </a:stretch>
        </p:blipFill>
        <p:spPr>
          <a:xfrm>
            <a:off x="5448226" y="499202"/>
            <a:ext cx="842838" cy="423994"/>
          </a:xfrm>
          <a:prstGeom prst="rect">
            <a:avLst/>
          </a:prstGeom>
        </p:spPr>
      </p:pic>
      <p:graphicFrame>
        <p:nvGraphicFramePr>
          <p:cNvPr id="5" name="Table 4">
            <a:extLst>
              <a:ext uri="{FF2B5EF4-FFF2-40B4-BE49-F238E27FC236}">
                <a16:creationId xmlns:a16="http://schemas.microsoft.com/office/drawing/2014/main" id="{78AD3AB6-1117-5D97-63EA-782EE090E3DC}"/>
              </a:ext>
            </a:extLst>
          </p:cNvPr>
          <p:cNvGraphicFramePr>
            <a:graphicFrameLocks noGrp="1"/>
          </p:cNvGraphicFramePr>
          <p:nvPr>
            <p:extLst>
              <p:ext uri="{D42A27DB-BD31-4B8C-83A1-F6EECF244321}">
                <p14:modId xmlns:p14="http://schemas.microsoft.com/office/powerpoint/2010/main" val="3910768276"/>
              </p:ext>
            </p:extLst>
          </p:nvPr>
        </p:nvGraphicFramePr>
        <p:xfrm>
          <a:off x="962025" y="3943350"/>
          <a:ext cx="10077450" cy="2103120"/>
        </p:xfrm>
        <a:graphic>
          <a:graphicData uri="http://schemas.openxmlformats.org/drawingml/2006/table">
            <a:tbl>
              <a:tblPr firstRow="1" bandRow="1">
                <a:tableStyleId>{5C22544A-7EE6-4342-B048-85BDC9FD1C3A}</a:tableStyleId>
              </a:tblPr>
              <a:tblGrid>
                <a:gridCol w="3359150">
                  <a:extLst>
                    <a:ext uri="{9D8B030D-6E8A-4147-A177-3AD203B41FA5}">
                      <a16:colId xmlns:a16="http://schemas.microsoft.com/office/drawing/2014/main" val="3561617033"/>
                    </a:ext>
                  </a:extLst>
                </a:gridCol>
                <a:gridCol w="3359150">
                  <a:extLst>
                    <a:ext uri="{9D8B030D-6E8A-4147-A177-3AD203B41FA5}">
                      <a16:colId xmlns:a16="http://schemas.microsoft.com/office/drawing/2014/main" val="38256189"/>
                    </a:ext>
                  </a:extLst>
                </a:gridCol>
                <a:gridCol w="3359150">
                  <a:extLst>
                    <a:ext uri="{9D8B030D-6E8A-4147-A177-3AD203B41FA5}">
                      <a16:colId xmlns:a16="http://schemas.microsoft.com/office/drawing/2014/main" val="3947337122"/>
                    </a:ext>
                  </a:extLst>
                </a:gridCol>
              </a:tblGrid>
              <a:tr h="419100">
                <a:tc>
                  <a:txBody>
                    <a:bodyPr/>
                    <a:lstStyle/>
                    <a:p>
                      <a:pPr algn="l" fontAlgn="b" latinLnBrk="0">
                        <a:buNone/>
                      </a:pPr>
                      <a:r>
                        <a:rPr lang="en-US" b="1">
                          <a:effectLst/>
                        </a:rPr>
                        <a:t>Challenge</a:t>
                      </a:r>
                    </a:p>
                  </a:txBody>
                  <a:tcPr marL="76200" marR="76200" marT="76200" marB="76200" anchor="b"/>
                </a:tc>
                <a:tc>
                  <a:txBody>
                    <a:bodyPr/>
                    <a:lstStyle/>
                    <a:p>
                      <a:pPr algn="l" fontAlgn="b" latinLnBrk="0">
                        <a:buNone/>
                      </a:pPr>
                      <a:r>
                        <a:rPr lang="en-US" b="1">
                          <a:effectLst/>
                        </a:rPr>
                        <a:t>Impact</a:t>
                      </a:r>
                    </a:p>
                  </a:txBody>
                  <a:tcPr marL="76200" marR="76200" marT="76200" marB="76200" anchor="b"/>
                </a:tc>
                <a:tc>
                  <a:txBody>
                    <a:bodyPr/>
                    <a:lstStyle/>
                    <a:p>
                      <a:pPr algn="l" fontAlgn="b" latinLnBrk="0">
                        <a:buNone/>
                      </a:pPr>
                      <a:r>
                        <a:rPr lang="en-US" b="1">
                          <a:effectLst/>
                        </a:rPr>
                        <a:t>Example</a:t>
                      </a:r>
                    </a:p>
                  </a:txBody>
                  <a:tcPr marL="76200" marR="76200" marT="76200" marB="76200" anchor="b"/>
                </a:tc>
                <a:extLst>
                  <a:ext uri="{0D108BD9-81ED-4DB2-BD59-A6C34878D82A}">
                    <a16:rowId xmlns:a16="http://schemas.microsoft.com/office/drawing/2014/main" val="114646234"/>
                  </a:ext>
                </a:extLst>
              </a:tr>
              <a:tr h="419100">
                <a:tc>
                  <a:txBody>
                    <a:bodyPr/>
                    <a:lstStyle/>
                    <a:p>
                      <a:pPr fontAlgn="base" latinLnBrk="0">
                        <a:buNone/>
                      </a:pPr>
                      <a:r>
                        <a:rPr lang="en-US">
                          <a:effectLst/>
                        </a:rPr>
                        <a:t>India rivalry</a:t>
                      </a:r>
                    </a:p>
                  </a:txBody>
                  <a:tcPr marL="76200" marR="76200" anchor="ctr"/>
                </a:tc>
                <a:tc>
                  <a:txBody>
                    <a:bodyPr/>
                    <a:lstStyle/>
                    <a:p>
                      <a:pPr fontAlgn="base" latinLnBrk="0">
                        <a:buNone/>
                      </a:pPr>
                      <a:r>
                        <a:rPr lang="en-US">
                          <a:effectLst/>
                        </a:rPr>
                        <a:t>Limits South Asian influence</a:t>
                      </a:r>
                    </a:p>
                  </a:txBody>
                  <a:tcPr marL="76200" marR="76200" anchor="ctr"/>
                </a:tc>
                <a:tc>
                  <a:txBody>
                    <a:bodyPr/>
                    <a:lstStyle/>
                    <a:p>
                      <a:pPr fontAlgn="base" latinLnBrk="0">
                        <a:buNone/>
                      </a:pPr>
                      <a:r>
                        <a:rPr lang="en-US">
                          <a:effectLst/>
                        </a:rPr>
                        <a:t>Kashmir dispute ​</a:t>
                      </a:r>
                    </a:p>
                  </a:txBody>
                  <a:tcPr marL="76200" marR="76200" anchor="ctr"/>
                </a:tc>
                <a:extLst>
                  <a:ext uri="{0D108BD9-81ED-4DB2-BD59-A6C34878D82A}">
                    <a16:rowId xmlns:a16="http://schemas.microsoft.com/office/drawing/2014/main" val="1744855276"/>
                  </a:ext>
                </a:extLst>
              </a:tr>
              <a:tr h="419100">
                <a:tc>
                  <a:txBody>
                    <a:bodyPr/>
                    <a:lstStyle/>
                    <a:p>
                      <a:pPr fontAlgn="base" latinLnBrk="0">
                        <a:buNone/>
                      </a:pPr>
                      <a:r>
                        <a:rPr lang="en-US">
                          <a:effectLst/>
                        </a:rPr>
                        <a:t>Afghan instability</a:t>
                      </a:r>
                    </a:p>
                  </a:txBody>
                  <a:tcPr marL="76200" marR="76200" anchor="ctr"/>
                </a:tc>
                <a:tc>
                  <a:txBody>
                    <a:bodyPr/>
                    <a:lstStyle/>
                    <a:p>
                      <a:pPr fontAlgn="base" latinLnBrk="0">
                        <a:buNone/>
                      </a:pPr>
                      <a:r>
                        <a:rPr lang="en-US">
                          <a:effectLst/>
                        </a:rPr>
                        <a:t>Fuels insurgency</a:t>
                      </a:r>
                    </a:p>
                  </a:txBody>
                  <a:tcPr marL="76200" marR="76200" anchor="ctr"/>
                </a:tc>
                <a:tc>
                  <a:txBody>
                    <a:bodyPr/>
                    <a:lstStyle/>
                    <a:p>
                      <a:pPr fontAlgn="base" latinLnBrk="0">
                        <a:buNone/>
                      </a:pPr>
                      <a:r>
                        <a:rPr lang="en-US">
                          <a:effectLst/>
                        </a:rPr>
                        <a:t>TTP threats ​</a:t>
                      </a:r>
                    </a:p>
                  </a:txBody>
                  <a:tcPr marL="76200" marR="76200" anchor="ctr"/>
                </a:tc>
                <a:extLst>
                  <a:ext uri="{0D108BD9-81ED-4DB2-BD59-A6C34878D82A}">
                    <a16:rowId xmlns:a16="http://schemas.microsoft.com/office/drawing/2014/main" val="3762371170"/>
                  </a:ext>
                </a:extLst>
              </a:tr>
              <a:tr h="419100">
                <a:tc>
                  <a:txBody>
                    <a:bodyPr/>
                    <a:lstStyle/>
                    <a:p>
                      <a:pPr fontAlgn="base" latinLnBrk="0">
                        <a:buNone/>
                      </a:pPr>
                      <a:r>
                        <a:rPr lang="en-US">
                          <a:effectLst/>
                        </a:rPr>
                        <a:t>Economic woes</a:t>
                      </a:r>
                    </a:p>
                  </a:txBody>
                  <a:tcPr marL="76200" marR="76200" anchor="ctr"/>
                </a:tc>
                <a:tc>
                  <a:txBody>
                    <a:bodyPr/>
                    <a:lstStyle/>
                    <a:p>
                      <a:pPr fontAlgn="base" latinLnBrk="0">
                        <a:buNone/>
                      </a:pPr>
                      <a:r>
                        <a:rPr lang="en-US">
                          <a:effectLst/>
                        </a:rPr>
                        <a:t>Undermines deals</a:t>
                      </a:r>
                    </a:p>
                  </a:txBody>
                  <a:tcPr marL="76200" marR="76200" anchor="ctr"/>
                </a:tc>
                <a:tc>
                  <a:txBody>
                    <a:bodyPr/>
                    <a:lstStyle/>
                    <a:p>
                      <a:pPr fontAlgn="base" latinLnBrk="0">
                        <a:buNone/>
                      </a:pPr>
                      <a:r>
                        <a:rPr lang="en-US">
                          <a:effectLst/>
                        </a:rPr>
                        <a:t>Middle East commitments ​</a:t>
                      </a:r>
                    </a:p>
                  </a:txBody>
                  <a:tcPr marL="76200" marR="76200" anchor="ctr"/>
                </a:tc>
                <a:extLst>
                  <a:ext uri="{0D108BD9-81ED-4DB2-BD59-A6C34878D82A}">
                    <a16:rowId xmlns:a16="http://schemas.microsoft.com/office/drawing/2014/main" val="103966542"/>
                  </a:ext>
                </a:extLst>
              </a:tr>
              <a:tr h="419100">
                <a:tc>
                  <a:txBody>
                    <a:bodyPr/>
                    <a:lstStyle/>
                    <a:p>
                      <a:pPr fontAlgn="base" latinLnBrk="0">
                        <a:buNone/>
                      </a:pPr>
                      <a:r>
                        <a:rPr lang="en-US">
                          <a:effectLst/>
                        </a:rPr>
                        <a:t>US transactionalism</a:t>
                      </a:r>
                    </a:p>
                  </a:txBody>
                  <a:tcPr marL="76200" marR="76200" anchor="ctr"/>
                </a:tc>
                <a:tc>
                  <a:txBody>
                    <a:bodyPr/>
                    <a:lstStyle/>
                    <a:p>
                      <a:pPr fontAlgn="base" latinLnBrk="0">
                        <a:buNone/>
                      </a:pPr>
                      <a:r>
                        <a:rPr lang="en-US">
                          <a:effectLst/>
                        </a:rPr>
                        <a:t>Risks isolation</a:t>
                      </a:r>
                    </a:p>
                  </a:txBody>
                  <a:tcPr marL="76200" marR="76200" anchor="ctr"/>
                </a:tc>
                <a:tc>
                  <a:txBody>
                    <a:bodyPr/>
                    <a:lstStyle/>
                    <a:p>
                      <a:pPr fontAlgn="base" latinLnBrk="0">
                        <a:buNone/>
                      </a:pPr>
                      <a:r>
                        <a:rPr lang="en-US" dirty="0">
                          <a:effectLst/>
                        </a:rPr>
                        <a:t>Policy shifts </a:t>
                      </a:r>
                    </a:p>
                  </a:txBody>
                  <a:tcPr marL="76200" marR="76200" anchor="ctr"/>
                </a:tc>
                <a:extLst>
                  <a:ext uri="{0D108BD9-81ED-4DB2-BD59-A6C34878D82A}">
                    <a16:rowId xmlns:a16="http://schemas.microsoft.com/office/drawing/2014/main" val="1560412757"/>
                  </a:ext>
                </a:extLst>
              </a:tr>
            </a:tbl>
          </a:graphicData>
        </a:graphic>
      </p:graphicFrame>
    </p:spTree>
    <p:extLst>
      <p:ext uri="{BB962C8B-B14F-4D97-AF65-F5344CB8AC3E}">
        <p14:creationId xmlns:p14="http://schemas.microsoft.com/office/powerpoint/2010/main" val="3597966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EBD57-AC97-AC30-11DB-DA91F7E5C18D}"/>
              </a:ext>
            </a:extLst>
          </p:cNvPr>
          <p:cNvSpPr>
            <a:spLocks noGrp="1"/>
          </p:cNvSpPr>
          <p:nvPr>
            <p:ph type="title"/>
          </p:nvPr>
        </p:nvSpPr>
        <p:spPr/>
        <p:txBody>
          <a:bodyPr>
            <a:normAutofit fontScale="90000"/>
          </a:bodyPr>
          <a:lstStyle/>
          <a:p>
            <a:r>
              <a:rPr lang="en-GB" b="1" dirty="0"/>
              <a:t>FUTURISTIC OUTLOOK OF PAKISTAN</a:t>
            </a:r>
            <a:endParaRPr lang="en-US" b="1" dirty="0"/>
          </a:p>
        </p:txBody>
      </p:sp>
      <p:sp>
        <p:nvSpPr>
          <p:cNvPr id="3" name="Content Placeholder 2">
            <a:extLst>
              <a:ext uri="{FF2B5EF4-FFF2-40B4-BE49-F238E27FC236}">
                <a16:creationId xmlns:a16="http://schemas.microsoft.com/office/drawing/2014/main" id="{28CAEBBB-C2F5-632C-EDD9-FBBF879EBFDD}"/>
              </a:ext>
            </a:extLst>
          </p:cNvPr>
          <p:cNvSpPr>
            <a:spLocks noGrp="1"/>
          </p:cNvSpPr>
          <p:nvPr>
            <p:ph idx="1"/>
          </p:nvPr>
        </p:nvSpPr>
        <p:spPr>
          <a:xfrm>
            <a:off x="1295401" y="2447925"/>
            <a:ext cx="9601196" cy="3762375"/>
          </a:xfrm>
        </p:spPr>
        <p:txBody>
          <a:bodyPr/>
          <a:lstStyle/>
          <a:p>
            <a:pPr marL="0" indent="0">
              <a:buNone/>
            </a:pPr>
            <a:r>
              <a:rPr lang="en-US" dirty="0"/>
              <a:t>Pakistan's futuristic outlook hinges on sustained economic reforms, regional stability, and leveraging CPEC for growth, though persistent challenges like debt and security risks temper optimism. Projections suggest moderate GDP expansion through 2030, driven by stabilization efforts.</a:t>
            </a:r>
          </a:p>
          <a:p>
            <a:pPr marL="0" indent="0">
              <a:buNone/>
            </a:pPr>
            <a:r>
              <a:rPr lang="en-US" dirty="0"/>
              <a:t>Pakistan's futuristic </a:t>
            </a:r>
            <a:r>
              <a:rPr lang="en-US"/>
              <a:t>outlook depends </a:t>
            </a:r>
            <a:r>
              <a:rPr lang="en-US" dirty="0"/>
              <a:t>on economic recovery, political stability, and addressing structural challenges like population growth and climate risks. Recent projections indicate moderate growth amid ongoing reforms.</a:t>
            </a:r>
          </a:p>
        </p:txBody>
      </p:sp>
      <p:pic>
        <p:nvPicPr>
          <p:cNvPr id="4" name="Picture 3">
            <a:extLst>
              <a:ext uri="{FF2B5EF4-FFF2-40B4-BE49-F238E27FC236}">
                <a16:creationId xmlns:a16="http://schemas.microsoft.com/office/drawing/2014/main" id="{E78FCF2B-8349-18BE-8FC4-4D323B315EEE}"/>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2134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35AE3-F633-BF1C-49F4-A0AE9CC4F4AE}"/>
              </a:ext>
            </a:extLst>
          </p:cNvPr>
          <p:cNvSpPr>
            <a:spLocks noGrp="1"/>
          </p:cNvSpPr>
          <p:nvPr>
            <p:ph type="title"/>
          </p:nvPr>
        </p:nvSpPr>
        <p:spPr/>
        <p:txBody>
          <a:bodyPr>
            <a:normAutofit fontScale="90000"/>
          </a:bodyPr>
          <a:lstStyle/>
          <a:p>
            <a:r>
              <a:rPr lang="en-GB" b="1" dirty="0"/>
              <a:t>FUTURISTIC OUTLOOK OF PAKISTAN</a:t>
            </a:r>
            <a:endParaRPr lang="en-US" dirty="0"/>
          </a:p>
        </p:txBody>
      </p:sp>
      <p:sp>
        <p:nvSpPr>
          <p:cNvPr id="3" name="Content Placeholder 2">
            <a:extLst>
              <a:ext uri="{FF2B5EF4-FFF2-40B4-BE49-F238E27FC236}">
                <a16:creationId xmlns:a16="http://schemas.microsoft.com/office/drawing/2014/main" id="{280D1BB1-CA1B-746A-DE45-8C9665EEB7D0}"/>
              </a:ext>
            </a:extLst>
          </p:cNvPr>
          <p:cNvSpPr>
            <a:spLocks noGrp="1"/>
          </p:cNvSpPr>
          <p:nvPr>
            <p:ph idx="1"/>
          </p:nvPr>
        </p:nvSpPr>
        <p:spPr>
          <a:xfrm>
            <a:off x="885824" y="2556931"/>
            <a:ext cx="10315575" cy="3624793"/>
          </a:xfrm>
        </p:spPr>
        <p:txBody>
          <a:bodyPr>
            <a:normAutofit fontScale="92500" lnSpcReduction="20000"/>
          </a:bodyPr>
          <a:lstStyle/>
          <a:p>
            <a:pPr marL="0" indent="0">
              <a:buNone/>
            </a:pPr>
            <a:r>
              <a:rPr lang="en-US" sz="2600" b="1" dirty="0"/>
              <a:t>Economic Projections</a:t>
            </a:r>
          </a:p>
          <a:p>
            <a:pPr marL="0" indent="0">
              <a:buNone/>
            </a:pPr>
            <a:r>
              <a:rPr lang="en-US" dirty="0"/>
              <a:t>   Pakistan's economy is forecasted to grow by 3.5% in 2026, supported by IMF reforms, improved reserves, and Q1 FY26 growth of 3.71%. Industrial output surged 9.38% in early FY26, signaling a shift toward broader recovery despite 2025 floods and inflation pressures. The Asian Development Bank upgraded its 2025-2026 outlook, citing stabilizing food prices and stronger public investment.</a:t>
            </a:r>
          </a:p>
          <a:p>
            <a:pPr marL="0" indent="0">
              <a:buNone/>
            </a:pPr>
            <a:r>
              <a:rPr lang="en-US" b="1" dirty="0"/>
              <a:t>Long-Term Vision</a:t>
            </a:r>
          </a:p>
          <a:p>
            <a:pPr marL="0" indent="0">
              <a:buNone/>
            </a:pPr>
            <a:r>
              <a:rPr lang="en-US" dirty="0"/>
              <a:t>   Pakistan Vision 2025 emphasizes sustainable growth, job creation for 1.5 million youth annually, poverty eradication, and sectors like water, food, and energy security. Youthful demographics offer potential for stability if harnessed through education, governance, and private sector incentives, though unmet job needs risk unrest.</a:t>
            </a:r>
          </a:p>
          <a:p>
            <a:pPr marL="0" indent="0">
              <a:buNone/>
            </a:pPr>
            <a:endParaRPr lang="en-US" dirty="0"/>
          </a:p>
        </p:txBody>
      </p:sp>
      <p:pic>
        <p:nvPicPr>
          <p:cNvPr id="4" name="Picture 3">
            <a:extLst>
              <a:ext uri="{FF2B5EF4-FFF2-40B4-BE49-F238E27FC236}">
                <a16:creationId xmlns:a16="http://schemas.microsoft.com/office/drawing/2014/main" id="{749CE883-0383-5248-034B-A3096EC8C2CF}"/>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780990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F10AC-ABE6-94FC-C2C3-425E62F9E079}"/>
              </a:ext>
            </a:extLst>
          </p:cNvPr>
          <p:cNvSpPr>
            <a:spLocks noGrp="1"/>
          </p:cNvSpPr>
          <p:nvPr>
            <p:ph type="title"/>
          </p:nvPr>
        </p:nvSpPr>
        <p:spPr/>
        <p:txBody>
          <a:bodyPr>
            <a:normAutofit fontScale="90000"/>
          </a:bodyPr>
          <a:lstStyle/>
          <a:p>
            <a:r>
              <a:rPr lang="en-GB" b="1" dirty="0"/>
              <a:t>FUTURISTIC OUTLOOK OF PAKISTAN</a:t>
            </a:r>
            <a:endParaRPr lang="en-US" dirty="0"/>
          </a:p>
        </p:txBody>
      </p:sp>
      <p:sp>
        <p:nvSpPr>
          <p:cNvPr id="3" name="Content Placeholder 2">
            <a:extLst>
              <a:ext uri="{FF2B5EF4-FFF2-40B4-BE49-F238E27FC236}">
                <a16:creationId xmlns:a16="http://schemas.microsoft.com/office/drawing/2014/main" id="{009C9E1C-BDE0-02E9-FE86-2745036DF952}"/>
              </a:ext>
            </a:extLst>
          </p:cNvPr>
          <p:cNvSpPr>
            <a:spLocks noGrp="1"/>
          </p:cNvSpPr>
          <p:nvPr>
            <p:ph idx="1"/>
          </p:nvPr>
        </p:nvSpPr>
        <p:spPr>
          <a:xfrm>
            <a:off x="933450" y="2556931"/>
            <a:ext cx="10182225" cy="3662893"/>
          </a:xfrm>
        </p:spPr>
        <p:txBody>
          <a:bodyPr/>
          <a:lstStyle/>
          <a:p>
            <a:pPr marL="0" indent="0">
              <a:buNone/>
            </a:pPr>
            <a:r>
              <a:rPr lang="en-US" b="1" dirty="0"/>
              <a:t>Key Challenges</a:t>
            </a:r>
          </a:p>
          <a:p>
            <a:pPr marL="0" indent="0">
              <a:buNone/>
            </a:pPr>
            <a:r>
              <a:rPr lang="en-US" dirty="0"/>
              <a:t>   Floods and external shocks threaten fiscal gains and poverty reduction efforts. Persistent issues include energy shortages, terrorism, inflation, and the need for honest leadership to foster social justice and healthcare improvements. Success depends on coordinated government-youth efforts for inclusive development.</a:t>
            </a:r>
          </a:p>
          <a:p>
            <a:pPr marL="0" indent="0">
              <a:buNone/>
            </a:pPr>
            <a:endParaRPr lang="en-US" dirty="0"/>
          </a:p>
        </p:txBody>
      </p:sp>
      <p:pic>
        <p:nvPicPr>
          <p:cNvPr id="4" name="Picture 3">
            <a:extLst>
              <a:ext uri="{FF2B5EF4-FFF2-40B4-BE49-F238E27FC236}">
                <a16:creationId xmlns:a16="http://schemas.microsoft.com/office/drawing/2014/main" id="{F4ACAE6F-CE63-DDB0-45AB-FBFA00B38EEC}"/>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939740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1F5C7-EDF6-41C5-A20C-85ACE136356E}"/>
              </a:ext>
            </a:extLst>
          </p:cNvPr>
          <p:cNvSpPr>
            <a:spLocks noGrp="1"/>
          </p:cNvSpPr>
          <p:nvPr>
            <p:ph idx="1"/>
          </p:nvPr>
        </p:nvSpPr>
        <p:spPr>
          <a:xfrm>
            <a:off x="1295402" y="2365344"/>
            <a:ext cx="9601196" cy="3318936"/>
          </a:xfrm>
        </p:spPr>
        <p:txBody>
          <a:bodyPr/>
          <a:lstStyle/>
          <a:p>
            <a:pPr marL="0" indent="0" algn="ctr">
              <a:buNone/>
            </a:pPr>
            <a:r>
              <a:rPr lang="en-US" sz="9600" b="1" dirty="0">
                <a:effectLst>
                  <a:outerShdw blurRad="38100" dist="38100" dir="2700000" algn="tl">
                    <a:srgbClr val="000000">
                      <a:alpha val="43137"/>
                    </a:srgbClr>
                  </a:outerShdw>
                </a:effectLst>
              </a:rPr>
              <a:t>Thank you </a:t>
            </a:r>
          </a:p>
          <a:p>
            <a:pPr marL="0" indent="0">
              <a:buNone/>
            </a:pPr>
            <a:endParaRPr lang="en-US" dirty="0"/>
          </a:p>
        </p:txBody>
      </p:sp>
      <p:pic>
        <p:nvPicPr>
          <p:cNvPr id="4" name="Picture 3">
            <a:extLst>
              <a:ext uri="{FF2B5EF4-FFF2-40B4-BE49-F238E27FC236}">
                <a16:creationId xmlns:a16="http://schemas.microsoft.com/office/drawing/2014/main" id="{BED1BC85-F5FE-F167-0BDB-1FC7CD4A6049}"/>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459416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0DF51F-AF76-9E92-72BF-EFE433770DEF}"/>
              </a:ext>
            </a:extLst>
          </p:cNvPr>
          <p:cNvPicPr>
            <a:picLocks noGrp="1" noChangeAspect="1"/>
          </p:cNvPicPr>
          <p:nvPr>
            <p:ph idx="1"/>
          </p:nvPr>
        </p:nvPicPr>
        <p:blipFill>
          <a:blip r:embed="rId2"/>
          <a:stretch>
            <a:fillRect/>
          </a:stretch>
        </p:blipFill>
        <p:spPr>
          <a:xfrm>
            <a:off x="2595154" y="914401"/>
            <a:ext cx="7332617" cy="5138056"/>
          </a:xfrm>
        </p:spPr>
      </p:pic>
      <p:pic>
        <p:nvPicPr>
          <p:cNvPr id="6" name="Picture 5">
            <a:extLst>
              <a:ext uri="{FF2B5EF4-FFF2-40B4-BE49-F238E27FC236}">
                <a16:creationId xmlns:a16="http://schemas.microsoft.com/office/drawing/2014/main" id="{FC94B5E4-8176-AC52-F759-36C22314D871}"/>
              </a:ext>
            </a:extLst>
          </p:cNvPr>
          <p:cNvPicPr>
            <a:picLocks noChangeAspect="1"/>
          </p:cNvPicPr>
          <p:nvPr/>
        </p:nvPicPr>
        <p:blipFill>
          <a:blip r:embed="rId3"/>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145447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a:xfrm>
            <a:off x="2399251" y="1871345"/>
            <a:ext cx="7390701" cy="1515745"/>
          </a:xfrm>
        </p:spPr>
        <p:txBody>
          <a:bodyPr/>
          <a:lstStyle/>
          <a:p>
            <a:r>
              <a:rPr lang="en-US" b="1" dirty="0">
                <a:latin typeface="Book Antiqua" panose="02040602050305030304" pitchFamily="18" charset="0"/>
                <a:sym typeface="+mn-ea"/>
              </a:rPr>
              <a:t>PAKISTAN STUDIES </a:t>
            </a:r>
            <a:endParaRPr lang="en-US" b="1" dirty="0"/>
          </a:p>
        </p:txBody>
      </p:sp>
      <p:sp>
        <p:nvSpPr>
          <p:cNvPr id="3" name="Subtitle 2"/>
          <p:cNvSpPr>
            <a:spLocks noGrp="1"/>
          </p:cNvSpPr>
          <p:nvPr>
            <p:ph type="subTitle" idx="1"/>
          </p:nvPr>
        </p:nvSpPr>
        <p:spPr>
          <a:xfrm>
            <a:off x="2692398" y="3387091"/>
            <a:ext cx="6815669" cy="2186396"/>
          </a:xfrm>
        </p:spPr>
        <p:txBody>
          <a:bodyPr>
            <a:normAutofit fontScale="85000" lnSpcReduction="20000"/>
          </a:bodyPr>
          <a:lstStyle/>
          <a:p>
            <a:endParaRPr lang="en-US" sz="2000" b="1" u="sng" dirty="0"/>
          </a:p>
          <a:p>
            <a:r>
              <a:rPr lang="en-US" sz="2000" b="1" u="sng" dirty="0"/>
              <a:t>Instructor: Khalid Makhdoom </a:t>
            </a:r>
          </a:p>
          <a:p>
            <a:r>
              <a:rPr lang="en-US" sz="2000" b="1" u="sng" dirty="0"/>
              <a:t> Course: Pakistan study(Compulsory)</a:t>
            </a:r>
          </a:p>
          <a:p>
            <a:r>
              <a:rPr lang="en-US" sz="2000" b="1" u="sng" dirty="0"/>
              <a:t>Course Code: PST 321</a:t>
            </a:r>
          </a:p>
          <a:p>
            <a:r>
              <a:rPr lang="en-US" sz="2000" b="1" u="sng" dirty="0"/>
              <a:t>Program: DPT</a:t>
            </a:r>
          </a:p>
          <a:p>
            <a:r>
              <a:rPr lang="en-US" sz="2000" b="1" u="sng" dirty="0"/>
              <a:t>Credit hours : 2</a:t>
            </a:r>
          </a:p>
          <a:p>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Contemporary Pakistan</a:t>
            </a:r>
            <a:endParaRPr lang="en-US" b="1" dirty="0"/>
          </a:p>
        </p:txBody>
      </p:sp>
      <p:sp>
        <p:nvSpPr>
          <p:cNvPr id="3" name="Content Placeholder 2"/>
          <p:cNvSpPr>
            <a:spLocks noGrp="1"/>
          </p:cNvSpPr>
          <p:nvPr>
            <p:ph idx="1"/>
          </p:nvPr>
        </p:nvSpPr>
        <p:spPr>
          <a:xfrm>
            <a:off x="1295401" y="2416029"/>
            <a:ext cx="9601196" cy="3801891"/>
          </a:xfrm>
        </p:spPr>
        <p:txBody>
          <a:bodyPr>
            <a:normAutofit/>
          </a:bodyPr>
          <a:lstStyle/>
          <a:p>
            <a:r>
              <a:rPr lang="en-GB" sz="3200" dirty="0"/>
              <a:t>Economic institutions and issues</a:t>
            </a:r>
          </a:p>
          <a:p>
            <a:r>
              <a:rPr lang="en-GB" sz="3200" dirty="0"/>
              <a:t>Society and social structure</a:t>
            </a:r>
          </a:p>
          <a:p>
            <a:r>
              <a:rPr lang="en-GB" sz="3200" dirty="0"/>
              <a:t>Ethnicity</a:t>
            </a:r>
          </a:p>
          <a:p>
            <a:r>
              <a:rPr lang="en-GB" sz="3200" dirty="0"/>
              <a:t>Foreign policy and challenges</a:t>
            </a:r>
          </a:p>
          <a:p>
            <a:r>
              <a:rPr lang="en-GB" sz="3200" dirty="0"/>
              <a:t>Futuristic look of Pakistan </a:t>
            </a:r>
          </a:p>
          <a:p>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r>
              <a:rPr lang="en-GB" sz="4900" b="1" dirty="0"/>
              <a:t>Economic Institutions and Issues</a:t>
            </a:r>
            <a:br>
              <a:rPr lang="en-GB" dirty="0"/>
            </a:br>
            <a:endParaRPr lang="en-US" b="1" dirty="0"/>
          </a:p>
        </p:txBody>
      </p:sp>
      <p:sp>
        <p:nvSpPr>
          <p:cNvPr id="3" name="Content Placeholder 2"/>
          <p:cNvSpPr>
            <a:spLocks noGrp="1"/>
          </p:cNvSpPr>
          <p:nvPr>
            <p:ph idx="1"/>
          </p:nvPr>
        </p:nvSpPr>
        <p:spPr>
          <a:xfrm>
            <a:off x="1295401" y="2481943"/>
            <a:ext cx="9601196" cy="3666307"/>
          </a:xfrm>
        </p:spPr>
        <p:txBody>
          <a:bodyPr>
            <a:normAutofit fontScale="25000" lnSpcReduction="20000"/>
          </a:bodyPr>
          <a:lstStyle/>
          <a:p>
            <a:pPr marL="0" indent="0">
              <a:buNone/>
            </a:pPr>
            <a:r>
              <a:rPr lang="en-US" dirty="0"/>
              <a:t>    </a:t>
            </a:r>
          </a:p>
          <a:p>
            <a:pPr marL="0" indent="0">
              <a:buNone/>
            </a:pPr>
            <a:r>
              <a:rPr lang="en-US" sz="8000" dirty="0"/>
              <a:t>    Pakistan's economy relies on key institutions for management and planning, but faces persistent challenges like low growth and high debt. These factors hinder development amid political and external pressures.</a:t>
            </a:r>
          </a:p>
          <a:p>
            <a:pPr marL="0" indent="0">
              <a:buNone/>
            </a:pPr>
            <a:endParaRPr lang="en-US" sz="8000" b="1" dirty="0"/>
          </a:p>
          <a:p>
            <a:pPr marL="0" indent="0">
              <a:buNone/>
            </a:pPr>
            <a:r>
              <a:rPr lang="en-US" sz="11200" b="1" dirty="0"/>
              <a:t>Recent Context</a:t>
            </a:r>
          </a:p>
          <a:p>
            <a:pPr marL="0" indent="0">
              <a:buNone/>
            </a:pPr>
            <a:r>
              <a:rPr lang="en-US" sz="8000" dirty="0"/>
              <a:t>    In early 2026, reports highlight risks of economic crisis despite IMF support, with investor caution due to political divisions and militant threats. Sectors like agriculture and textiles show uneven recovery, but power sector disruptions and low investments persist.</a:t>
            </a:r>
          </a:p>
          <a:p>
            <a:pPr marL="0" indent="0">
              <a:buNone/>
            </a:pPr>
            <a:endParaRPr lang="en-US" sz="8000" dirty="0"/>
          </a:p>
          <a:p>
            <a:pPr marL="0" indent="0">
              <a:buNone/>
            </a:pPr>
            <a:br>
              <a:rPr lang="en-US" sz="8000" dirty="0"/>
            </a:br>
            <a:endParaRPr lang="en-US" sz="8000"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Economic Institutions and Issues</a:t>
            </a:r>
            <a:endParaRPr lang="en-US" b="1" dirty="0"/>
          </a:p>
        </p:txBody>
      </p:sp>
      <p:sp>
        <p:nvSpPr>
          <p:cNvPr id="3" name="Content Placeholder 2"/>
          <p:cNvSpPr>
            <a:spLocks noGrp="1"/>
          </p:cNvSpPr>
          <p:nvPr>
            <p:ph idx="1"/>
          </p:nvPr>
        </p:nvSpPr>
        <p:spPr>
          <a:xfrm>
            <a:off x="984068" y="2420984"/>
            <a:ext cx="10293531" cy="3788228"/>
          </a:xfrm>
        </p:spPr>
        <p:txBody>
          <a:bodyPr>
            <a:noAutofit/>
          </a:bodyPr>
          <a:lstStyle/>
          <a:p>
            <a:pPr marL="0" indent="0">
              <a:buNone/>
            </a:pPr>
            <a:r>
              <a:rPr lang="en-US" sz="2000" b="1" dirty="0"/>
              <a:t>The State Bank of Pakistan (SBP)</a:t>
            </a:r>
            <a:r>
              <a:rPr lang="en-US" b="1" dirty="0"/>
              <a:t> </a:t>
            </a:r>
            <a:r>
              <a:rPr lang="en-US" sz="1800" dirty="0"/>
              <a:t>serves as the central bank, controlling monetary policy, inflation, and currency issuance while supervising commercial banks.</a:t>
            </a:r>
          </a:p>
          <a:p>
            <a:pPr marL="0" indent="0">
              <a:buNone/>
            </a:pPr>
            <a:r>
              <a:rPr lang="en-US" dirty="0"/>
              <a:t> </a:t>
            </a:r>
            <a:r>
              <a:rPr lang="en-US" sz="2000" b="1" dirty="0"/>
              <a:t>The Federal Board of Revenue (FBR) </a:t>
            </a:r>
            <a:r>
              <a:rPr lang="en-US" sz="2000" dirty="0"/>
              <a:t>handles tax collection to fund public services, though it struggles with evasion. </a:t>
            </a:r>
            <a:endParaRPr lang="en-US" dirty="0"/>
          </a:p>
          <a:p>
            <a:pPr marL="0" indent="0">
              <a:buNone/>
            </a:pPr>
            <a:r>
              <a:rPr lang="en-US" sz="2000" dirty="0"/>
              <a:t> </a:t>
            </a:r>
            <a:r>
              <a:rPr lang="en-US" sz="2000" b="1" dirty="0"/>
              <a:t>Ministry of Finance</a:t>
            </a:r>
            <a:r>
              <a:rPr lang="en-US" sz="2000" dirty="0"/>
              <a:t> </a:t>
            </a:r>
            <a:r>
              <a:rPr lang="en-US" dirty="0"/>
              <a:t>for budgeting and debt management.</a:t>
            </a:r>
          </a:p>
          <a:p>
            <a:pPr marL="0" indent="0">
              <a:buNone/>
            </a:pPr>
            <a:r>
              <a:rPr lang="en-US" dirty="0"/>
              <a:t> </a:t>
            </a:r>
            <a:r>
              <a:rPr lang="en-US" sz="2000" b="1" dirty="0"/>
              <a:t>Pakistan Stock Exchange (PSX) </a:t>
            </a:r>
            <a:r>
              <a:rPr lang="en-US" sz="1800" dirty="0"/>
              <a:t>for investments, Planning Commission for development projects.</a:t>
            </a:r>
            <a:r>
              <a:rPr lang="en-US" dirty="0"/>
              <a:t> </a:t>
            </a:r>
            <a:r>
              <a:rPr lang="en-US" sz="2000" b="1" dirty="0"/>
              <a:t>Pakistan Bureau of Statistics (PBS) for data</a:t>
            </a:r>
            <a:r>
              <a:rPr lang="en-US" dirty="0"/>
              <a:t> and </a:t>
            </a:r>
            <a:r>
              <a:rPr lang="en-US" sz="2000" b="1" dirty="0"/>
              <a:t>Trade Development Authority of Pakistan (TDAP) </a:t>
            </a:r>
            <a:r>
              <a:rPr lang="en-US" dirty="0"/>
              <a:t>for exports.</a:t>
            </a:r>
          </a:p>
          <a:p>
            <a:pPr marL="0" indent="0" algn="ctr">
              <a:buNone/>
            </a:pPr>
            <a:endParaRPr lang="en-US" sz="3200" b="1"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Economic Institutions and Issues</a:t>
            </a:r>
            <a:endParaRPr lang="en-US" b="1" dirty="0"/>
          </a:p>
        </p:txBody>
      </p:sp>
      <p:sp>
        <p:nvSpPr>
          <p:cNvPr id="3" name="Content Placeholder 2"/>
          <p:cNvSpPr>
            <a:spLocks noGrp="1"/>
          </p:cNvSpPr>
          <p:nvPr>
            <p:ph idx="1"/>
          </p:nvPr>
        </p:nvSpPr>
        <p:spPr>
          <a:xfrm>
            <a:off x="1295401" y="2490651"/>
            <a:ext cx="9601196" cy="3744687"/>
          </a:xfrm>
        </p:spPr>
        <p:txBody>
          <a:bodyPr>
            <a:normAutofit lnSpcReduction="10000"/>
          </a:bodyPr>
          <a:lstStyle/>
          <a:p>
            <a:pPr marL="0" indent="0">
              <a:buNone/>
            </a:pPr>
            <a:r>
              <a:rPr lang="en-US" sz="3200" b="1" dirty="0"/>
              <a:t>Major Issues</a:t>
            </a:r>
          </a:p>
          <a:p>
            <a:pPr marL="0" indent="0">
              <a:buNone/>
            </a:pPr>
            <a:r>
              <a:rPr lang="en-US" dirty="0"/>
              <a:t>   Pakistan grapples with </a:t>
            </a:r>
            <a:r>
              <a:rPr lang="en-US" b="1" u="sng" dirty="0"/>
              <a:t>low GDP </a:t>
            </a:r>
            <a:r>
              <a:rPr lang="en-US" dirty="0"/>
              <a:t>growth around 3-3.5% in 2026, barely </a:t>
            </a:r>
            <a:r>
              <a:rPr lang="en-US" b="1" u="sng" dirty="0"/>
              <a:t>exceeding population growth</a:t>
            </a:r>
            <a:r>
              <a:rPr lang="en-US" dirty="0"/>
              <a:t>, alongside over 40% </a:t>
            </a:r>
            <a:r>
              <a:rPr lang="en-US" b="1" u="sng" dirty="0"/>
              <a:t>poverty and high illiteracy rates.</a:t>
            </a:r>
            <a:r>
              <a:rPr lang="en-US" dirty="0"/>
              <a:t> Chronic problems </a:t>
            </a:r>
            <a:r>
              <a:rPr lang="en-US" b="1" u="sng" dirty="0"/>
              <a:t>include high inflation </a:t>
            </a:r>
            <a:r>
              <a:rPr lang="en-US" dirty="0"/>
              <a:t>(peaking near 38% recently), </a:t>
            </a:r>
            <a:r>
              <a:rPr lang="en-US" b="1" u="sng" dirty="0"/>
              <a:t>unemployment</a:t>
            </a:r>
            <a:r>
              <a:rPr lang="en-US" dirty="0"/>
              <a:t> especially among youth, </a:t>
            </a:r>
            <a:r>
              <a:rPr lang="en-US" b="1" u="sng" dirty="0"/>
              <a:t>trade deficits </a:t>
            </a:r>
            <a:r>
              <a:rPr lang="en-US" dirty="0"/>
              <a:t>from high imports and low exports, </a:t>
            </a:r>
            <a:r>
              <a:rPr lang="en-US" b="1" u="sng" dirty="0"/>
              <a:t>massive external debt </a:t>
            </a:r>
            <a:r>
              <a:rPr lang="en-US" dirty="0"/>
              <a:t>($125+ billion) with low tax-to-GDP ratio (~10%), </a:t>
            </a:r>
            <a:r>
              <a:rPr lang="en-US" b="1" u="sng" dirty="0"/>
              <a:t>energy shortages</a:t>
            </a:r>
            <a:r>
              <a:rPr lang="en-US" dirty="0"/>
              <a:t>, </a:t>
            </a:r>
            <a:r>
              <a:rPr lang="en-US" b="1" u="sng" dirty="0"/>
              <a:t>corruption</a:t>
            </a:r>
            <a:r>
              <a:rPr lang="en-US" dirty="0"/>
              <a:t>, and vulnerability to </a:t>
            </a:r>
            <a:r>
              <a:rPr lang="en-US" b="1" u="sng" dirty="0"/>
              <a:t>climate disasters </a:t>
            </a:r>
            <a:r>
              <a:rPr lang="en-US" dirty="0"/>
              <a:t>and </a:t>
            </a:r>
            <a:r>
              <a:rPr lang="en-US" b="1" u="sng" dirty="0"/>
              <a:t>political instability</a:t>
            </a:r>
            <a:r>
              <a:rPr lang="en-US" dirty="0"/>
              <a:t>. These issues perpetuate a cycle of borrowing, including repeated IMF bailouts like the $7 billion program through 2027.</a:t>
            </a:r>
          </a:p>
          <a:p>
            <a:pPr marL="0" indent="0">
              <a:buNone/>
            </a:pPr>
            <a:endParaRPr lang="en-US" sz="18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5" name="Text Box 4"/>
          <p:cNvSpPr txBox="1"/>
          <p:nvPr/>
        </p:nvSpPr>
        <p:spPr>
          <a:xfrm>
            <a:off x="6864985" y="483235"/>
            <a:ext cx="4064000" cy="368300"/>
          </a:xfrm>
          <a:prstGeom prst="rect">
            <a:avLst/>
          </a:prstGeom>
          <a:noFill/>
        </p:spPr>
        <p:txBody>
          <a:bodyPr wrap="square" rtlCol="0">
            <a:spAutoFit/>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Society And Social Structure</a:t>
            </a:r>
            <a:endParaRPr lang="en-US" b="1" dirty="0"/>
          </a:p>
        </p:txBody>
      </p:sp>
      <p:sp>
        <p:nvSpPr>
          <p:cNvPr id="3" name="Content Placeholder 2"/>
          <p:cNvSpPr>
            <a:spLocks noGrp="1"/>
          </p:cNvSpPr>
          <p:nvPr>
            <p:ph idx="1"/>
          </p:nvPr>
        </p:nvSpPr>
        <p:spPr>
          <a:xfrm>
            <a:off x="1295401" y="2556932"/>
            <a:ext cx="9601196" cy="3626154"/>
          </a:xfrm>
        </p:spPr>
        <p:txBody>
          <a:bodyPr>
            <a:noAutofit/>
          </a:bodyPr>
          <a:lstStyle/>
          <a:p>
            <a:pPr marL="0" indent="0">
              <a:buNone/>
            </a:pPr>
            <a:r>
              <a:rPr lang="en-US" dirty="0"/>
              <a:t>Pakistan's society features a hierarchical structure shaped by tribal, kinship, caste, and religious elements, with extended families at its core. Patriarchy dominates, influencing roles across ethnic and class lines.</a:t>
            </a:r>
          </a:p>
          <a:p>
            <a:pPr marL="0" indent="0">
              <a:buNone/>
            </a:pPr>
            <a:r>
              <a:rPr lang="en-US" b="1" dirty="0"/>
              <a:t>Ethnic Composition</a:t>
            </a:r>
          </a:p>
          <a:p>
            <a:pPr marL="0" indent="0">
              <a:buNone/>
            </a:pPr>
            <a:r>
              <a:rPr lang="en-US" dirty="0"/>
              <a:t>Pakistan is diverse, with Punjabis (44-48%) as the largest group, followed by Pashtuns (15-18%), Sindhis (14%), Saraikis (8-10%), Muhajirs (7-8%), and Baloch (3-4%). Regional identities shape social ties: tribal in Khyber Pakhtunkhwa and Balochistan, biradari (caste-like kinship) in Punjab, and clan systems elsewhere.</a:t>
            </a:r>
          </a:p>
          <a:p>
            <a:br>
              <a:rPr lang="en-US" sz="2800" dirty="0"/>
            </a:br>
            <a:endParaRPr lang="en-US" sz="2800"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Society And Social Structure</a:t>
            </a: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B8160873-44FE-290B-EAE7-4DA8D0A0F60B}"/>
              </a:ext>
            </a:extLst>
          </p:cNvPr>
          <p:cNvSpPr>
            <a:spLocks noGrp="1"/>
          </p:cNvSpPr>
          <p:nvPr>
            <p:ph idx="1"/>
          </p:nvPr>
        </p:nvSpPr>
        <p:spPr>
          <a:xfrm>
            <a:off x="1295403" y="2432807"/>
            <a:ext cx="9601196" cy="3793821"/>
          </a:xfrm>
        </p:spPr>
        <p:txBody>
          <a:bodyPr>
            <a:normAutofit fontScale="25000" lnSpcReduction="20000"/>
          </a:bodyPr>
          <a:lstStyle/>
          <a:p>
            <a:pPr marL="0" indent="0">
              <a:buNone/>
            </a:pPr>
            <a:r>
              <a:rPr lang="en-US" sz="7200" b="1" dirty="0"/>
              <a:t>Class Structure</a:t>
            </a:r>
          </a:p>
          <a:p>
            <a:pPr marL="0" indent="0">
              <a:buNone/>
            </a:pPr>
            <a:r>
              <a:rPr lang="en-US" sz="7200" dirty="0"/>
              <a:t>Society divides into upper (2%, elites like landowners and industrialists owning 60-65% wealth), middle (28%, professionals and small business owners), and working class (70%, laborers and low-wage workers). Feudal elites and tribal chiefs wield significant political and economic power, resisting change.</a:t>
            </a:r>
          </a:p>
          <a:p>
            <a:pPr marL="0" indent="0">
              <a:buNone/>
            </a:pPr>
            <a:r>
              <a:rPr lang="en-US" sz="7200" b="1" dirty="0"/>
              <a:t>Family and Gender Roles</a:t>
            </a:r>
          </a:p>
          <a:p>
            <a:pPr marL="0" indent="0">
              <a:buNone/>
            </a:pPr>
            <a:r>
              <a:rPr lang="en-US" sz="7200" dirty="0"/>
              <a:t>Extended patrilineal families prevail, with the eldest male as head; women often face purdah (seclusion) in urban/middle-class settings, limiting mobility. Rural poor women have more autonomy due to fieldwork needs, but gender inequality persists in education, health, and decision-making. Early marriages and son preference exacerbate disparities.</a:t>
            </a:r>
          </a:p>
          <a:p>
            <a:pPr marL="0" indent="0">
              <a:buNone/>
            </a:pPr>
            <a:r>
              <a:rPr lang="en-US" sz="7200" b="1" dirty="0"/>
              <a:t>Key Challenges</a:t>
            </a:r>
          </a:p>
          <a:p>
            <a:pPr marL="0" indent="0">
              <a:buNone/>
            </a:pPr>
            <a:r>
              <a:rPr lang="en-US" sz="7200" dirty="0"/>
              <a:t>Deep-rooted tribal conservatism, caste hierarchies, and feudalism hinder social mobility and democracy. Issues include gender discrimination, sectarian tensions (Sunni-Shia), inequality, and low female workforce participation amid patriarchal norms.</a:t>
            </a:r>
          </a:p>
          <a:p>
            <a:pPr marL="0" indent="0">
              <a:buNone/>
            </a:pPr>
            <a:br>
              <a:rPr lang="en-US" sz="7200" dirty="0"/>
            </a:br>
            <a:endParaRPr lang="en-US" sz="7200" dirty="0"/>
          </a:p>
          <a:p>
            <a:pPr marL="0" indent="0">
              <a:buNone/>
            </a:pPr>
            <a:br>
              <a:rPr lang="en-US" sz="2800" dirty="0"/>
            </a:br>
            <a:endParaRPr lang="en-US" sz="2600" b="1" u="sng"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1576</TotalTime>
  <Words>1446</Words>
  <Application>Microsoft Office PowerPoint</Application>
  <PresentationFormat>Widescreen</PresentationFormat>
  <Paragraphs>123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Book Antiqua</vt:lpstr>
      <vt:lpstr>Garamond</vt:lpstr>
      <vt:lpstr>Organic</vt:lpstr>
      <vt:lpstr>بسم اللہ الرحمٰن الرحیم</vt:lpstr>
      <vt:lpstr>PowerPoint Presentation</vt:lpstr>
      <vt:lpstr>PAKISTAN STUDIES </vt:lpstr>
      <vt:lpstr>Contemporary Pakistan</vt:lpstr>
      <vt:lpstr> Economic Institutions and Issues </vt:lpstr>
      <vt:lpstr>Economic Institutions and Issues</vt:lpstr>
      <vt:lpstr>Economic Institutions and Issues</vt:lpstr>
      <vt:lpstr>Society And Social Structure</vt:lpstr>
      <vt:lpstr>Society And Social Structure</vt:lpstr>
      <vt:lpstr>Ethnicity</vt:lpstr>
      <vt:lpstr>Ethnicity</vt:lpstr>
      <vt:lpstr>Ethnicity</vt:lpstr>
      <vt:lpstr>FOREIGN POLICY OF PAKISTAN AND CHALLENGES</vt:lpstr>
      <vt:lpstr>FOREIGN POLICY OF PAKISTAN AND CHALLENGES</vt:lpstr>
      <vt:lpstr>FOREIGN POLICY OF PAKISTAN AND CHALLENGES</vt:lpstr>
      <vt:lpstr>FUTURISTIC OUTLOOK OF PAKISTAN</vt:lpstr>
      <vt:lpstr>FUTURISTIC OUTLOOK OF PAKISTAN</vt:lpstr>
      <vt:lpstr>FUTURISTIC OUTLOOK OF PAKISTAN</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Abdullah Makhdoom</cp:lastModifiedBy>
  <cp:revision>19</cp:revision>
  <dcterms:created xsi:type="dcterms:W3CDTF">2025-11-19T16:25:00Z</dcterms:created>
  <dcterms:modified xsi:type="dcterms:W3CDTF">2026-02-20T17:11:33Z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