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1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92" r:id="rId13"/>
    <p:sldId id="284" r:id="rId14"/>
    <p:sldId id="285" r:id="rId15"/>
    <p:sldId id="288" r:id="rId16"/>
    <p:sldId id="287" r:id="rId17"/>
    <p:sldId id="289" r:id="rId18"/>
    <p:sldId id="290" r:id="rId19"/>
    <p:sldId id="293" r:id="rId20"/>
    <p:sldId id="297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91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92"/>
            <p14:sldId id="284"/>
            <p14:sldId id="285"/>
            <p14:sldId id="288"/>
            <p14:sldId id="287"/>
            <p14:sldId id="289"/>
            <p14:sldId id="290"/>
            <p14:sldId id="293"/>
            <p14:sldId id="297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2/20/2026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8767" y="1684870"/>
            <a:ext cx="7674465" cy="1515533"/>
          </a:xfrm>
        </p:spPr>
        <p:txBody>
          <a:bodyPr/>
          <a:lstStyle/>
          <a:p>
            <a:r>
              <a:rPr lang="fr-FR" sz="3200" b="1" dirty="0"/>
              <a:t>Requests|Enquiries| Regrets | Apologies</a:t>
            </a:r>
            <a:r>
              <a:rPr lang="en-US" sz="3200" b="1" dirty="0"/>
              <a:t> | Directions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F8AF-A2F0-C491-0568-B9E4135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Conditionals in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6FA-85C2-3183-A854-FE62C12D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This shows advanced politeness.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Structure: If + past tense → would + base verb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Examples</a:t>
            </a:r>
            <a:r>
              <a:rPr lang="en-US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you could respond soon, I would be grateful.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 would appreciate it if you could clarify this issue.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6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6ABE-3853-89AF-6E49-20152A24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for Requests &amp; Enquiries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409A-D77C-7E26-9E59-E6FDF2FC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971" y="2556932"/>
            <a:ext cx="3171091" cy="3318936"/>
          </a:xfrm>
        </p:spPr>
        <p:txBody>
          <a:bodyPr>
            <a:normAutofit/>
          </a:bodyPr>
          <a:lstStyle/>
          <a:p>
            <a:r>
              <a:rPr lang="en-US" dirty="0"/>
              <a:t>Kindly</a:t>
            </a:r>
          </a:p>
          <a:p>
            <a:r>
              <a:rPr lang="en-US" dirty="0"/>
              <a:t>Assistance</a:t>
            </a:r>
          </a:p>
          <a:p>
            <a:r>
              <a:rPr lang="en-US" dirty="0"/>
              <a:t>Clarify</a:t>
            </a:r>
          </a:p>
          <a:p>
            <a:r>
              <a:rPr lang="en-US" dirty="0"/>
              <a:t>Confirm</a:t>
            </a:r>
          </a:p>
          <a:p>
            <a:r>
              <a:rPr lang="en-US" dirty="0"/>
              <a:t>Inform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CE582-967F-FF2A-3244-6016DE760C88}"/>
              </a:ext>
            </a:extLst>
          </p:cNvPr>
          <p:cNvSpPr txBox="1">
            <a:spLocks/>
          </p:cNvSpPr>
          <p:nvPr/>
        </p:nvSpPr>
        <p:spPr>
          <a:xfrm>
            <a:off x="6139964" y="2556932"/>
            <a:ext cx="317109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Procedure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Appreciate</a:t>
            </a:r>
          </a:p>
          <a:p>
            <a:r>
              <a:rPr lang="en-US" dirty="0"/>
              <a:t>Response</a:t>
            </a:r>
          </a:p>
          <a:p>
            <a:r>
              <a:rPr lang="en-US" dirty="0"/>
              <a:t>Inquiry</a:t>
            </a:r>
          </a:p>
        </p:txBody>
      </p:sp>
    </p:spTree>
    <p:extLst>
      <p:ext uri="{BB962C8B-B14F-4D97-AF65-F5344CB8AC3E}">
        <p14:creationId xmlns:p14="http://schemas.microsoft.com/office/powerpoint/2010/main" val="3808879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D64F-BFAF-9EC1-AEAF-43531216E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8F046-5ABB-A6CE-3427-CA53CBB9F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0726"/>
          <a:stretch>
            <a:fillRect/>
          </a:stretch>
        </p:blipFill>
        <p:spPr>
          <a:xfrm>
            <a:off x="633046" y="580293"/>
            <a:ext cx="10972800" cy="5662246"/>
          </a:xfrm>
        </p:spPr>
      </p:pic>
    </p:spTree>
    <p:extLst>
      <p:ext uri="{BB962C8B-B14F-4D97-AF65-F5344CB8AC3E}">
        <p14:creationId xmlns:p14="http://schemas.microsoft.com/office/powerpoint/2010/main" val="100727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5751-8ABC-A397-734D-3CD45945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Regrets and Apologies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9CAB-91B5-08F1-1852-31907D794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079522" cy="2943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powerful apology has structure. Most people say: “I’m sorry.” </a:t>
            </a:r>
          </a:p>
          <a:p>
            <a:pPr marL="0" indent="0">
              <a:buNone/>
            </a:pPr>
            <a:r>
              <a:rPr lang="en-US" dirty="0"/>
              <a:t>But mature communication requires:</a:t>
            </a:r>
          </a:p>
          <a:p>
            <a:pPr marL="457200" indent="-457200">
              <a:buAutoNum type="arabicPeriod"/>
            </a:pPr>
            <a:r>
              <a:rPr lang="en-US" dirty="0"/>
              <a:t>Acknowledge mistake</a:t>
            </a:r>
          </a:p>
          <a:p>
            <a:pPr marL="457200" indent="-457200">
              <a:buAutoNum type="arabicPeriod"/>
            </a:pPr>
            <a:r>
              <a:rPr lang="en-US" dirty="0"/>
              <a:t>Accept responsibility</a:t>
            </a:r>
          </a:p>
          <a:p>
            <a:pPr marL="457200" indent="-457200">
              <a:buAutoNum type="arabicPeriod"/>
            </a:pPr>
            <a:r>
              <a:rPr lang="en-US" dirty="0"/>
              <a:t>Express regret</a:t>
            </a:r>
          </a:p>
          <a:p>
            <a:pPr marL="457200" indent="-457200">
              <a:buAutoNum type="arabicPeriod"/>
            </a:pPr>
            <a:r>
              <a:rPr lang="en-US" dirty="0"/>
              <a:t>Explain briefly (no excuses)</a:t>
            </a:r>
          </a:p>
          <a:p>
            <a:pPr marL="457200" indent="-457200">
              <a:buAutoNum type="arabicPeriod"/>
            </a:pPr>
            <a:r>
              <a:rPr lang="en-US" dirty="0"/>
              <a:t>Offer solution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1D30-2B4A-9989-9FE8-C536A62F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vs Strong Apology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39E4-E60C-E4F8-97D7-B30019757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83" y="3539064"/>
            <a:ext cx="10785232" cy="3318936"/>
          </a:xfrm>
        </p:spPr>
        <p:txBody>
          <a:bodyPr/>
          <a:lstStyle/>
          <a:p>
            <a:r>
              <a:rPr lang="en-US" dirty="0"/>
              <a:t>Example of Strong Apology:</a:t>
            </a:r>
          </a:p>
          <a:p>
            <a:pPr marL="0" indent="0">
              <a:buNone/>
            </a:pPr>
            <a:r>
              <a:rPr lang="en-US" b="1" dirty="0"/>
              <a:t>“I realize I missed the deadline. It was my responsibility. I sincerely apologize for the inconvenience. I have completed the task and will ensure this does not happen again.”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That is professional communication.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1495F-0935-C35C-50CB-8AF0B62E86E5}"/>
              </a:ext>
            </a:extLst>
          </p:cNvPr>
          <p:cNvSpPr txBox="1"/>
          <p:nvPr/>
        </p:nvSpPr>
        <p:spPr>
          <a:xfrm>
            <a:off x="492370" y="2689393"/>
            <a:ext cx="1169963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Example of Weak Apology: </a:t>
            </a:r>
            <a:r>
              <a:rPr lang="en-US" sz="2300" b="1" dirty="0"/>
              <a:t>“I’m sorry if you felt bad.”  </a:t>
            </a:r>
            <a:r>
              <a:rPr lang="en-US" sz="2300" dirty="0"/>
              <a:t>⚠ Problem: </a:t>
            </a:r>
            <a:r>
              <a:rPr lang="en-US" sz="2300" i="1" dirty="0">
                <a:solidFill>
                  <a:schemeClr val="accent1">
                    <a:lumMod val="75000"/>
                  </a:schemeClr>
                </a:solidFill>
              </a:rPr>
              <a:t>Blames the other person.</a:t>
            </a:r>
          </a:p>
        </p:txBody>
      </p:sp>
    </p:spTree>
    <p:extLst>
      <p:ext uri="{BB962C8B-B14F-4D97-AF65-F5344CB8AC3E}">
        <p14:creationId xmlns:p14="http://schemas.microsoft.com/office/powerpoint/2010/main" val="269664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42E80-419D-0AE1-C727-FB086143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E11-76D8-D967-1B6E-3960FDEE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Grammar of Regret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56E7-9DE9-DBDF-0B71-ADA636D1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9" y="2556932"/>
            <a:ext cx="11119337" cy="33189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Regret + Gerund: </a:t>
            </a:r>
            <a:r>
              <a:rPr lang="en-US" sz="2100" dirty="0"/>
              <a:t>(Used for past actions)</a:t>
            </a:r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I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100" dirty="0"/>
              <a:t>regret missing the class. </a:t>
            </a:r>
          </a:p>
          <a:p>
            <a:r>
              <a:rPr lang="en-US" sz="2100" dirty="0"/>
              <a:t>She regrets not preparing.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/>
                </a:solidFill>
              </a:rPr>
              <a:t>2. Regret + Infinitive </a:t>
            </a:r>
            <a:r>
              <a:rPr lang="en-US" sz="2100" dirty="0">
                <a:solidFill>
                  <a:schemeClr val="tx1"/>
                </a:solidFill>
              </a:rPr>
              <a:t>(Formal)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accent1"/>
                </a:solidFill>
              </a:rPr>
              <a:t>3. Third Conditional </a:t>
            </a:r>
            <a:r>
              <a:rPr lang="en-US" sz="2100" dirty="0">
                <a:solidFill>
                  <a:schemeClr val="tx1"/>
                </a:solidFill>
              </a:rPr>
              <a:t>(Deep Regret) </a:t>
            </a:r>
            <a:r>
              <a:rPr lang="en-US" sz="2000" i="1" dirty="0">
                <a:solidFill>
                  <a:schemeClr val="tx1"/>
                </a:solidFill>
              </a:rPr>
              <a:t>Structure: If + had + past participle → would have + past participle</a:t>
            </a:r>
          </a:p>
          <a:p>
            <a:pPr marL="0" indent="0">
              <a:buNone/>
            </a:pPr>
            <a:r>
              <a:rPr lang="en-US" sz="2100" b="1" dirty="0">
                <a:solidFill>
                  <a:schemeClr val="tx1"/>
                </a:solidFill>
              </a:rPr>
              <a:t>This expresses impossible past change.</a:t>
            </a:r>
          </a:p>
          <a:p>
            <a:pPr>
              <a:buFontTx/>
              <a:buChar char="-"/>
            </a:pPr>
            <a:r>
              <a:rPr lang="en-US" sz="2100" dirty="0">
                <a:solidFill>
                  <a:schemeClr val="tx1"/>
                </a:solidFill>
              </a:rPr>
              <a:t>If I had studied harder, I would have passed.</a:t>
            </a:r>
          </a:p>
          <a:p>
            <a:pPr>
              <a:buFontTx/>
              <a:buChar char="-"/>
            </a:pPr>
            <a:r>
              <a:rPr lang="en-US" sz="2100" dirty="0">
                <a:solidFill>
                  <a:schemeClr val="tx1"/>
                </a:solidFill>
              </a:rPr>
              <a:t>If she had apologized earlier, things would have improved.</a:t>
            </a:r>
          </a:p>
        </p:txBody>
      </p:sp>
    </p:spTree>
    <p:extLst>
      <p:ext uri="{BB962C8B-B14F-4D97-AF65-F5344CB8AC3E}">
        <p14:creationId xmlns:p14="http://schemas.microsoft.com/office/powerpoint/2010/main" val="171351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4567F-7404-E768-89C9-F1F05255F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CAEE-C6C5-C4DE-A3D0-2E1351F29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Should have     | Could have  |   Might have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Examples: </a:t>
            </a:r>
          </a:p>
          <a:p>
            <a:r>
              <a:rPr lang="en-US" dirty="0">
                <a:solidFill>
                  <a:schemeClr val="tx1"/>
                </a:solidFill>
              </a:rPr>
              <a:t>I should have listened. </a:t>
            </a:r>
          </a:p>
          <a:p>
            <a:r>
              <a:rPr lang="en-US" dirty="0">
                <a:solidFill>
                  <a:schemeClr val="tx1"/>
                </a:solidFill>
              </a:rPr>
              <a:t>I could have acted differently. </a:t>
            </a:r>
          </a:p>
          <a:p>
            <a:r>
              <a:rPr lang="en-US" dirty="0">
                <a:solidFill>
                  <a:schemeClr val="tx1"/>
                </a:solidFill>
              </a:rPr>
              <a:t>I might have misunderstood.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B1485B-96FB-3A49-6B01-F71B409293C5}"/>
              </a:ext>
            </a:extLst>
          </p:cNvPr>
          <p:cNvSpPr txBox="1">
            <a:spLocks/>
          </p:cNvSpPr>
          <p:nvPr/>
        </p:nvSpPr>
        <p:spPr>
          <a:xfrm>
            <a:off x="1295401" y="1110138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 Modals of Regret</a:t>
            </a:r>
          </a:p>
        </p:txBody>
      </p:sp>
    </p:spTree>
    <p:extLst>
      <p:ext uri="{BB962C8B-B14F-4D97-AF65-F5344CB8AC3E}">
        <p14:creationId xmlns:p14="http://schemas.microsoft.com/office/powerpoint/2010/main" val="3725863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577D-0040-7431-94CD-0E744EC9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for Regret &amp; Apology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17B30-8187-348C-F657-B74481E0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577861" cy="33189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Sincere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Remorse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Accountability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Responsibility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Oversight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EBF452-3847-6287-1412-1AB85BB71DD5}"/>
              </a:ext>
            </a:extLst>
          </p:cNvPr>
          <p:cNvSpPr txBox="1">
            <a:spLocks/>
          </p:cNvSpPr>
          <p:nvPr/>
        </p:nvSpPr>
        <p:spPr>
          <a:xfrm>
            <a:off x="6096000" y="2556932"/>
            <a:ext cx="4577861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6. Inconvenience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7. Forgiveness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8. Regret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9. Negligence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10. Apologize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3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75D7-B300-8A87-9606-D7606160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EDE1-FF52-B906-C3D5-A9100A87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Formal Apology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020EB-A4DE-3783-7B99-AB4A17BE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386" y="2556932"/>
            <a:ext cx="9812212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Subject: Apology for Miscommunication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Dear Sir/Madam,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 sincerely apologize for the misunderstanding during yesterday’s meeting. I take full responsibility for the confusion caused and deeply regret any inconvenience this may have resulted in.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 assure you that I will communicate more clearly in future to prevent such issues.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Thank you for your understanding.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Yours faithfully,[Signature]</a:t>
            </a:r>
          </a:p>
        </p:txBody>
      </p:sp>
    </p:spTree>
    <p:extLst>
      <p:ext uri="{BB962C8B-B14F-4D97-AF65-F5344CB8AC3E}">
        <p14:creationId xmlns:p14="http://schemas.microsoft.com/office/powerpoint/2010/main" val="6578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7E8A-CD2B-B2F9-E79F-617698B5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and Giving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5901-1147-258A-D399-3ECAAC3C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Giving unclear directions = communication failure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Imperatives: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Turn left. - Go straight. - Stop at the signal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2. Prepositions of Place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 - Between –Opposite -Next to –Behind -In front of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3. Conditionals: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- If you see the hospital, turn right. 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                           - If you reach the bridge, you’ve gone too far.</a:t>
            </a:r>
          </a:p>
        </p:txBody>
      </p:sp>
    </p:spTree>
    <p:extLst>
      <p:ext uri="{BB962C8B-B14F-4D97-AF65-F5344CB8AC3E}">
        <p14:creationId xmlns:p14="http://schemas.microsoft.com/office/powerpoint/2010/main" val="246762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47DEA1-F159-E232-FA63-D69EACF706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798"/>
          <a:stretch>
            <a:fillRect/>
          </a:stretch>
        </p:blipFill>
        <p:spPr>
          <a:xfrm>
            <a:off x="738555" y="603016"/>
            <a:ext cx="10761784" cy="55340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E9448-6F9F-6879-AA3A-34C2FE093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9904-5E69-AC16-0FD4-BA15DEDC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for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73F3-AB5A-8DB2-2626-1E9BBC8C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276599" cy="33189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Intersection</a:t>
            </a:r>
          </a:p>
          <a:p>
            <a:pPr marL="457200" indent="-457200">
              <a:buAutoNum type="arabicPeriod"/>
            </a:pPr>
            <a:r>
              <a:rPr lang="en-US" dirty="0"/>
              <a:t>Crossroad</a:t>
            </a:r>
          </a:p>
          <a:p>
            <a:pPr marL="457200" indent="-457200">
              <a:buAutoNum type="arabicPeriod"/>
            </a:pPr>
            <a:r>
              <a:rPr lang="en-US" dirty="0"/>
              <a:t>Landmark</a:t>
            </a:r>
          </a:p>
          <a:p>
            <a:pPr marL="457200" indent="-457200">
              <a:buAutoNum type="arabicPeriod"/>
            </a:pPr>
            <a:r>
              <a:rPr lang="en-US" dirty="0"/>
              <a:t>Destination</a:t>
            </a:r>
          </a:p>
          <a:p>
            <a:pPr marL="457200" indent="-457200">
              <a:buAutoNum type="arabicPeriod"/>
            </a:pPr>
            <a:r>
              <a:rPr lang="en-US" dirty="0"/>
              <a:t>Navigate</a:t>
            </a:r>
          </a:p>
          <a:p>
            <a:pPr marL="457200" indent="-457200">
              <a:buAutoNum type="arabicPeriod"/>
            </a:pPr>
            <a:r>
              <a:rPr lang="en-US" dirty="0"/>
              <a:t>Adjacent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7AF591-1B8C-0496-5208-82C39D43D0D7}"/>
              </a:ext>
            </a:extLst>
          </p:cNvPr>
          <p:cNvSpPr txBox="1">
            <a:spLocks/>
          </p:cNvSpPr>
          <p:nvPr/>
        </p:nvSpPr>
        <p:spPr>
          <a:xfrm>
            <a:off x="6318739" y="2556932"/>
            <a:ext cx="327659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7. </a:t>
            </a:r>
            <a:r>
              <a:rPr lang="en-US" dirty="0"/>
              <a:t>Route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8. </a:t>
            </a:r>
            <a:r>
              <a:rPr lang="en-US" dirty="0"/>
              <a:t>Vicinity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9. </a:t>
            </a:r>
            <a:r>
              <a:rPr lang="en-US" dirty="0"/>
              <a:t>Proceed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10. </a:t>
            </a:r>
            <a:r>
              <a:rPr lang="en-US" dirty="0"/>
              <a:t>Pathway</a:t>
            </a:r>
          </a:p>
        </p:txBody>
      </p:sp>
    </p:spTree>
    <p:extLst>
      <p:ext uri="{BB962C8B-B14F-4D97-AF65-F5344CB8AC3E}">
        <p14:creationId xmlns:p14="http://schemas.microsoft.com/office/powerpoint/2010/main" val="414242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8D26C-BC87-5AF6-BFE9-21C0B48A1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CA588-EC35-2C78-9CD6-151D3292A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Request?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8815-3415-714E-A1E3-8070AC006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41595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request is when you ask someone politely, knowing they can say yes or no.</a:t>
            </a:r>
          </a:p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You want something. But you respect the other person’s freedom.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Example:</a:t>
            </a:r>
          </a:p>
          <a:p>
            <a:r>
              <a:rPr lang="en-US" altLang="en-US" dirty="0"/>
              <a:t>“Close the door.” ❌ (command)</a:t>
            </a:r>
          </a:p>
          <a:p>
            <a:r>
              <a:rPr lang="en-US" altLang="en-US" dirty="0"/>
              <a:t>“Could you please close the door?” ✅ (request)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4F4A5-B67E-D602-CC9E-5ABCC8A5A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0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750F-D98D-1529-F8F5-8423939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an Enquiry?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An enquiry is information-seeking communication.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Example: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“Where is the office?” (direct)</a:t>
            </a:r>
          </a:p>
          <a:p>
            <a:r>
              <a:rPr lang="en-US" altLang="en-US" i="1" dirty="0">
                <a:solidFill>
                  <a:schemeClr val="tx1"/>
                </a:solidFill>
              </a:rPr>
              <a:t>“Could you tell me where the office is?” (polite indirect)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CE38-D733-0F6A-38BE-8DB49A249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This Matters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A874E7-C1AE-B27C-8F6E-B904E7C6F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 real life:</a:t>
            </a:r>
            <a:endParaRPr lang="en-US" dirty="0"/>
          </a:p>
          <a:p>
            <a:r>
              <a:rPr lang="en-US" b="1" dirty="0"/>
              <a:t>In university →</a:t>
            </a:r>
            <a:r>
              <a:rPr lang="en-US" dirty="0"/>
              <a:t> you write emails to teachers, coordinators, and administration.</a:t>
            </a:r>
          </a:p>
          <a:p>
            <a:r>
              <a:rPr lang="en-US" b="1" dirty="0"/>
              <a:t>In class →</a:t>
            </a:r>
            <a:r>
              <a:rPr lang="en-US" dirty="0"/>
              <a:t> you ask questions respectfully and wait for your turn.</a:t>
            </a:r>
          </a:p>
          <a:p>
            <a:r>
              <a:rPr lang="en-US" b="1" dirty="0"/>
              <a:t>In group work →</a:t>
            </a:r>
            <a:r>
              <a:rPr lang="en-US" dirty="0"/>
              <a:t> you request cooperation and divide tasks politely.</a:t>
            </a:r>
          </a:p>
          <a:p>
            <a:r>
              <a:rPr lang="en-US" b="1" dirty="0"/>
              <a:t>In jobs →</a:t>
            </a:r>
            <a:r>
              <a:rPr lang="en-US" dirty="0"/>
              <a:t> you speak to seniors with respect and clarity.</a:t>
            </a:r>
          </a:p>
          <a:p>
            <a:r>
              <a:rPr lang="en-US" b="1" dirty="0"/>
              <a:t>In interviews →</a:t>
            </a:r>
            <a:r>
              <a:rPr lang="en-US" dirty="0"/>
              <a:t> you answer confidently but courteously.</a:t>
            </a:r>
          </a:p>
          <a:p>
            <a:r>
              <a:rPr lang="en-US" b="1" dirty="0"/>
              <a:t>In public →</a:t>
            </a:r>
            <a:r>
              <a:rPr lang="en-US" dirty="0"/>
              <a:t> you ask strangers for help politely.</a:t>
            </a:r>
          </a:p>
          <a:p>
            <a:r>
              <a:rPr lang="en-US" b="1" dirty="0"/>
              <a:t>In hospitals/clinical settings →</a:t>
            </a:r>
            <a:r>
              <a:rPr lang="en-US" dirty="0"/>
              <a:t> you speak respectfully to patients and staff.</a:t>
            </a:r>
          </a:p>
          <a:p>
            <a:pPr marL="0" indent="0">
              <a:buNone/>
            </a:pPr>
            <a:r>
              <a:rPr lang="en-US" b="1" dirty="0"/>
              <a:t>Remember:    </a:t>
            </a:r>
            <a:r>
              <a:rPr lang="en-US" dirty="0"/>
              <a:t>Politeness shows maturity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           Politeness =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Which sounds more respectful?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583E75-D145-DBFE-C7B6-64F8061D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help me?</a:t>
            </a:r>
          </a:p>
          <a:p>
            <a:r>
              <a:rPr lang="en-US" dirty="0"/>
              <a:t>Could you help me?</a:t>
            </a:r>
          </a:p>
          <a:p>
            <a:r>
              <a:rPr lang="en-US" dirty="0"/>
              <a:t>Would you help me?</a:t>
            </a:r>
          </a:p>
          <a:p>
            <a:r>
              <a:rPr lang="en-US" dirty="0"/>
              <a:t>Would you mind helping me?</a:t>
            </a:r>
          </a:p>
          <a:p>
            <a:r>
              <a:rPr lang="en-US" dirty="0"/>
              <a:t>I would appreciate it if you could help me. </a:t>
            </a:r>
          </a:p>
        </p:txBody>
      </p:sp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CD6-E938-5833-4D83-E5F32F61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43E-FF7D-2751-2D60-8D505CBF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Modals Used in Requests 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A4511-6D8A-1DD7-A2A1-24DB544F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ABF9A34-A26D-00BE-0B1F-3F211C8D8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101958"/>
              </p:ext>
            </p:extLst>
          </p:nvPr>
        </p:nvGraphicFramePr>
        <p:xfrm>
          <a:off x="720969" y="2557462"/>
          <a:ext cx="10709032" cy="366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258">
                  <a:extLst>
                    <a:ext uri="{9D8B030D-6E8A-4147-A177-3AD203B41FA5}">
                      <a16:colId xmlns:a16="http://schemas.microsoft.com/office/drawing/2014/main" val="146926898"/>
                    </a:ext>
                  </a:extLst>
                </a:gridCol>
                <a:gridCol w="2677258">
                  <a:extLst>
                    <a:ext uri="{9D8B030D-6E8A-4147-A177-3AD203B41FA5}">
                      <a16:colId xmlns:a16="http://schemas.microsoft.com/office/drawing/2014/main" val="4042875763"/>
                    </a:ext>
                  </a:extLst>
                </a:gridCol>
                <a:gridCol w="2677258">
                  <a:extLst>
                    <a:ext uri="{9D8B030D-6E8A-4147-A177-3AD203B41FA5}">
                      <a16:colId xmlns:a16="http://schemas.microsoft.com/office/drawing/2014/main" val="2812025901"/>
                    </a:ext>
                  </a:extLst>
                </a:gridCol>
                <a:gridCol w="2677258">
                  <a:extLst>
                    <a:ext uri="{9D8B030D-6E8A-4147-A177-3AD203B41FA5}">
                      <a16:colId xmlns:a16="http://schemas.microsoft.com/office/drawing/2014/main" val="2356125475"/>
                    </a:ext>
                  </a:extLst>
                </a:gridCol>
              </a:tblGrid>
              <a:tr h="553068">
                <a:tc>
                  <a:txBody>
                    <a:bodyPr/>
                    <a:lstStyle/>
                    <a:p>
                      <a:r>
                        <a:rPr lang="en-US" dirty="0"/>
                        <a:t>Modal /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 in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29322"/>
                  </a:ext>
                </a:extLst>
              </a:tr>
              <a:tr h="553068">
                <a:tc>
                  <a:txBody>
                    <a:bodyPr/>
                    <a:lstStyle/>
                    <a:p>
                      <a:r>
                        <a:rPr lang="en-US" dirty="0"/>
                        <a:t>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Asking about ability / informal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+ subject + base verb?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you help 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45916"/>
                  </a:ext>
                </a:extLst>
              </a:tr>
              <a:tr h="553068">
                <a:tc>
                  <a:txBody>
                    <a:bodyPr/>
                    <a:lstStyle/>
                    <a:p>
                      <a:r>
                        <a:rPr lang="en-US" dirty="0"/>
                        <a:t>Could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polite, less 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Could + subject + base verb?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Could you help 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847365"/>
                  </a:ext>
                </a:extLst>
              </a:tr>
              <a:tr h="553068">
                <a:tc>
                  <a:txBody>
                    <a:bodyPr/>
                    <a:lstStyle/>
                    <a:p>
                      <a:r>
                        <a:rPr lang="en-US" dirty="0"/>
                        <a:t>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Asking willingness (direct)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+ subject + base verb?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you open the door?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73233"/>
                  </a:ext>
                </a:extLst>
              </a:tr>
              <a:tr h="553068">
                <a:tc>
                  <a:txBody>
                    <a:bodyPr/>
                    <a:lstStyle/>
                    <a:p>
                      <a:r>
                        <a:rPr lang="en-US" dirty="0"/>
                        <a:t>Would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polite than “will”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+ subject + base verb?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you open the door?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126040"/>
                  </a:ext>
                </a:extLst>
              </a:tr>
              <a:tr h="553068">
                <a:tc>
                  <a:txBody>
                    <a:bodyPr/>
                    <a:lstStyle/>
                    <a:p>
                      <a:r>
                        <a:rPr lang="en-US" dirty="0"/>
                        <a:t>Would you 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polite, indirect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you mind + verb-</a:t>
                      </a:r>
                      <a:r>
                        <a:rPr lang="en-US" dirty="0" err="1"/>
                        <a:t>ing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Would you mind helping 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4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07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0AC7-3540-95C5-2627-3D617EF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 Phrase</a:t>
            </a:r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09BB29B6-9B67-95D0-DD60-046794FEB6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0528"/>
              </p:ext>
            </p:extLst>
          </p:nvPr>
        </p:nvGraphicFramePr>
        <p:xfrm>
          <a:off x="811822" y="2285999"/>
          <a:ext cx="10568356" cy="389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089">
                  <a:extLst>
                    <a:ext uri="{9D8B030D-6E8A-4147-A177-3AD203B41FA5}">
                      <a16:colId xmlns:a16="http://schemas.microsoft.com/office/drawing/2014/main" val="146926898"/>
                    </a:ext>
                  </a:extLst>
                </a:gridCol>
                <a:gridCol w="2642089">
                  <a:extLst>
                    <a:ext uri="{9D8B030D-6E8A-4147-A177-3AD203B41FA5}">
                      <a16:colId xmlns:a16="http://schemas.microsoft.com/office/drawing/2014/main" val="4042875763"/>
                    </a:ext>
                  </a:extLst>
                </a:gridCol>
                <a:gridCol w="2642089">
                  <a:extLst>
                    <a:ext uri="{9D8B030D-6E8A-4147-A177-3AD203B41FA5}">
                      <a16:colId xmlns:a16="http://schemas.microsoft.com/office/drawing/2014/main" val="2812025901"/>
                    </a:ext>
                  </a:extLst>
                </a:gridCol>
                <a:gridCol w="2642089">
                  <a:extLst>
                    <a:ext uri="{9D8B030D-6E8A-4147-A177-3AD203B41FA5}">
                      <a16:colId xmlns:a16="http://schemas.microsoft.com/office/drawing/2014/main" val="2356125475"/>
                    </a:ext>
                  </a:extLst>
                </a:gridCol>
              </a:tblGrid>
              <a:tr h="470377">
                <a:tc>
                  <a:txBody>
                    <a:bodyPr/>
                    <a:lstStyle/>
                    <a:p>
                      <a:r>
                        <a:rPr lang="en-US" dirty="0"/>
                        <a:t>Modal / 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 in Requests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29322"/>
                  </a:ext>
                </a:extLst>
              </a:tr>
              <a:tr h="592181">
                <a:tc>
                  <a:txBody>
                    <a:bodyPr/>
                    <a:lstStyle/>
                    <a:p>
                      <a:r>
                        <a:rPr lang="en-US" dirty="0"/>
                        <a:t>Do you mind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Polite, but slightly less formal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you mind + verb-</a:t>
                      </a:r>
                      <a:r>
                        <a:rPr lang="en-US" dirty="0" err="1"/>
                        <a:t>ing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 you mind closing the window?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545916"/>
                  </a:ext>
                </a:extLst>
              </a:tr>
              <a:tr h="592181">
                <a:tc>
                  <a:txBody>
                    <a:bodyPr/>
                    <a:lstStyle/>
                    <a:p>
                      <a:r>
                        <a:rPr lang="en-US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Formal permission/request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+ I + base verb?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I come in?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847365"/>
                  </a:ext>
                </a:extLst>
              </a:tr>
              <a:tr h="592181">
                <a:tc>
                  <a:txBody>
                    <a:bodyPr/>
                    <a:lstStyle/>
                    <a:p>
                      <a:r>
                        <a:rPr lang="en-US" dirty="0"/>
                        <a:t>Might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soft and formal (rare in daily speech)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Might + I + base verb?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Might I ask a question?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73233"/>
                  </a:ext>
                </a:extLst>
              </a:tr>
              <a:tr h="592181">
                <a:tc>
                  <a:txBody>
                    <a:bodyPr/>
                    <a:lstStyle/>
                    <a:p>
                      <a:r>
                        <a:rPr lang="en-US" dirty="0"/>
                        <a:t>I would appreciate it if…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formal and professional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would appreciate it if + subject + past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would appreciate it if you could help 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126040"/>
                  </a:ext>
                </a:extLst>
              </a:tr>
              <a:tr h="845973">
                <a:tc>
                  <a:txBody>
                    <a:bodyPr/>
                    <a:lstStyle/>
                    <a:p>
                      <a:r>
                        <a:rPr lang="en-US" dirty="0"/>
                        <a:t>I was wondering if…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Extremely polite, indirect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was wondering if + subject + could/would + base 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was wondering if you could assist 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4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9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772B-06D7-AA93-A6BE-51B1F169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Indirect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D291-B80D-7FC1-6F87-915DDA76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54" y="2556930"/>
            <a:ext cx="4964723" cy="3140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 indirect question is a more polite way to ask something.</a:t>
            </a:r>
          </a:p>
          <a:p>
            <a:pPr marL="0" indent="0">
              <a:buNone/>
            </a:pPr>
            <a:r>
              <a:rPr lang="en-US" dirty="0"/>
              <a:t>We use it when:</a:t>
            </a:r>
          </a:p>
          <a:p>
            <a:r>
              <a:rPr lang="en-US" dirty="0"/>
              <a:t>Talking to strangers</a:t>
            </a:r>
          </a:p>
          <a:p>
            <a:r>
              <a:rPr lang="en-US" dirty="0"/>
              <a:t>Speaking to seniors</a:t>
            </a:r>
          </a:p>
          <a:p>
            <a:r>
              <a:rPr lang="en-US" dirty="0"/>
              <a:t>Writing formal emails</a:t>
            </a:r>
          </a:p>
          <a:p>
            <a:r>
              <a:rPr lang="en-US" dirty="0"/>
              <a:t>Being respectful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9CC93A-56C0-F6FC-A040-DDF47D1EB2A0}"/>
              </a:ext>
            </a:extLst>
          </p:cNvPr>
          <p:cNvSpPr txBox="1">
            <a:spLocks/>
          </p:cNvSpPr>
          <p:nvPr/>
        </p:nvSpPr>
        <p:spPr>
          <a:xfrm>
            <a:off x="6260125" y="2556930"/>
            <a:ext cx="5128847" cy="3140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In indirect questions, we </a:t>
            </a:r>
            <a:r>
              <a:rPr lang="en-US" sz="2200" b="1" dirty="0"/>
              <a:t>remove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inversion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The sentence becomes like a </a:t>
            </a:r>
            <a:r>
              <a:rPr lang="en-US" sz="2200" b="1" dirty="0"/>
              <a:t>normal statement order: S + V + O</a:t>
            </a:r>
          </a:p>
          <a:p>
            <a:r>
              <a:rPr lang="en-US" sz="2200" dirty="0"/>
              <a:t>Could you tell me </a:t>
            </a:r>
            <a:r>
              <a:rPr lang="en-US" sz="2200" b="1" dirty="0"/>
              <a:t>where the bank is</a:t>
            </a:r>
            <a:r>
              <a:rPr lang="en-US" sz="2200" dirty="0"/>
              <a:t>?</a:t>
            </a:r>
          </a:p>
          <a:p>
            <a:r>
              <a:rPr lang="en-US" sz="2200" dirty="0"/>
              <a:t>Can you explain </a:t>
            </a:r>
            <a:r>
              <a:rPr lang="en-US" sz="2200" b="1" dirty="0"/>
              <a:t>why you are late</a:t>
            </a:r>
            <a:r>
              <a:rPr lang="en-US" sz="2200" dirty="0"/>
              <a:t>?</a:t>
            </a:r>
          </a:p>
          <a:p>
            <a:r>
              <a:rPr lang="en-US" sz="2200" dirty="0"/>
              <a:t>Do you know </a:t>
            </a:r>
            <a:r>
              <a:rPr lang="en-US" sz="2200" b="1" dirty="0"/>
              <a:t>what he wants</a:t>
            </a:r>
            <a:r>
              <a:rPr lang="en-US" sz="2200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D6407-0835-BFA9-0D1C-8E6FA567733F}"/>
              </a:ext>
            </a:extLst>
          </p:cNvPr>
          <p:cNvSpPr txBox="1"/>
          <p:nvPr/>
        </p:nvSpPr>
        <p:spPr>
          <a:xfrm>
            <a:off x="2455984" y="5697413"/>
            <a:ext cx="8850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Inversion</a:t>
            </a:r>
            <a:r>
              <a:rPr lang="en-US" dirty="0"/>
              <a:t>: In direct questions, the verb comes </a:t>
            </a:r>
            <a:r>
              <a:rPr lang="en-US" b="1" dirty="0"/>
              <a:t>before</a:t>
            </a:r>
            <a:r>
              <a:rPr lang="en-US" dirty="0"/>
              <a:t> the subject. Ex. Where </a:t>
            </a:r>
            <a:r>
              <a:rPr lang="en-US" b="1" dirty="0"/>
              <a:t>is</a:t>
            </a:r>
            <a:r>
              <a:rPr lang="en-US" dirty="0"/>
              <a:t> the bank?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8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131</TotalTime>
  <Words>1108</Words>
  <Application>Microsoft Office PowerPoint</Application>
  <PresentationFormat>Widescreen</PresentationFormat>
  <Paragraphs>178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Organic</vt:lpstr>
      <vt:lpstr>Requests|Enquiries| Regrets | Apologies | Directions </vt:lpstr>
      <vt:lpstr>PowerPoint Presentation</vt:lpstr>
      <vt:lpstr>What is a Request?</vt:lpstr>
      <vt:lpstr>What is an Enquiry?</vt:lpstr>
      <vt:lpstr>Why This Matters</vt:lpstr>
      <vt:lpstr>Which sounds more respectful? Why?</vt:lpstr>
      <vt:lpstr>1. Modals Used in Requests </vt:lpstr>
      <vt:lpstr>Verb Phrase</vt:lpstr>
      <vt:lpstr>2. Indirect Questions </vt:lpstr>
      <vt:lpstr>3. Conditionals in Requests</vt:lpstr>
      <vt:lpstr>Vocabulary for Requests &amp; Enquiries</vt:lpstr>
      <vt:lpstr>PowerPoint Presentation</vt:lpstr>
      <vt:lpstr>Regrets and Apologies</vt:lpstr>
      <vt:lpstr>Weak vs Strong Apology</vt:lpstr>
      <vt:lpstr>1. Grammar of Regret</vt:lpstr>
      <vt:lpstr>PowerPoint Presentation</vt:lpstr>
      <vt:lpstr>Vocabulary for Regret &amp; Apology</vt:lpstr>
      <vt:lpstr>Model Formal Apology Letter</vt:lpstr>
      <vt:lpstr>Following and Giving Directions</vt:lpstr>
      <vt:lpstr>Vocabulary for Directions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130</cp:revision>
  <dcterms:created xsi:type="dcterms:W3CDTF">2025-11-09T06:51:00Z</dcterms:created>
  <dcterms:modified xsi:type="dcterms:W3CDTF">2026-02-20T18:49:23Z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