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ALLIED HEALTH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03" y="1407381"/>
            <a:ext cx="56002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Skills Required in </a:t>
            </a:r>
            <a:r>
              <a:rPr lang="en-US" b="1" dirty="0" err="1"/>
              <a:t>Anaesthesia</a:t>
            </a:r>
            <a:r>
              <a:rPr lang="en-US" b="1" dirty="0"/>
              <a:t>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</a:t>
            </a:r>
            <a:r>
              <a:rPr lang="en-US" dirty="0"/>
              <a:t>of human anatomy &amp; physiology</a:t>
            </a:r>
          </a:p>
          <a:p>
            <a:r>
              <a:rPr lang="en-US" dirty="0"/>
              <a:t>Understanding of pharmacology</a:t>
            </a:r>
          </a:p>
          <a:p>
            <a:r>
              <a:rPr lang="en-US" dirty="0"/>
              <a:t>Technical handling of equipment</a:t>
            </a:r>
          </a:p>
          <a:p>
            <a:r>
              <a:rPr lang="en-US" dirty="0"/>
              <a:t>Emergency response skills</a:t>
            </a:r>
          </a:p>
          <a:p>
            <a:r>
              <a:rPr lang="en-US" dirty="0"/>
              <a:t>Communication and teamwork</a:t>
            </a:r>
          </a:p>
        </p:txBody>
      </p:sp>
    </p:spTree>
    <p:extLst>
      <p:ext uri="{BB962C8B-B14F-4D97-AF65-F5344CB8AC3E}">
        <p14:creationId xmlns:p14="http://schemas.microsoft.com/office/powerpoint/2010/main" val="275312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/>
              <a:t>technology plays a </a:t>
            </a:r>
            <a:r>
              <a:rPr lang="en-US" b="1" dirty="0"/>
              <a:t>critical role in surgical success</a:t>
            </a:r>
            <a:endParaRPr lang="en-US" dirty="0"/>
          </a:p>
          <a:p>
            <a:r>
              <a:rPr lang="en-US" dirty="0"/>
              <a:t>Ensures patient comfort, safety, and survival</a:t>
            </a:r>
          </a:p>
          <a:p>
            <a:r>
              <a:rPr lang="en-US" dirty="0"/>
              <a:t>Acts as the backbone of modern surgical care</a:t>
            </a:r>
          </a:p>
          <a:p>
            <a:r>
              <a:rPr lang="en-US" dirty="0"/>
              <a:t>Combines science, precision, and life-saving support</a:t>
            </a:r>
          </a:p>
        </p:txBody>
      </p:sp>
    </p:spTree>
    <p:extLst>
      <p:ext uri="{BB962C8B-B14F-4D97-AF65-F5344CB8AC3E}">
        <p14:creationId xmlns:p14="http://schemas.microsoft.com/office/powerpoint/2010/main" val="414551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79534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Anaesthesia</a:t>
            </a:r>
            <a:r>
              <a:rPr lang="en-US" b="1" dirty="0"/>
              <a:t> Technology: Role in Surgical Support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</a:t>
            </a:r>
            <a:r>
              <a:rPr lang="en-US" dirty="0"/>
              <a:t>of healthcare focused on assisting anesthesiologists before, during, and after surgery</a:t>
            </a:r>
          </a:p>
          <a:p>
            <a:r>
              <a:rPr lang="en-US" dirty="0"/>
              <a:t>Combines </a:t>
            </a:r>
            <a:r>
              <a:rPr lang="en-US" b="1" dirty="0"/>
              <a:t>medical knowledge + advanced technology</a:t>
            </a:r>
            <a:endParaRPr lang="en-US" dirty="0"/>
          </a:p>
          <a:p>
            <a:r>
              <a:rPr lang="en-US" dirty="0"/>
              <a:t>Ensures patient safety, monitoring, and life support</a:t>
            </a:r>
          </a:p>
          <a:p>
            <a:r>
              <a:rPr lang="en-US" dirty="0"/>
              <a:t>Practiced in operation theatres, ICUs, emergency units, and pain clinics</a:t>
            </a:r>
          </a:p>
          <a:p>
            <a:r>
              <a:rPr lang="en-US" b="1" dirty="0"/>
              <a:t>Example:</a:t>
            </a:r>
            <a:r>
              <a:rPr lang="en-US" dirty="0"/>
              <a:t> Preparing anesthesia machines and monitoring devices before a cardiac surgery.</a:t>
            </a:r>
          </a:p>
        </p:txBody>
      </p:sp>
    </p:spTree>
    <p:extLst>
      <p:ext uri="{BB962C8B-B14F-4D97-AF65-F5344CB8AC3E}">
        <p14:creationId xmlns:p14="http://schemas.microsoft.com/office/powerpoint/2010/main" val="6146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</a:t>
            </a:r>
            <a:r>
              <a:rPr lang="en-US" b="1" dirty="0" err="1"/>
              <a:t>Anaesthesia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General </a:t>
            </a:r>
            <a:r>
              <a:rPr lang="en-US" b="1" dirty="0" err="1"/>
              <a:t>Anaesthesia</a:t>
            </a:r>
            <a:r>
              <a:rPr lang="en-US" dirty="0"/>
              <a:t> – Patient fully unconscious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Brain surgery, open-heart surgery</a:t>
            </a:r>
          </a:p>
          <a:p>
            <a:r>
              <a:rPr lang="en-US" b="1" dirty="0"/>
              <a:t>Regional </a:t>
            </a:r>
            <a:r>
              <a:rPr lang="en-US" b="1" dirty="0" err="1"/>
              <a:t>Anaesthesia</a:t>
            </a:r>
            <a:r>
              <a:rPr lang="en-US" dirty="0"/>
              <a:t> – Numbs a large body part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Spinal anesthesia for cesarean section</a:t>
            </a:r>
          </a:p>
          <a:p>
            <a:r>
              <a:rPr lang="en-US" b="1" dirty="0"/>
              <a:t>Local </a:t>
            </a:r>
            <a:r>
              <a:rPr lang="en-US" b="1" dirty="0" err="1"/>
              <a:t>Anaesthesia</a:t>
            </a:r>
            <a:r>
              <a:rPr lang="en-US" dirty="0"/>
              <a:t> – Numbs a small area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Minor skin procedures</a:t>
            </a:r>
          </a:p>
          <a:p>
            <a:r>
              <a:rPr lang="en-US" b="1" dirty="0"/>
              <a:t>Sedation</a:t>
            </a:r>
            <a:r>
              <a:rPr lang="en-US" dirty="0"/>
              <a:t> – Relaxed but awake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Endoscopy</a:t>
            </a:r>
          </a:p>
        </p:txBody>
      </p:sp>
    </p:spTree>
    <p:extLst>
      <p:ext uri="{BB962C8B-B14F-4D97-AF65-F5344CB8AC3E}">
        <p14:creationId xmlns:p14="http://schemas.microsoft.com/office/powerpoint/2010/main" val="361417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in Pre-Operative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Checking </a:t>
            </a:r>
            <a:r>
              <a:rPr lang="en-US" dirty="0"/>
              <a:t>anesthesia machine and gas supply</a:t>
            </a:r>
          </a:p>
          <a:p>
            <a:r>
              <a:rPr lang="en-US" dirty="0"/>
              <a:t>Sterilizing and arranging equipment</a:t>
            </a:r>
          </a:p>
          <a:p>
            <a:r>
              <a:rPr lang="en-US" dirty="0"/>
              <a:t>Preparing airway devices (ET tubes, laryngoscopes)</a:t>
            </a:r>
          </a:p>
          <a:p>
            <a:r>
              <a:rPr lang="en-US" dirty="0"/>
              <a:t>Assisting in patient assessment</a:t>
            </a:r>
          </a:p>
          <a:p>
            <a:r>
              <a:rPr lang="en-US" dirty="0"/>
              <a:t>Calculating and preparing medications</a:t>
            </a:r>
          </a:p>
          <a:p>
            <a:r>
              <a:rPr lang="en-US" b="1" dirty="0"/>
              <a:t>Example:</a:t>
            </a:r>
            <a:r>
              <a:rPr lang="en-US" dirty="0"/>
              <a:t> Checking oxygen levels and ventilator settings before surgery begins.</a:t>
            </a:r>
          </a:p>
        </p:txBody>
      </p:sp>
    </p:spTree>
    <p:extLst>
      <p:ext uri="{BB962C8B-B14F-4D97-AF65-F5344CB8AC3E}">
        <p14:creationId xmlns:p14="http://schemas.microsoft.com/office/powerpoint/2010/main" val="223074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Role During Surgery (Intra-Operative Support)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Assisting </a:t>
            </a:r>
            <a:r>
              <a:rPr lang="en-US" dirty="0"/>
              <a:t>anesthesiologist in administering anesthesia</a:t>
            </a:r>
          </a:p>
          <a:p>
            <a:r>
              <a:rPr lang="en-US" dirty="0"/>
              <a:t>Continuous monitoring of:</a:t>
            </a:r>
          </a:p>
          <a:p>
            <a:pPr lvl="1"/>
            <a:r>
              <a:rPr lang="en-US" dirty="0"/>
              <a:t>Heart rate (ECG)</a:t>
            </a:r>
          </a:p>
          <a:p>
            <a:pPr lvl="1"/>
            <a:r>
              <a:rPr lang="en-US" dirty="0"/>
              <a:t>Blood pressure</a:t>
            </a:r>
          </a:p>
          <a:p>
            <a:pPr lvl="1"/>
            <a:r>
              <a:rPr lang="en-US" dirty="0"/>
              <a:t>Oxygen saturation (</a:t>
            </a:r>
            <a:r>
              <a:rPr lang="en-US" dirty="0" err="1"/>
              <a:t>SpO</a:t>
            </a:r>
            <a:r>
              <a:rPr lang="en-US" dirty="0"/>
              <a:t>₂)</a:t>
            </a:r>
          </a:p>
          <a:p>
            <a:pPr lvl="1"/>
            <a:r>
              <a:rPr lang="en-US" dirty="0"/>
              <a:t>End-tidal CO₂</a:t>
            </a:r>
          </a:p>
          <a:p>
            <a:r>
              <a:rPr lang="en-US" dirty="0"/>
              <a:t>Managing airway and ventilators</a:t>
            </a:r>
          </a:p>
          <a:p>
            <a:r>
              <a:rPr lang="en-US" dirty="0"/>
              <a:t>Immediate response to emergencies</a:t>
            </a:r>
          </a:p>
          <a:p>
            <a:r>
              <a:rPr lang="en-US" b="1" dirty="0"/>
              <a:t>Example:</a:t>
            </a:r>
            <a:r>
              <a:rPr lang="en-US" dirty="0"/>
              <a:t> Detecting sudden drop in blood pressure and assisting in rapid correction.</a:t>
            </a:r>
          </a:p>
        </p:txBody>
      </p:sp>
    </p:spTree>
    <p:extLst>
      <p:ext uri="{BB962C8B-B14F-4D97-AF65-F5344CB8AC3E}">
        <p14:creationId xmlns:p14="http://schemas.microsoft.com/office/powerpoint/2010/main" val="135965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Post-Operative Care &amp; Monitoring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</a:t>
            </a:r>
            <a:r>
              <a:rPr lang="en-US" dirty="0"/>
              <a:t>patient in recovery room (PACU)</a:t>
            </a:r>
          </a:p>
          <a:p>
            <a:r>
              <a:rPr lang="en-US" dirty="0"/>
              <a:t>Observing breathing, consciousness, pain levels</a:t>
            </a:r>
          </a:p>
          <a:p>
            <a:r>
              <a:rPr lang="en-US" dirty="0"/>
              <a:t>Managing post-operative nausea and vomiting</a:t>
            </a:r>
          </a:p>
          <a:p>
            <a:r>
              <a:rPr lang="en-US" dirty="0"/>
              <a:t>Assisting in pain management</a:t>
            </a:r>
          </a:p>
          <a:p>
            <a:r>
              <a:rPr lang="en-US" b="1" dirty="0"/>
              <a:t>Example:</a:t>
            </a:r>
            <a:r>
              <a:rPr lang="en-US" dirty="0"/>
              <a:t> Monitoring oxygen saturation after general anesthesia until patient regains consciousness.</a:t>
            </a:r>
          </a:p>
        </p:txBody>
      </p:sp>
    </p:spTree>
    <p:extLst>
      <p:ext uri="{BB962C8B-B14F-4D97-AF65-F5344CB8AC3E}">
        <p14:creationId xmlns:p14="http://schemas.microsoft.com/office/powerpoint/2010/main" val="418235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</a:t>
            </a:r>
            <a:r>
              <a:rPr lang="en-US" b="1" dirty="0" err="1"/>
              <a:t>Anaesthesia</a:t>
            </a:r>
            <a:r>
              <a:rPr lang="en-US" b="1" dirty="0"/>
              <a:t> Equipment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/>
              <a:t>machine</a:t>
            </a:r>
          </a:p>
          <a:p>
            <a:r>
              <a:rPr lang="en-US" dirty="0"/>
              <a:t>Ventilator</a:t>
            </a:r>
          </a:p>
          <a:p>
            <a:r>
              <a:rPr lang="en-US" dirty="0" err="1"/>
              <a:t>Multiparameter</a:t>
            </a:r>
            <a:r>
              <a:rPr lang="en-US" dirty="0"/>
              <a:t> monitor</a:t>
            </a:r>
          </a:p>
          <a:p>
            <a:r>
              <a:rPr lang="en-US" dirty="0"/>
              <a:t>Pulse oximeter</a:t>
            </a:r>
          </a:p>
          <a:p>
            <a:r>
              <a:rPr lang="en-US" dirty="0"/>
              <a:t>Defibrillator</a:t>
            </a:r>
          </a:p>
          <a:p>
            <a:r>
              <a:rPr lang="en-US" dirty="0"/>
              <a:t>Infusion pumps</a:t>
            </a:r>
          </a:p>
          <a:p>
            <a:r>
              <a:rPr lang="en-US" dirty="0" err="1"/>
              <a:t>Capnograph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</a:t>
            </a:r>
            <a:r>
              <a:rPr lang="en-US" dirty="0" err="1"/>
              <a:t>Capnography</a:t>
            </a:r>
            <a:r>
              <a:rPr lang="en-US" dirty="0"/>
              <a:t> helps detect breathing problems immediately.</a:t>
            </a:r>
          </a:p>
        </p:txBody>
      </p:sp>
    </p:spTree>
    <p:extLst>
      <p:ext uri="{BB962C8B-B14F-4D97-AF65-F5344CB8AC3E}">
        <p14:creationId xmlns:p14="http://schemas.microsoft.com/office/powerpoint/2010/main" val="396881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in Patient 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Prevents </a:t>
            </a:r>
            <a:r>
              <a:rPr lang="en-US" dirty="0"/>
              <a:t>anesthesia-related complications</a:t>
            </a:r>
          </a:p>
          <a:p>
            <a:r>
              <a:rPr lang="en-US" dirty="0"/>
              <a:t>Ensures proper oxygen delivery</a:t>
            </a:r>
          </a:p>
          <a:p>
            <a:r>
              <a:rPr lang="en-US" dirty="0"/>
              <a:t>Reduces surgical mortality and morbidity</a:t>
            </a:r>
          </a:p>
          <a:p>
            <a:r>
              <a:rPr lang="en-US" dirty="0"/>
              <a:t>Early detection of emergencies</a:t>
            </a:r>
          </a:p>
          <a:p>
            <a:r>
              <a:rPr lang="en-US" dirty="0"/>
              <a:t>Maintains sterile environment</a:t>
            </a:r>
          </a:p>
          <a:p>
            <a:r>
              <a:rPr lang="en-US" b="1" dirty="0"/>
              <a:t>Example:</a:t>
            </a:r>
            <a:r>
              <a:rPr lang="en-US" dirty="0"/>
              <a:t> Alarm systems alert staff if oxygen levels fall below safe limits.</a:t>
            </a:r>
          </a:p>
        </p:txBody>
      </p:sp>
    </p:spTree>
    <p:extLst>
      <p:ext uri="{BB962C8B-B14F-4D97-AF65-F5344CB8AC3E}">
        <p14:creationId xmlns:p14="http://schemas.microsoft.com/office/powerpoint/2010/main" val="209685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2988"/>
            <a:ext cx="560027" cy="49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Technological Advancements in </a:t>
            </a:r>
            <a:r>
              <a:rPr lang="en-US" b="1" dirty="0" err="1"/>
              <a:t>Anaesthesia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Computer-controlled </a:t>
            </a:r>
            <a:r>
              <a:rPr lang="en-US" dirty="0"/>
              <a:t>drug delivery systems</a:t>
            </a:r>
          </a:p>
          <a:p>
            <a:r>
              <a:rPr lang="en-US" dirty="0"/>
              <a:t>Target Controlled Infusion (TCI) pumps</a:t>
            </a:r>
          </a:p>
          <a:p>
            <a:r>
              <a:rPr lang="en-US" dirty="0"/>
              <a:t>Advanced airway devices (video laryngoscopes)</a:t>
            </a:r>
          </a:p>
          <a:p>
            <a:r>
              <a:rPr lang="en-US" dirty="0"/>
              <a:t>AI-based monitoring systems</a:t>
            </a:r>
          </a:p>
          <a:p>
            <a:r>
              <a:rPr lang="en-US" b="1" dirty="0"/>
              <a:t>Example:</a:t>
            </a:r>
            <a:r>
              <a:rPr lang="en-US" dirty="0"/>
              <a:t> Smart pumps deliver precise drug dosage based on patient weight.</a:t>
            </a:r>
          </a:p>
        </p:txBody>
      </p:sp>
    </p:spTree>
    <p:extLst>
      <p:ext uri="{BB962C8B-B14F-4D97-AF65-F5344CB8AC3E}">
        <p14:creationId xmlns:p14="http://schemas.microsoft.com/office/powerpoint/2010/main" val="628729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418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ALLIED HEALTH SCIENCE</vt:lpstr>
      <vt:lpstr>Anaesthesia Technology: Role in Surgical Support and Safety</vt:lpstr>
      <vt:lpstr>Types of Anaesthesia</vt:lpstr>
      <vt:lpstr>Role in Pre-Operative Support</vt:lpstr>
      <vt:lpstr>Role During Surgery (Intra-Operative Support)</vt:lpstr>
      <vt:lpstr>Post-Operative Care &amp; Monitoring</vt:lpstr>
      <vt:lpstr>Important Anaesthesia Equipment</vt:lpstr>
      <vt:lpstr>Role in Patient Safety</vt:lpstr>
      <vt:lpstr>Technological Advancements in Anaesthesia</vt:lpstr>
      <vt:lpstr>Skills Required in Anaesthesia Technology</vt:lpstr>
      <vt:lpstr>SUMMARY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ALLIED HEALTH SCIENCE</dc:title>
  <dc:creator>Moorche</dc:creator>
  <cp:lastModifiedBy>Moorche</cp:lastModifiedBy>
  <cp:revision>1</cp:revision>
  <dcterms:created xsi:type="dcterms:W3CDTF">2026-02-16T10:51:58Z</dcterms:created>
  <dcterms:modified xsi:type="dcterms:W3CDTF">2026-02-16T10:59:54Z</dcterms:modified>
</cp:coreProperties>
</file>