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9" r:id="rId10"/>
    <p:sldId id="263" r:id="rId11"/>
    <p:sldId id="270" r:id="rId12"/>
    <p:sldId id="264" r:id="rId13"/>
    <p:sldId id="265" r:id="rId14"/>
    <p:sldId id="266" r:id="rId15"/>
    <p:sldId id="267" r:id="rId16"/>
    <p:sldId id="271" r:id="rId17"/>
    <p:sldId id="277" r:id="rId18"/>
    <p:sldId id="272" r:id="rId19"/>
    <p:sldId id="273" r:id="rId20"/>
    <p:sldId id="278" r:id="rId21"/>
    <p:sldId id="274" r:id="rId22"/>
    <p:sldId id="275" r:id="rId23"/>
    <p:sldId id="276" r:id="rId24"/>
    <p:sldId id="279" r:id="rId25"/>
    <p:sldId id="282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44" autoAdjust="0"/>
    <p:restoredTop sz="94660"/>
  </p:normalViewPr>
  <p:slideViewPr>
    <p:cSldViewPr snapToGrid="0">
      <p:cViewPr varScale="1">
        <p:scale>
          <a:sx n="80" d="100"/>
          <a:sy n="80" d="100"/>
        </p:scale>
        <p:origin x="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ANATOMY </a:t>
            </a:r>
            <a:br>
              <a:rPr lang="en-US" b="1" dirty="0" smtClean="0"/>
            </a:br>
            <a:r>
              <a:rPr lang="en-US" b="1" dirty="0" smtClean="0"/>
              <a:t>THE UPPER LIMB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DPT</a:t>
            </a:r>
          </a:p>
          <a:p>
            <a:r>
              <a:rPr lang="en-US" b="1" dirty="0" smtClean="0"/>
              <a:t>1</a:t>
            </a:r>
            <a:r>
              <a:rPr lang="en-US" b="1" baseline="30000" dirty="0" smtClean="0"/>
              <a:t>ST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507" y="1407381"/>
            <a:ext cx="707667" cy="4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785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Internal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15–20 </a:t>
            </a:r>
            <a:r>
              <a:rPr lang="en-US" dirty="0"/>
              <a:t>lobes in each breast</a:t>
            </a:r>
          </a:p>
          <a:p>
            <a:r>
              <a:rPr lang="en-US" dirty="0"/>
              <a:t>Lobes radiate from the nipple</a:t>
            </a:r>
          </a:p>
          <a:p>
            <a:r>
              <a:rPr lang="en-US" dirty="0" smtClean="0"/>
              <a:t>Ducts </a:t>
            </a:r>
            <a:r>
              <a:rPr lang="en-US" dirty="0"/>
              <a:t>open separately on the summit of the nipple</a:t>
            </a:r>
          </a:p>
          <a:p>
            <a:r>
              <a:rPr lang="en-US" dirty="0"/>
              <a:t>Each duct has a dilated </a:t>
            </a:r>
            <a:r>
              <a:rPr lang="en-US" b="1" dirty="0"/>
              <a:t>ampulla</a:t>
            </a:r>
            <a:r>
              <a:rPr lang="en-US" dirty="0"/>
              <a:t> near termination</a:t>
            </a:r>
          </a:p>
          <a:p>
            <a:r>
              <a:rPr lang="en-US" dirty="0"/>
              <a:t>Lobes separated by fibrous septa</a:t>
            </a:r>
          </a:p>
          <a:p>
            <a:r>
              <a:rPr lang="en-US" dirty="0"/>
              <a:t>Fibrous septa form </a:t>
            </a:r>
            <a:r>
              <a:rPr lang="en-US" b="1" dirty="0"/>
              <a:t>suspensory ligaments</a:t>
            </a:r>
            <a:endParaRPr lang="en-US" dirty="0"/>
          </a:p>
          <a:p>
            <a:r>
              <a:rPr lang="en-US" b="1" dirty="0" err="1"/>
              <a:t>Retromammary</a:t>
            </a:r>
            <a:r>
              <a:rPr lang="en-US" b="1" dirty="0"/>
              <a:t> space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Loose connective tissue</a:t>
            </a:r>
          </a:p>
          <a:p>
            <a:pPr lvl="1"/>
            <a:r>
              <a:rPr lang="en-US" dirty="0"/>
              <a:t>Located between breast and pectoral muscles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604" y="484736"/>
            <a:ext cx="707667" cy="49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221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484737"/>
            <a:ext cx="11163631" cy="58524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604" y="484736"/>
            <a:ext cx="707667" cy="49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02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931" y="484737"/>
            <a:ext cx="11219291" cy="58445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604" y="484736"/>
            <a:ext cx="707667" cy="49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37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Axillary Tail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Extension </a:t>
            </a:r>
            <a:r>
              <a:rPr lang="en-US" dirty="0"/>
              <a:t>of breast tissue</a:t>
            </a:r>
          </a:p>
          <a:p>
            <a:r>
              <a:rPr lang="en-US" dirty="0"/>
              <a:t>Extends upward and laterally</a:t>
            </a:r>
          </a:p>
          <a:p>
            <a:r>
              <a:rPr lang="en-US" dirty="0"/>
              <a:t>Pierces deep fascia</a:t>
            </a:r>
          </a:p>
          <a:p>
            <a:r>
              <a:rPr lang="en-US" dirty="0"/>
              <a:t>Enters the axilla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604" y="484736"/>
            <a:ext cx="707667" cy="49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22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0689" y="484736"/>
            <a:ext cx="11179534" cy="58604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604" y="484736"/>
            <a:ext cx="707667" cy="49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52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Puberty (Females)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Breasts </a:t>
            </a:r>
            <a:r>
              <a:rPr lang="en-US" dirty="0"/>
              <a:t>enlarge gradually</a:t>
            </a:r>
          </a:p>
          <a:p>
            <a:r>
              <a:rPr lang="en-US" dirty="0"/>
              <a:t>Become hemispherical in shape</a:t>
            </a:r>
          </a:p>
          <a:p>
            <a:r>
              <a:rPr lang="en-US" dirty="0"/>
              <a:t>Influenced by ovarian hormones</a:t>
            </a:r>
          </a:p>
          <a:p>
            <a:r>
              <a:rPr lang="en-US" dirty="0"/>
              <a:t>Ducts elongate</a:t>
            </a:r>
          </a:p>
          <a:p>
            <a:r>
              <a:rPr lang="en-US" dirty="0"/>
              <a:t>Increase in gland size mainly due to fat deposition</a:t>
            </a:r>
          </a:p>
          <a:p>
            <a:r>
              <a:rPr lang="en-US" dirty="0"/>
              <a:t>Base extends:</a:t>
            </a:r>
          </a:p>
          <a:p>
            <a:pPr lvl="1"/>
            <a:r>
              <a:rPr lang="en-US" dirty="0"/>
              <a:t>From rib 2 to rib 6</a:t>
            </a:r>
          </a:p>
          <a:p>
            <a:pPr lvl="1"/>
            <a:r>
              <a:rPr lang="en-US" dirty="0"/>
              <a:t>From lateral margin of sternum to </a:t>
            </a:r>
            <a:r>
              <a:rPr lang="en-US" dirty="0" err="1"/>
              <a:t>midaxillary</a:t>
            </a:r>
            <a:r>
              <a:rPr lang="en-US" dirty="0"/>
              <a:t> line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604" y="484736"/>
            <a:ext cx="707667" cy="49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769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Pregnancy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Early Pregnancy</a:t>
            </a:r>
          </a:p>
          <a:p>
            <a:r>
              <a:rPr lang="en-US" dirty="0"/>
              <a:t>Rapid increase in duct length and branching</a:t>
            </a:r>
          </a:p>
          <a:p>
            <a:r>
              <a:rPr lang="en-US" dirty="0"/>
              <a:t>Development of secretory alveoli</a:t>
            </a:r>
          </a:p>
          <a:p>
            <a:r>
              <a:rPr lang="en-US" dirty="0"/>
              <a:t>Connective tissue becomes filled</a:t>
            </a:r>
          </a:p>
          <a:p>
            <a:r>
              <a:rPr lang="en-US" dirty="0"/>
              <a:t>Vascularity increases</a:t>
            </a:r>
          </a:p>
          <a:p>
            <a:r>
              <a:rPr lang="en-US" dirty="0"/>
              <a:t>Nipple enlarges</a:t>
            </a:r>
          </a:p>
          <a:p>
            <a:r>
              <a:rPr lang="en-US" dirty="0"/>
              <a:t>Areola darkens due to increased melanin</a:t>
            </a:r>
          </a:p>
          <a:p>
            <a:r>
              <a:rPr lang="en-US" dirty="0"/>
              <a:t>Areolar glands enlarge and become more active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604" y="484736"/>
            <a:ext cx="707667" cy="49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95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484737"/>
            <a:ext cx="11163631" cy="58524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604" y="484736"/>
            <a:ext cx="707667" cy="49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56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Late Pregnancy</a:t>
            </a:r>
          </a:p>
          <a:p>
            <a:r>
              <a:rPr lang="en-US" dirty="0"/>
              <a:t>Growth process slows in second half</a:t>
            </a:r>
          </a:p>
          <a:p>
            <a:r>
              <a:rPr lang="en-US" dirty="0"/>
              <a:t>Breasts continue to enlarge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604" y="484736"/>
            <a:ext cx="707667" cy="49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70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Post-Parturition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Breasts </a:t>
            </a:r>
            <a:r>
              <a:rPr lang="en-US" dirty="0"/>
              <a:t>return to inactive state if breastfeeding does not occur or after it stops</a:t>
            </a:r>
          </a:p>
          <a:p>
            <a:r>
              <a:rPr lang="en-US" dirty="0"/>
              <a:t>Remaining milk absorbed</a:t>
            </a:r>
          </a:p>
          <a:p>
            <a:r>
              <a:rPr lang="en-US" dirty="0"/>
              <a:t>Secretory alveoli shrink</a:t>
            </a:r>
          </a:p>
          <a:p>
            <a:r>
              <a:rPr lang="en-US" dirty="0"/>
              <a:t>Most alveoli disappear</a:t>
            </a:r>
          </a:p>
          <a:p>
            <a:r>
              <a:rPr lang="en-US" dirty="0" err="1"/>
              <a:t>Intralobular</a:t>
            </a:r>
            <a:r>
              <a:rPr lang="en-US" dirty="0"/>
              <a:t> connective tissue thickens</a:t>
            </a:r>
          </a:p>
          <a:p>
            <a:r>
              <a:rPr lang="en-US" dirty="0"/>
              <a:t>Breasts and nipples shrink</a:t>
            </a:r>
          </a:p>
          <a:p>
            <a:r>
              <a:rPr lang="en-US" dirty="0"/>
              <a:t>Areolar pigmentation fades (but not to original color)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604" y="484736"/>
            <a:ext cx="707667" cy="49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97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Pectoral Region and Breast Anatomy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Pectoral Region:</a:t>
            </a:r>
            <a:endParaRPr lang="en-US" b="1" dirty="0"/>
          </a:p>
          <a:p>
            <a:r>
              <a:rPr lang="en-US" dirty="0"/>
              <a:t>Anterior aspect of the shoulder and chest</a:t>
            </a:r>
          </a:p>
          <a:p>
            <a:r>
              <a:rPr lang="en-US" dirty="0"/>
              <a:t>Considered part of the anterior thoracic wall</a:t>
            </a:r>
          </a:p>
          <a:p>
            <a:r>
              <a:rPr lang="en-US" dirty="0"/>
              <a:t>Contains structures that connect upper limb to trunk (e.g., pectoral muscles)</a:t>
            </a:r>
          </a:p>
          <a:p>
            <a:r>
              <a:rPr lang="en-US" dirty="0"/>
              <a:t>Houses the </a:t>
            </a:r>
            <a:r>
              <a:rPr lang="en-US" dirty="0" smtClean="0"/>
              <a:t>breasts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604" y="484736"/>
            <a:ext cx="707667" cy="49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34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484737"/>
            <a:ext cx="11163631" cy="58524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604" y="484736"/>
            <a:ext cx="707667" cy="49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190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Postmenopause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Breast </a:t>
            </a:r>
            <a:r>
              <a:rPr lang="en-US" dirty="0"/>
              <a:t>atrophies</a:t>
            </a:r>
          </a:p>
          <a:p>
            <a:r>
              <a:rPr lang="en-US" dirty="0"/>
              <a:t>Most secretory alveoli disappear</a:t>
            </a:r>
          </a:p>
          <a:p>
            <a:r>
              <a:rPr lang="en-US" dirty="0"/>
              <a:t>Ducts remain</a:t>
            </a:r>
          </a:p>
          <a:p>
            <a:r>
              <a:rPr lang="en-US" dirty="0"/>
              <a:t>Adipose tissue may increase or decrease</a:t>
            </a:r>
          </a:p>
          <a:p>
            <a:r>
              <a:rPr lang="en-US" dirty="0"/>
              <a:t>Breasts become smaller </a:t>
            </a:r>
            <a:endParaRPr lang="en-US" dirty="0" smtClean="0"/>
          </a:p>
          <a:p>
            <a:r>
              <a:rPr lang="en-US" dirty="0" smtClean="0"/>
              <a:t>Caused </a:t>
            </a:r>
            <a:r>
              <a:rPr lang="en-US" dirty="0"/>
              <a:t>by absence of ovarian estrogen and progesterone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604" y="484736"/>
            <a:ext cx="707667" cy="49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4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Blood Supply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Arterial Supply</a:t>
            </a:r>
          </a:p>
          <a:p>
            <a:r>
              <a:rPr lang="en-US" dirty="0"/>
              <a:t>Perforating branches of:</a:t>
            </a:r>
          </a:p>
          <a:p>
            <a:pPr lvl="1"/>
            <a:r>
              <a:rPr lang="en-US" dirty="0"/>
              <a:t>Internal thoracic artery</a:t>
            </a:r>
          </a:p>
          <a:p>
            <a:pPr lvl="1"/>
            <a:r>
              <a:rPr lang="en-US" dirty="0"/>
              <a:t>Intercostal arteries</a:t>
            </a:r>
          </a:p>
          <a:p>
            <a:r>
              <a:rPr lang="en-US" dirty="0"/>
              <a:t>Axillary artery via:</a:t>
            </a:r>
          </a:p>
          <a:p>
            <a:pPr lvl="1"/>
            <a:r>
              <a:rPr lang="en-US" dirty="0"/>
              <a:t>Lateral thoracic branch</a:t>
            </a:r>
          </a:p>
          <a:p>
            <a:pPr lvl="1"/>
            <a:r>
              <a:rPr lang="en-US" dirty="0" err="1"/>
              <a:t>Thoracoacromial</a:t>
            </a:r>
            <a:r>
              <a:rPr lang="en-US" dirty="0"/>
              <a:t> branch</a:t>
            </a:r>
          </a:p>
          <a:p>
            <a:r>
              <a:rPr lang="en-US" b="1" dirty="0"/>
              <a:t>Venous Drainage</a:t>
            </a:r>
          </a:p>
          <a:p>
            <a:r>
              <a:rPr lang="en-US" dirty="0"/>
              <a:t>Veins correspond to arteries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604" y="484736"/>
            <a:ext cx="707667" cy="49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02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484736"/>
            <a:ext cx="11195437" cy="58763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604" y="484736"/>
            <a:ext cx="707667" cy="49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90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Drainage Pattern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Lateral </a:t>
            </a:r>
            <a:r>
              <a:rPr lang="en-US" dirty="0"/>
              <a:t>quadrants → Anterior (pectoral) axillary nodes</a:t>
            </a:r>
          </a:p>
          <a:p>
            <a:r>
              <a:rPr lang="en-US" dirty="0"/>
              <a:t>Medial quadrants → Internal thoracic nodes</a:t>
            </a:r>
          </a:p>
          <a:p>
            <a:r>
              <a:rPr lang="en-US" dirty="0"/>
              <a:t>Some drainage → Posterior intercostal </a:t>
            </a:r>
            <a:r>
              <a:rPr lang="en-US" dirty="0" smtClean="0"/>
              <a:t>nodes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604" y="484736"/>
            <a:ext cx="707667" cy="49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561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484737"/>
            <a:ext cx="11163631" cy="58524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604" y="484736"/>
            <a:ext cx="707667" cy="49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627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225" y="484736"/>
            <a:ext cx="11243144" cy="58842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604" y="484736"/>
            <a:ext cx="707667" cy="49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935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225" y="484736"/>
            <a:ext cx="11290852" cy="59001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604" y="484736"/>
            <a:ext cx="707667" cy="49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22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84737"/>
            <a:ext cx="11195436" cy="58524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604" y="484736"/>
            <a:ext cx="707667" cy="49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023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Breasts (Mammary Glands)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</a:t>
            </a:r>
            <a:r>
              <a:rPr lang="en-US" dirty="0"/>
              <a:t>anatomically part of the upper limb</a:t>
            </a:r>
          </a:p>
          <a:p>
            <a:r>
              <a:rPr lang="en-US" dirty="0"/>
              <a:t>Located in the pectoral region</a:t>
            </a:r>
          </a:p>
          <a:p>
            <a:r>
              <a:rPr lang="en-US" dirty="0"/>
              <a:t>Blood supply and lymphatic drainage closely related to the </a:t>
            </a:r>
            <a:r>
              <a:rPr lang="en-US" dirty="0" smtClean="0"/>
              <a:t>axilla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604" y="484736"/>
            <a:ext cx="707667" cy="49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651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484737"/>
            <a:ext cx="11163631" cy="58524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604" y="484736"/>
            <a:ext cx="707667" cy="49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97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Location and Structure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Specialized </a:t>
            </a:r>
            <a:r>
              <a:rPr lang="en-US" dirty="0"/>
              <a:t>accessory glands of the skin</a:t>
            </a:r>
          </a:p>
          <a:p>
            <a:r>
              <a:rPr lang="en-US" dirty="0"/>
              <a:t>Function: Secretion of milk</a:t>
            </a:r>
          </a:p>
          <a:p>
            <a:r>
              <a:rPr lang="en-US" dirty="0"/>
              <a:t>Present in both </a:t>
            </a:r>
            <a:r>
              <a:rPr lang="en-US" dirty="0" smtClean="0"/>
              <a:t>sexes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604" y="484736"/>
            <a:ext cx="707667" cy="49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53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484737"/>
            <a:ext cx="11163631" cy="58524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604" y="484736"/>
            <a:ext cx="707667" cy="49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487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External Features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Nipple</a:t>
            </a:r>
            <a:r>
              <a:rPr lang="en-US" dirty="0" smtClean="0"/>
              <a:t> </a:t>
            </a:r>
            <a:r>
              <a:rPr lang="en-US" dirty="0"/>
              <a:t>– small projection</a:t>
            </a:r>
          </a:p>
          <a:p>
            <a:r>
              <a:rPr lang="en-US" b="1" dirty="0"/>
              <a:t>Areola</a:t>
            </a:r>
            <a:r>
              <a:rPr lang="en-US" dirty="0"/>
              <a:t> – pigmented skin surrounding nipple</a:t>
            </a:r>
          </a:p>
          <a:p>
            <a:r>
              <a:rPr lang="en-US" dirty="0"/>
              <a:t>Areolar glands produce small tubercles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604" y="484736"/>
            <a:ext cx="707667" cy="49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95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484737"/>
            <a:ext cx="11163631" cy="58524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604" y="484736"/>
            <a:ext cx="707667" cy="49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2676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70</TotalTime>
  <Words>384</Words>
  <Application>Microsoft Office PowerPoint</Application>
  <PresentationFormat>Widescreen</PresentationFormat>
  <Paragraphs>88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Garamond</vt:lpstr>
      <vt:lpstr>Organic</vt:lpstr>
      <vt:lpstr>ANATOMY  THE UPPER LIMB</vt:lpstr>
      <vt:lpstr>Pectoral Region and Breast Anatomy</vt:lpstr>
      <vt:lpstr>PowerPoint Presentation</vt:lpstr>
      <vt:lpstr>Breasts (Mammary Glands)</vt:lpstr>
      <vt:lpstr>PowerPoint Presentation</vt:lpstr>
      <vt:lpstr>Location and Structure</vt:lpstr>
      <vt:lpstr>PowerPoint Presentation</vt:lpstr>
      <vt:lpstr>External Features</vt:lpstr>
      <vt:lpstr>PowerPoint Presentation</vt:lpstr>
      <vt:lpstr>Internal Structure</vt:lpstr>
      <vt:lpstr>PowerPoint Presentation</vt:lpstr>
      <vt:lpstr>PowerPoint Presentation</vt:lpstr>
      <vt:lpstr>Axillary Tail</vt:lpstr>
      <vt:lpstr>PowerPoint Presentation</vt:lpstr>
      <vt:lpstr>Puberty (Females)</vt:lpstr>
      <vt:lpstr>Pregnancy</vt:lpstr>
      <vt:lpstr>PowerPoint Presentation</vt:lpstr>
      <vt:lpstr>Continued </vt:lpstr>
      <vt:lpstr>Post-Parturition</vt:lpstr>
      <vt:lpstr>PowerPoint Presentation</vt:lpstr>
      <vt:lpstr>Postmenopause</vt:lpstr>
      <vt:lpstr>Blood Supply</vt:lpstr>
      <vt:lpstr>PowerPoint Presentation</vt:lpstr>
      <vt:lpstr>Drainage Pattern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 THE UPPER LIMB</dc:title>
  <dc:creator>Moorche</dc:creator>
  <cp:lastModifiedBy>Moorche</cp:lastModifiedBy>
  <cp:revision>6</cp:revision>
  <dcterms:created xsi:type="dcterms:W3CDTF">2026-02-16T09:36:35Z</dcterms:created>
  <dcterms:modified xsi:type="dcterms:W3CDTF">2026-02-16T10:47:20Z</dcterms:modified>
</cp:coreProperties>
</file>