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ALLIED HEALTH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79" y="1407381"/>
            <a:ext cx="734956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Poor </a:t>
            </a:r>
            <a:r>
              <a:rPr lang="en-US" dirty="0"/>
              <a:t>cardiac perfusion can cause:</a:t>
            </a:r>
          </a:p>
          <a:p>
            <a:r>
              <a:rPr lang="en-US" dirty="0"/>
              <a:t>Chest pain (angina)</a:t>
            </a:r>
          </a:p>
          <a:p>
            <a:r>
              <a:rPr lang="en-US" dirty="0"/>
              <a:t>Arrhythmias</a:t>
            </a:r>
          </a:p>
          <a:p>
            <a:r>
              <a:rPr lang="en-US" dirty="0"/>
              <a:t>Myocardial infarction</a:t>
            </a:r>
          </a:p>
          <a:p>
            <a:r>
              <a:rPr lang="en-US" dirty="0"/>
              <a:t>Cardiogenic shock</a:t>
            </a:r>
          </a:p>
          <a:p>
            <a:r>
              <a:rPr lang="en-US" b="1" dirty="0"/>
              <a:t>Assessment Tools:</a:t>
            </a:r>
            <a:endParaRPr lang="en-US" dirty="0"/>
          </a:p>
          <a:p>
            <a:r>
              <a:rPr lang="en-US" dirty="0"/>
              <a:t>ECG</a:t>
            </a:r>
          </a:p>
          <a:p>
            <a:r>
              <a:rPr lang="en-US" dirty="0"/>
              <a:t>Blood pressure monitoring</a:t>
            </a:r>
          </a:p>
          <a:p>
            <a:r>
              <a:rPr lang="en-US" dirty="0"/>
              <a:t>Cardiac enzymes</a:t>
            </a:r>
          </a:p>
          <a:p>
            <a:r>
              <a:rPr lang="en-US" dirty="0"/>
              <a:t>Echocardiography</a:t>
            </a:r>
          </a:p>
        </p:txBody>
      </p:sp>
    </p:spTree>
    <p:extLst>
      <p:ext uri="{BB962C8B-B14F-4D97-AF65-F5344CB8AC3E}">
        <p14:creationId xmlns:p14="http://schemas.microsoft.com/office/powerpoint/2010/main" val="40185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Maintaining Optimal Perfusion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Healthy </a:t>
            </a:r>
            <a:r>
              <a:rPr lang="en-US" dirty="0"/>
              <a:t>lifestyle (diet, exercise)</a:t>
            </a:r>
          </a:p>
          <a:p>
            <a:r>
              <a:rPr lang="en-US" dirty="0"/>
              <a:t>Blood pressure control</a:t>
            </a:r>
          </a:p>
          <a:p>
            <a:r>
              <a:rPr lang="en-US" dirty="0"/>
              <a:t>Cholesterol management</a:t>
            </a:r>
          </a:p>
          <a:p>
            <a:r>
              <a:rPr lang="en-US" dirty="0"/>
              <a:t>Medications (e.g., vasodilators, beta-blockers)</a:t>
            </a:r>
          </a:p>
          <a:p>
            <a:r>
              <a:rPr lang="en-US" dirty="0"/>
              <a:t>Early diagnosis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73074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1"/>
            <a:ext cx="11243143" cy="53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Cardiac Perfusion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 perfusion refers to the flow of blood to the heart muscle (myocardium).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ensures that the heart receives oxygen and nutrients necessary to pump blood effectively throughout the body.</a:t>
            </a:r>
          </a:p>
        </p:txBody>
      </p:sp>
    </p:spTree>
    <p:extLst>
      <p:ext uri="{BB962C8B-B14F-4D97-AF65-F5344CB8AC3E}">
        <p14:creationId xmlns:p14="http://schemas.microsoft.com/office/powerpoint/2010/main" val="143596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Perfusion?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Perfusion </a:t>
            </a:r>
            <a:r>
              <a:rPr lang="en-US" dirty="0"/>
              <a:t>= delivery of oxygenated blood to tissues</a:t>
            </a:r>
          </a:p>
          <a:p>
            <a:r>
              <a:rPr lang="en-US" dirty="0"/>
              <a:t>Occurs at the capillary level</a:t>
            </a:r>
          </a:p>
          <a:p>
            <a:r>
              <a:rPr lang="en-US" dirty="0"/>
              <a:t>Essential for cellular metabolism</a:t>
            </a:r>
          </a:p>
        </p:txBody>
      </p:sp>
    </p:spTree>
    <p:extLst>
      <p:ext uri="{BB962C8B-B14F-4D97-AF65-F5344CB8AC3E}">
        <p14:creationId xmlns:p14="http://schemas.microsoft.com/office/powerpoint/2010/main" val="386534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Perfusion </a:t>
            </a:r>
            <a:r>
              <a:rPr lang="en-US" dirty="0"/>
              <a:t>depends on:</a:t>
            </a:r>
          </a:p>
          <a:p>
            <a:r>
              <a:rPr lang="en-US" dirty="0"/>
              <a:t>Blood flow</a:t>
            </a:r>
          </a:p>
          <a:p>
            <a:r>
              <a:rPr lang="en-US" dirty="0"/>
              <a:t>Blood pressure</a:t>
            </a:r>
          </a:p>
          <a:p>
            <a:r>
              <a:rPr lang="en-US" dirty="0"/>
              <a:t>Vascular resistance</a:t>
            </a:r>
          </a:p>
        </p:txBody>
      </p:sp>
    </p:spTree>
    <p:extLst>
      <p:ext uri="{BB962C8B-B14F-4D97-AF65-F5344CB8AC3E}">
        <p14:creationId xmlns:p14="http://schemas.microsoft.com/office/powerpoint/2010/main" val="80474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the Cardiovascular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cardiovascular system includes:</a:t>
            </a:r>
          </a:p>
          <a:p>
            <a:r>
              <a:rPr lang="en-US" dirty="0" smtClean="0"/>
              <a:t>Heart</a:t>
            </a:r>
            <a:endParaRPr lang="en-US" dirty="0"/>
          </a:p>
          <a:p>
            <a:r>
              <a:rPr lang="en-US" dirty="0" smtClean="0"/>
              <a:t>Blood</a:t>
            </a:r>
            <a:endParaRPr lang="en-US" dirty="0"/>
          </a:p>
          <a:p>
            <a:r>
              <a:rPr lang="en-US" dirty="0" smtClean="0"/>
              <a:t>Blood </a:t>
            </a:r>
            <a:r>
              <a:rPr lang="en-US" dirty="0"/>
              <a:t>vessels (arteries, veins, capillaries)</a:t>
            </a:r>
          </a:p>
        </p:txBody>
      </p:sp>
    </p:spTree>
    <p:extLst>
      <p:ext uri="{BB962C8B-B14F-4D97-AF65-F5344CB8AC3E}">
        <p14:creationId xmlns:p14="http://schemas.microsoft.com/office/powerpoint/2010/main" val="179627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</a:t>
            </a:r>
            <a:r>
              <a:rPr lang="en-US" b="1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</a:t>
            </a:r>
            <a:r>
              <a:rPr lang="en-US" dirty="0"/>
              <a:t>oxygen, nutrients, hormones</a:t>
            </a:r>
          </a:p>
          <a:p>
            <a:r>
              <a:rPr lang="en-US" dirty="0"/>
              <a:t>Remove waste products</a:t>
            </a:r>
          </a:p>
          <a:p>
            <a:r>
              <a:rPr lang="en-US" dirty="0"/>
              <a:t>Maintain homeostasis</a:t>
            </a:r>
          </a:p>
        </p:txBody>
      </p:sp>
    </p:spTree>
    <p:extLst>
      <p:ext uri="{BB962C8B-B14F-4D97-AF65-F5344CB8AC3E}">
        <p14:creationId xmlns:p14="http://schemas.microsoft.com/office/powerpoint/2010/main" val="2448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Supporting Components of Cardiovascular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Blood</a:t>
            </a:r>
          </a:p>
          <a:p>
            <a:r>
              <a:rPr lang="en-US" dirty="0"/>
              <a:t>Transports oxygen (hemoglobin)</a:t>
            </a:r>
          </a:p>
          <a:p>
            <a:r>
              <a:rPr lang="en-US" dirty="0"/>
              <a:t>Carries nutrients &amp; hormones</a:t>
            </a:r>
          </a:p>
          <a:p>
            <a:r>
              <a:rPr lang="en-US" dirty="0"/>
              <a:t>Removes carbon dioxide</a:t>
            </a:r>
          </a:p>
          <a:p>
            <a:r>
              <a:rPr lang="en-US" b="1" dirty="0"/>
              <a:t>2. Blood Vessels</a:t>
            </a:r>
          </a:p>
          <a:p>
            <a:r>
              <a:rPr lang="en-US" dirty="0"/>
              <a:t>Arteries → carry blood away from heart</a:t>
            </a:r>
          </a:p>
          <a:p>
            <a:r>
              <a:rPr lang="en-US" dirty="0"/>
              <a:t>Veins → return blood to heart</a:t>
            </a:r>
          </a:p>
          <a:p>
            <a:r>
              <a:rPr lang="en-US" dirty="0"/>
              <a:t>Capillaries → exchange of gases &amp; nutrients</a:t>
            </a:r>
          </a:p>
        </p:txBody>
      </p:sp>
    </p:spTree>
    <p:extLst>
      <p:ext uri="{BB962C8B-B14F-4D97-AF65-F5344CB8AC3E}">
        <p14:creationId xmlns:p14="http://schemas.microsoft.com/office/powerpoint/2010/main" val="376607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Regulation of Cardiac Perfusion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r>
              <a:rPr lang="en-US" dirty="0"/>
              <a:t>pressure</a:t>
            </a:r>
          </a:p>
          <a:p>
            <a:r>
              <a:rPr lang="en-US" dirty="0"/>
              <a:t>Autonomic nervous system</a:t>
            </a:r>
          </a:p>
          <a:p>
            <a:r>
              <a:rPr lang="en-US" dirty="0"/>
              <a:t>Hormonal control (e.g., adrenaline)</a:t>
            </a:r>
          </a:p>
          <a:p>
            <a:r>
              <a:rPr lang="en-US" dirty="0"/>
              <a:t>Vascular resistance</a:t>
            </a:r>
          </a:p>
        </p:txBody>
      </p:sp>
    </p:spTree>
    <p:extLst>
      <p:ext uri="{BB962C8B-B14F-4D97-AF65-F5344CB8AC3E}">
        <p14:creationId xmlns:p14="http://schemas.microsoft.com/office/powerpoint/2010/main" val="82081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2" y="485030"/>
            <a:ext cx="73495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Affecting Cardiac Perfusion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Hypotension</a:t>
            </a:r>
            <a:endParaRPr lang="en-US" dirty="0"/>
          </a:p>
          <a:p>
            <a:r>
              <a:rPr lang="en-US" dirty="0"/>
              <a:t>Atherosclerosis</a:t>
            </a:r>
          </a:p>
          <a:p>
            <a:r>
              <a:rPr lang="en-US" dirty="0"/>
              <a:t>Heart failure</a:t>
            </a:r>
          </a:p>
          <a:p>
            <a:r>
              <a:rPr lang="en-US" dirty="0"/>
              <a:t>Shock</a:t>
            </a:r>
          </a:p>
          <a:p>
            <a:r>
              <a:rPr lang="en-US" dirty="0"/>
              <a:t>Anemia</a:t>
            </a:r>
          </a:p>
          <a:p>
            <a:r>
              <a:rPr lang="en-US" dirty="0" smtClean="0"/>
              <a:t>Any </a:t>
            </a:r>
            <a:r>
              <a:rPr lang="en-US" dirty="0"/>
              <a:t>condition reducing oxygen delivery or blood flow can compromise cardiac perfusion.</a:t>
            </a:r>
          </a:p>
        </p:txBody>
      </p:sp>
    </p:spTree>
    <p:extLst>
      <p:ext uri="{BB962C8B-B14F-4D97-AF65-F5344CB8AC3E}">
        <p14:creationId xmlns:p14="http://schemas.microsoft.com/office/powerpoint/2010/main" val="1976396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250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ALLIED HEALTH SCIENCE</vt:lpstr>
      <vt:lpstr>Cardiac Perfusion</vt:lpstr>
      <vt:lpstr>What is Perfusion?</vt:lpstr>
      <vt:lpstr>CONTINUED </vt:lpstr>
      <vt:lpstr>Overview of the Cardiovascular System</vt:lpstr>
      <vt:lpstr>Main Function</vt:lpstr>
      <vt:lpstr>Supporting Components of Cardiovascular System</vt:lpstr>
      <vt:lpstr>Regulation of Cardiac Perfusion</vt:lpstr>
      <vt:lpstr>Factors Affecting Cardiac Perfusion</vt:lpstr>
      <vt:lpstr>Clinical Significance</vt:lpstr>
      <vt:lpstr>Maintaining Optimal Perfusion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ALLIED HEALTH SCIENCE</dc:title>
  <dc:creator>Moorche</dc:creator>
  <cp:lastModifiedBy>Moorche</cp:lastModifiedBy>
  <cp:revision>2</cp:revision>
  <dcterms:created xsi:type="dcterms:W3CDTF">2026-02-12T17:11:49Z</dcterms:created>
  <dcterms:modified xsi:type="dcterms:W3CDTF">2026-02-12T17:22:39Z</dcterms:modified>
</cp:coreProperties>
</file>