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76" r:id="rId5"/>
    <p:sldId id="27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77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Word Formation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7658-5FA9-3C9A-7DE6-E07E004ED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22AE-E7B2-31C6-156C-B6EA32F1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08A6F-FA29-731C-963E-3C41F308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53A781-B0C2-75F0-1826-56C8C5D4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5" y="2516759"/>
            <a:ext cx="6499231" cy="3571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1"/>
                </a:solidFill>
              </a:rPr>
              <a:t>Backformation is forming a new word by removing a real or supposed affix.</a:t>
            </a:r>
          </a:p>
          <a:p>
            <a:pPr marL="0" indent="0">
              <a:buNone/>
            </a:pPr>
            <a:r>
              <a:rPr lang="en-US" sz="2800" b="1" dirty="0"/>
              <a:t>Example: </a:t>
            </a:r>
          </a:p>
          <a:p>
            <a:r>
              <a:rPr lang="en-US" sz="2800" dirty="0"/>
              <a:t>editor → edit</a:t>
            </a:r>
          </a:p>
          <a:p>
            <a:r>
              <a:rPr lang="en-US" sz="2800" dirty="0"/>
              <a:t>donation → donate</a:t>
            </a:r>
          </a:p>
          <a:p>
            <a:r>
              <a:rPr lang="en-US" sz="2800" dirty="0"/>
              <a:t>television → televise</a:t>
            </a:r>
          </a:p>
          <a:p>
            <a:pPr marL="0" indent="0">
              <a:buNone/>
            </a:pPr>
            <a:r>
              <a:rPr lang="en-US" sz="2800" b="1" dirty="0"/>
              <a:t>Importance</a:t>
            </a:r>
          </a:p>
          <a:p>
            <a:r>
              <a:rPr lang="en-US" sz="2800" dirty="0"/>
              <a:t>Shows reanalysis of word structure</a:t>
            </a:r>
          </a:p>
          <a:p>
            <a:r>
              <a:rPr lang="en-US" sz="2800" dirty="0"/>
              <a:t>Reflects natural language evolution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25B2AF-9C0D-D963-2BDE-39BBE28C0FCF}"/>
              </a:ext>
            </a:extLst>
          </p:cNvPr>
          <p:cNvSpPr txBox="1">
            <a:spLocks/>
          </p:cNvSpPr>
          <p:nvPr/>
        </p:nvSpPr>
        <p:spPr>
          <a:xfrm>
            <a:off x="7619536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Pattern</a:t>
            </a:r>
          </a:p>
          <a:p>
            <a:r>
              <a:rPr lang="en-US" dirty="0">
                <a:solidFill>
                  <a:schemeClr val="tx1"/>
                </a:solidFill>
              </a:rPr>
              <a:t>Noun → Verb</a:t>
            </a:r>
          </a:p>
          <a:p>
            <a:r>
              <a:rPr lang="en-US" dirty="0">
                <a:solidFill>
                  <a:schemeClr val="tx1"/>
                </a:solidFill>
              </a:rPr>
              <a:t>babysitter → babysit</a:t>
            </a:r>
          </a:p>
          <a:p>
            <a:r>
              <a:rPr lang="en-US" dirty="0">
                <a:solidFill>
                  <a:schemeClr val="tx1"/>
                </a:solidFill>
              </a:rPr>
              <a:t>surveillance → surveil</a:t>
            </a:r>
          </a:p>
        </p:txBody>
      </p:sp>
    </p:spTree>
    <p:extLst>
      <p:ext uri="{BB962C8B-B14F-4D97-AF65-F5344CB8AC3E}">
        <p14:creationId xmlns:p14="http://schemas.microsoft.com/office/powerpoint/2010/main" val="126351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9601-A900-14D9-8338-38159437B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6405-604F-FBF8-B4EF-AB8A2F97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404FB-271F-0086-E75B-9B59625C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C307C-C8C7-93D5-3CFC-5027C921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5" y="2516759"/>
            <a:ext cx="6335572" cy="35714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1"/>
                </a:solidFill>
              </a:rPr>
              <a:t>Conversion is the change of a word’s grammatical category without any change in form.</a:t>
            </a:r>
          </a:p>
          <a:p>
            <a:pPr marL="0" indent="0">
              <a:buNone/>
            </a:pPr>
            <a:r>
              <a:rPr lang="en-US" sz="2800" b="1" dirty="0"/>
              <a:t>Example: </a:t>
            </a:r>
          </a:p>
          <a:p>
            <a:pPr marL="0" indent="0">
              <a:buNone/>
            </a:pPr>
            <a:r>
              <a:rPr lang="en-US" sz="2800" b="1" dirty="0"/>
              <a:t>Noun → Verb:</a:t>
            </a:r>
          </a:p>
          <a:p>
            <a:r>
              <a:rPr lang="en-US" sz="2800" dirty="0"/>
              <a:t>Google → to google</a:t>
            </a:r>
          </a:p>
          <a:p>
            <a:r>
              <a:rPr lang="en-US" sz="2800" dirty="0"/>
              <a:t>Email → to email</a:t>
            </a:r>
          </a:p>
          <a:p>
            <a:r>
              <a:rPr lang="en-US" sz="2800" dirty="0"/>
              <a:t>Text → to text</a:t>
            </a:r>
          </a:p>
          <a:p>
            <a:r>
              <a:rPr lang="en-US" sz="2800" dirty="0"/>
              <a:t>Friend → to friend</a:t>
            </a:r>
          </a:p>
          <a:p>
            <a:pPr marL="0" indent="0">
              <a:buNone/>
            </a:pPr>
            <a:r>
              <a:rPr lang="en-US" sz="2800" b="1" dirty="0"/>
              <a:t>Verb → Noun:</a:t>
            </a:r>
          </a:p>
          <a:p>
            <a:r>
              <a:rPr lang="en-US" sz="2800" dirty="0"/>
              <a:t>run → a run</a:t>
            </a:r>
          </a:p>
          <a:p>
            <a:pPr marL="0" indent="0">
              <a:buNone/>
            </a:pPr>
            <a:r>
              <a:rPr lang="en-US" sz="2800" b="1" dirty="0"/>
              <a:t>Adjective → Verb:</a:t>
            </a:r>
          </a:p>
          <a:p>
            <a:r>
              <a:rPr lang="en-US" sz="2800" dirty="0"/>
              <a:t>clean → to clean</a:t>
            </a:r>
          </a:p>
          <a:p>
            <a:r>
              <a:rPr lang="en-US" sz="2800" dirty="0"/>
              <a:t>empty → to empty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C90F230-9B43-E50A-BE40-AE366A72FFCC}"/>
              </a:ext>
            </a:extLst>
          </p:cNvPr>
          <p:cNvSpPr txBox="1">
            <a:spLocks/>
          </p:cNvSpPr>
          <p:nvPr/>
        </p:nvSpPr>
        <p:spPr>
          <a:xfrm>
            <a:off x="7391400" y="2516759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ghost → to ghost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adult → to adult</a:t>
            </a:r>
          </a:p>
          <a:p>
            <a:r>
              <a:rPr lang="en-US" sz="2000" dirty="0">
                <a:solidFill>
                  <a:schemeClr val="tx1"/>
                </a:solidFill>
              </a:rPr>
              <a:t>flex → to flex</a:t>
            </a:r>
          </a:p>
          <a:p>
            <a:r>
              <a:rPr lang="en-US" sz="2000" dirty="0">
                <a:solidFill>
                  <a:schemeClr val="tx1"/>
                </a:solidFill>
              </a:rPr>
              <a:t>DM → to DM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Importance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Makes English flexible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Extremely productive in digital language</a:t>
            </a:r>
          </a:p>
        </p:txBody>
      </p:sp>
    </p:spTree>
    <p:extLst>
      <p:ext uri="{BB962C8B-B14F-4D97-AF65-F5344CB8AC3E}">
        <p14:creationId xmlns:p14="http://schemas.microsoft.com/office/powerpoint/2010/main" val="389509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B3484-CCFC-3172-6B77-96B064D9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8F6E-B38E-39A1-9B47-741DC89F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A557F-96F5-4DC1-D70B-EE8D02AB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3CF88-6EB3-699C-928A-5DB662A61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5" y="2516759"/>
            <a:ext cx="6335572" cy="35714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1"/>
                </a:solidFill>
              </a:rPr>
              <a:t>Conversion is the change of a word’s grammatical category without any change in form.</a:t>
            </a:r>
          </a:p>
          <a:p>
            <a:pPr marL="0" indent="0">
              <a:buNone/>
            </a:pPr>
            <a:r>
              <a:rPr lang="en-US" sz="2800" b="1" dirty="0"/>
              <a:t>Example: </a:t>
            </a:r>
          </a:p>
          <a:p>
            <a:pPr marL="0" indent="0">
              <a:buNone/>
            </a:pPr>
            <a:r>
              <a:rPr lang="en-US" sz="2800" b="1" dirty="0"/>
              <a:t>Noun → Verb:</a:t>
            </a:r>
          </a:p>
          <a:p>
            <a:r>
              <a:rPr lang="en-US" sz="2800" dirty="0"/>
              <a:t>Google → to google</a:t>
            </a:r>
          </a:p>
          <a:p>
            <a:r>
              <a:rPr lang="en-US" sz="2800" dirty="0"/>
              <a:t>Email → to email</a:t>
            </a:r>
          </a:p>
          <a:p>
            <a:r>
              <a:rPr lang="en-US" sz="2800" dirty="0"/>
              <a:t>Text → to text</a:t>
            </a:r>
          </a:p>
          <a:p>
            <a:r>
              <a:rPr lang="en-US" sz="2800" dirty="0"/>
              <a:t>Friend → to friend</a:t>
            </a:r>
          </a:p>
          <a:p>
            <a:pPr marL="0" indent="0">
              <a:buNone/>
            </a:pPr>
            <a:r>
              <a:rPr lang="en-US" sz="2800" b="1" dirty="0"/>
              <a:t>Verb → Noun:</a:t>
            </a:r>
          </a:p>
          <a:p>
            <a:r>
              <a:rPr lang="en-US" sz="2800" dirty="0"/>
              <a:t>run → a run</a:t>
            </a:r>
          </a:p>
          <a:p>
            <a:pPr marL="0" indent="0">
              <a:buNone/>
            </a:pPr>
            <a:r>
              <a:rPr lang="en-US" sz="2800" b="1" dirty="0"/>
              <a:t>Adjective → Verb:</a:t>
            </a:r>
          </a:p>
          <a:p>
            <a:r>
              <a:rPr lang="en-US" sz="2800" dirty="0"/>
              <a:t>clean → to clean</a:t>
            </a:r>
          </a:p>
          <a:p>
            <a:r>
              <a:rPr lang="en-US" sz="2800" dirty="0"/>
              <a:t>empty → to empty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4FE5DA2-F8A0-33C3-C73C-F1A0EB8F6937}"/>
              </a:ext>
            </a:extLst>
          </p:cNvPr>
          <p:cNvSpPr txBox="1">
            <a:spLocks/>
          </p:cNvSpPr>
          <p:nvPr/>
        </p:nvSpPr>
        <p:spPr>
          <a:xfrm>
            <a:off x="7180385" y="2769317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ghost → to ghost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adult → to adult</a:t>
            </a:r>
          </a:p>
          <a:p>
            <a:r>
              <a:rPr lang="en-US" sz="2000" dirty="0">
                <a:solidFill>
                  <a:schemeClr val="tx1"/>
                </a:solidFill>
              </a:rPr>
              <a:t>flex → to flex</a:t>
            </a:r>
          </a:p>
          <a:p>
            <a:r>
              <a:rPr lang="en-US" sz="2000" dirty="0">
                <a:solidFill>
                  <a:schemeClr val="tx1"/>
                </a:solidFill>
              </a:rPr>
              <a:t>DM → to DM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Importance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Makes English flexible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Extremely productive in digital language</a:t>
            </a:r>
          </a:p>
        </p:txBody>
      </p:sp>
    </p:spTree>
    <p:extLst>
      <p:ext uri="{BB962C8B-B14F-4D97-AF65-F5344CB8AC3E}">
        <p14:creationId xmlns:p14="http://schemas.microsoft.com/office/powerpoint/2010/main" val="322280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C0B0-661A-2380-FD4C-B720B3F6B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D3E7-0C1B-25C8-F800-4D12B916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4A68D-357B-A721-3B77-73A76F58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0D8CB-E4D4-CA05-5EAA-1A75E1DB0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6781049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Blending combines parts of two words to create a new one.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Structure: </a:t>
            </a:r>
            <a:r>
              <a:rPr lang="en-US" sz="2000" b="1" i="1" dirty="0">
                <a:solidFill>
                  <a:schemeClr val="tx1"/>
                </a:solidFill>
              </a:rPr>
              <a:t>Part of word 1 + Part of word 2</a:t>
            </a:r>
          </a:p>
          <a:p>
            <a:pPr marL="0" indent="0">
              <a:buNone/>
            </a:pPr>
            <a:r>
              <a:rPr lang="en-US" sz="2000" b="1" dirty="0"/>
              <a:t>Example: </a:t>
            </a:r>
          </a:p>
          <a:p>
            <a:r>
              <a:rPr lang="en-US" sz="2000" dirty="0"/>
              <a:t>smoke + fog → smog</a:t>
            </a:r>
          </a:p>
          <a:p>
            <a:r>
              <a:rPr lang="en-US" sz="2000" dirty="0"/>
              <a:t>breakfast + lunch → brunch</a:t>
            </a:r>
          </a:p>
          <a:p>
            <a:r>
              <a:rPr lang="en-US" sz="2000" dirty="0"/>
              <a:t>motor + hotel → motel</a:t>
            </a:r>
            <a:endParaRPr lang="en-US" sz="1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064152F-8087-9D3E-470F-7350B474F657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Modern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Chillax</a:t>
            </a:r>
          </a:p>
          <a:p>
            <a:r>
              <a:rPr lang="en-US" dirty="0">
                <a:solidFill>
                  <a:schemeClr val="tx1"/>
                </a:solidFill>
              </a:rPr>
              <a:t>Hangry</a:t>
            </a:r>
          </a:p>
          <a:p>
            <a:r>
              <a:rPr lang="en-US" dirty="0">
                <a:solidFill>
                  <a:schemeClr val="tx1"/>
                </a:solidFill>
              </a:rPr>
              <a:t>Frenemy</a:t>
            </a:r>
          </a:p>
          <a:p>
            <a:r>
              <a:rPr lang="en-US" dirty="0">
                <a:solidFill>
                  <a:schemeClr val="tx1"/>
                </a:solidFill>
              </a:rPr>
              <a:t>Mansplain</a:t>
            </a:r>
          </a:p>
          <a:p>
            <a:r>
              <a:rPr lang="en-US" dirty="0">
                <a:solidFill>
                  <a:schemeClr val="tx1"/>
                </a:solidFill>
              </a:rPr>
              <a:t>Glamping</a:t>
            </a:r>
          </a:p>
          <a:p>
            <a:r>
              <a:rPr lang="en-US" dirty="0">
                <a:solidFill>
                  <a:schemeClr val="tx1"/>
                </a:solidFill>
              </a:rPr>
              <a:t>staycation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8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4EEC2-904A-5BCF-7E58-75227F48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4A01-D7DE-9455-BE7D-933160D8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Acronyms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BCB35-0B86-73EF-EF66-657CF529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2DDE8D-8947-0361-8C77-AC0DCF03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993173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Acronyms are formed from the initial letters of a phrase and pronounced as a word.</a:t>
            </a:r>
          </a:p>
          <a:p>
            <a:pPr marL="0" indent="0">
              <a:buNone/>
            </a:pPr>
            <a:r>
              <a:rPr lang="en-US" sz="2000" b="1" dirty="0"/>
              <a:t>Example: </a:t>
            </a:r>
          </a:p>
          <a:p>
            <a:r>
              <a:rPr lang="en-US" sz="2000" dirty="0"/>
              <a:t>NASA</a:t>
            </a:r>
          </a:p>
          <a:p>
            <a:r>
              <a:rPr lang="en-US" sz="1800" dirty="0"/>
              <a:t>NATO</a:t>
            </a:r>
          </a:p>
          <a:p>
            <a:r>
              <a:rPr lang="en-US" sz="1800" dirty="0"/>
              <a:t>YOLO</a:t>
            </a:r>
          </a:p>
          <a:p>
            <a:r>
              <a:rPr lang="en-US" sz="1800" dirty="0"/>
              <a:t>GOAT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6C5475-5329-3B09-19D0-98638E1DBCD4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7D3B7-DCF4-5CF4-A231-4863D4235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5B1-AA10-81DE-A766-B63CDCF8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Initialisms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28B5A-D12C-9199-F545-349D8879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56B64-BC6F-D813-CAD8-A3D5C8F1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993173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Initialisms are formed from initial letters but pronounced separately.</a:t>
            </a:r>
          </a:p>
          <a:p>
            <a:pPr marL="0" indent="0">
              <a:buNone/>
            </a:pPr>
            <a:r>
              <a:rPr lang="en-US" sz="2000" b="1" dirty="0"/>
              <a:t>Example: </a:t>
            </a:r>
          </a:p>
          <a:p>
            <a:r>
              <a:rPr lang="en-US" sz="2000" dirty="0"/>
              <a:t>BBC</a:t>
            </a:r>
          </a:p>
          <a:p>
            <a:r>
              <a:rPr lang="en-US" sz="1800" dirty="0"/>
              <a:t>OMG</a:t>
            </a:r>
          </a:p>
          <a:p>
            <a:r>
              <a:rPr lang="en-US" sz="1800" dirty="0"/>
              <a:t>IDK</a:t>
            </a:r>
          </a:p>
          <a:p>
            <a:r>
              <a:rPr lang="en-US" sz="1800" dirty="0"/>
              <a:t>CEO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02B9893-8C56-CDF7-0091-44DE497586B4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EC09-F603-B9D5-000E-94F2F931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0DA8-DE9E-2CCB-03EC-C970C026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Neologism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8C23B-6D7A-B6EF-A475-99789171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E6957B-BB32-8C90-A838-8D4A3343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993173" cy="35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 neologism is a newly created word or a new meaning of an existing word.</a:t>
            </a:r>
          </a:p>
          <a:p>
            <a:pPr marL="0" indent="0">
              <a:buNone/>
            </a:pPr>
            <a:r>
              <a:rPr lang="en-US" sz="2000" b="1" dirty="0"/>
              <a:t>Example: </a:t>
            </a:r>
          </a:p>
          <a:p>
            <a:r>
              <a:rPr lang="en-US" sz="2000" dirty="0" err="1"/>
              <a:t>Delulu</a:t>
            </a:r>
            <a:endParaRPr lang="en-US" sz="2000" dirty="0"/>
          </a:p>
          <a:p>
            <a:r>
              <a:rPr lang="en-US" sz="2000" dirty="0"/>
              <a:t>Metaverse</a:t>
            </a:r>
          </a:p>
          <a:p>
            <a:r>
              <a:rPr lang="en-US" sz="2000" dirty="0"/>
              <a:t>Cryptocurrency</a:t>
            </a:r>
          </a:p>
          <a:p>
            <a:r>
              <a:rPr lang="en-US" sz="2000" dirty="0"/>
              <a:t>AI</a:t>
            </a:r>
          </a:p>
          <a:p>
            <a:r>
              <a:rPr lang="en-US" sz="2000" dirty="0"/>
              <a:t>Core (cottagecore, </a:t>
            </a:r>
            <a:r>
              <a:rPr lang="en-US" sz="2000" dirty="0" err="1"/>
              <a:t>fairycore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69ACF67-3CEA-EDD1-EB84-5C86477BC92E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5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1DEE-9CCA-D878-4DD9-F4E90F86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DAD5-9A80-A52D-2DB9-C7541AE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Word 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55A32-67A8-17C1-5378-C67D012D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2046A-684D-BE3A-187D-EDE56887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304" y="2516759"/>
            <a:ext cx="9993173" cy="357149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Improves vocabulary building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Helps in academic writing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Essential for competitive exams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Enhances spoken fluency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Shows cognitive creativity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E10057-609B-5EA2-7172-BD8F2F3E6F5E}"/>
              </a:ext>
            </a:extLst>
          </p:cNvPr>
          <p:cNvSpPr txBox="1">
            <a:spLocks/>
          </p:cNvSpPr>
          <p:nvPr/>
        </p:nvSpPr>
        <p:spPr>
          <a:xfrm>
            <a:off x="8358554" y="2643038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9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529995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Word Formation is a major branch of </a:t>
            </a: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</a:rPr>
              <a:t>Morphology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, the study of the internal structure of words.</a:t>
            </a:r>
          </a:p>
          <a:p>
            <a:pPr marL="0" indent="0">
              <a:buNone/>
            </a:pPr>
            <a:r>
              <a:rPr lang="en-US" altLang="en-US" dirty="0"/>
              <a:t>The term morphology comes from Greek:</a:t>
            </a:r>
          </a:p>
          <a:p>
            <a:r>
              <a:rPr lang="en-US" altLang="en-US" b="1" dirty="0" err="1"/>
              <a:t>morphē</a:t>
            </a:r>
            <a:r>
              <a:rPr lang="en-US" altLang="en-US" dirty="0"/>
              <a:t> = form</a:t>
            </a:r>
          </a:p>
          <a:p>
            <a:r>
              <a:rPr lang="en-US" altLang="en-US" b="1" dirty="0"/>
              <a:t>logos</a:t>
            </a:r>
            <a:r>
              <a:rPr lang="en-US" altLang="en-US" dirty="0"/>
              <a:t> =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63A89B-C50D-C8B2-262B-E1100240CCCE}"/>
              </a:ext>
            </a:extLst>
          </p:cNvPr>
          <p:cNvSpPr txBox="1">
            <a:spLocks/>
          </p:cNvSpPr>
          <p:nvPr/>
        </p:nvSpPr>
        <p:spPr>
          <a:xfrm>
            <a:off x="6539853" y="2556932"/>
            <a:ext cx="529995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Word formation explains: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new words are created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existing words change form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meaning and grammar interact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Before studying processes, we must understand:</a:t>
            </a:r>
          </a:p>
          <a:p>
            <a:pPr marL="0" indent="0">
              <a:buNone/>
            </a:pPr>
            <a:r>
              <a:rPr lang="en-US" altLang="en-US" dirty="0"/>
              <a:t>🔹 Morpheme: </a:t>
            </a:r>
            <a:r>
              <a:rPr lang="en-US" altLang="en-US" dirty="0">
                <a:solidFill>
                  <a:schemeClr val="accent1"/>
                </a:solidFill>
              </a:rPr>
              <a:t>The smallest meaningful unit of language.</a:t>
            </a:r>
          </a:p>
          <a:p>
            <a:r>
              <a:rPr lang="en-US" altLang="en-US" b="1" dirty="0"/>
              <a:t>Free morpheme </a:t>
            </a:r>
            <a:r>
              <a:rPr lang="en-US" altLang="en-US" dirty="0"/>
              <a:t>(can stand alone) → book, happy</a:t>
            </a:r>
          </a:p>
          <a:p>
            <a:r>
              <a:rPr lang="en-US" altLang="en-US" b="1" dirty="0"/>
              <a:t>Bound morpheme </a:t>
            </a:r>
            <a:r>
              <a:rPr lang="en-US" altLang="en-US" dirty="0"/>
              <a:t>(cannot stand alone) → un-, -ness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CE38-D733-0F6A-38BE-8DB49A24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Affixation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BD42E-A90F-8B53-3196-9BFAA237C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Affixation is the process of adding an affix (bound morpheme) to a base word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/>
              <a:t>Structure</a:t>
            </a:r>
            <a:r>
              <a:rPr lang="en-US" dirty="0"/>
              <a:t>: Base + Affix → New Word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happy + -ness → happiness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Affixes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01973-D4C1-A3E4-5B8F-311083BB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669" y="2623583"/>
            <a:ext cx="480059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Prefix</a:t>
            </a:r>
            <a:r>
              <a:rPr lang="en-US" dirty="0"/>
              <a:t> (added at beginning)</a:t>
            </a:r>
          </a:p>
          <a:p>
            <a:r>
              <a:rPr lang="en-US" dirty="0"/>
              <a:t>un- → unhappy</a:t>
            </a:r>
          </a:p>
          <a:p>
            <a:r>
              <a:rPr lang="en-US" dirty="0"/>
              <a:t>re- → rewrite</a:t>
            </a:r>
          </a:p>
          <a:p>
            <a:r>
              <a:rPr lang="en-US" dirty="0"/>
              <a:t>dis- → disagree</a:t>
            </a:r>
          </a:p>
          <a:p>
            <a:pPr marL="0" indent="0">
              <a:buNone/>
            </a:pPr>
            <a:r>
              <a:rPr lang="en-US" b="1" dirty="0"/>
              <a:t>Modern examples:</a:t>
            </a:r>
          </a:p>
          <a:p>
            <a:r>
              <a:rPr lang="en-US" dirty="0"/>
              <a:t>Rewatch</a:t>
            </a:r>
          </a:p>
          <a:p>
            <a:r>
              <a:rPr lang="en-US" dirty="0"/>
              <a:t>de-influence</a:t>
            </a:r>
          </a:p>
          <a:p>
            <a:r>
              <a:rPr lang="en-US" dirty="0"/>
              <a:t>unbothered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5434789-F409-9DBC-5786-07E4BDB4E3B2}"/>
              </a:ext>
            </a:extLst>
          </p:cNvPr>
          <p:cNvSpPr txBox="1">
            <a:spLocks/>
          </p:cNvSpPr>
          <p:nvPr/>
        </p:nvSpPr>
        <p:spPr>
          <a:xfrm>
            <a:off x="6934202" y="2556932"/>
            <a:ext cx="480059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/>
              <a:buNone/>
            </a:pPr>
            <a:r>
              <a:rPr lang="en-US" b="1" dirty="0"/>
              <a:t>Suffix (added at end)</a:t>
            </a:r>
          </a:p>
          <a:p>
            <a:r>
              <a:rPr lang="en-US" dirty="0"/>
              <a:t>-ness → kindness</a:t>
            </a:r>
          </a:p>
          <a:p>
            <a:r>
              <a:rPr lang="en-US" dirty="0"/>
              <a:t>-er → teacher</a:t>
            </a:r>
          </a:p>
          <a:p>
            <a:r>
              <a:rPr lang="en-US" dirty="0"/>
              <a:t>-</a:t>
            </a:r>
            <a:r>
              <a:rPr lang="en-US" dirty="0" err="1"/>
              <a:t>ify</a:t>
            </a:r>
            <a:r>
              <a:rPr lang="en-US" dirty="0"/>
              <a:t> → beautify</a:t>
            </a:r>
          </a:p>
          <a:p>
            <a:pPr marL="0" indent="0">
              <a:buFont typeface="Arial" panose="020B0604020202020204"/>
              <a:buNone/>
            </a:pPr>
            <a:r>
              <a:rPr lang="en-US" b="1" dirty="0"/>
              <a:t>Modern examples:</a:t>
            </a:r>
          </a:p>
          <a:p>
            <a:r>
              <a:rPr lang="en-US" dirty="0"/>
              <a:t>cringe → cringey</a:t>
            </a:r>
          </a:p>
          <a:p>
            <a:r>
              <a:rPr lang="en-US" dirty="0"/>
              <a:t>simp → </a:t>
            </a:r>
            <a:r>
              <a:rPr lang="en-US" dirty="0" err="1"/>
              <a:t>simping</a:t>
            </a:r>
            <a:endParaRPr lang="en-US" dirty="0"/>
          </a:p>
          <a:p>
            <a:r>
              <a:rPr lang="en-US" dirty="0"/>
              <a:t>aesthetic → </a:t>
            </a:r>
            <a:r>
              <a:rPr lang="en-US" dirty="0" err="1"/>
              <a:t>aestheticify</a:t>
            </a:r>
            <a:r>
              <a:rPr lang="en-US" dirty="0"/>
              <a:t> (informal)</a:t>
            </a:r>
          </a:p>
        </p:txBody>
      </p:sp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F9B21-7CB1-C223-4199-029EB4B66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0060-CF16-5A19-6635-C8A1BA0F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547E3-5867-5251-74CE-7B860ED9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EAE36A-15D6-9081-DCDB-10E05D6D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013" y="2556932"/>
            <a:ext cx="480059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Rules of Affixation</a:t>
            </a:r>
          </a:p>
          <a:p>
            <a:pPr marL="0" indent="0">
              <a:buNone/>
            </a:pPr>
            <a:r>
              <a:rPr lang="en-US" b="1" dirty="0"/>
              <a:t>Some affixes change word class:</a:t>
            </a:r>
          </a:p>
          <a:p>
            <a:r>
              <a:rPr lang="en-US" dirty="0"/>
              <a:t>teach (V) → teacher (N)</a:t>
            </a:r>
          </a:p>
          <a:p>
            <a:r>
              <a:rPr lang="en-US" dirty="0"/>
              <a:t>modern (Adj) → modernize (V)</a:t>
            </a:r>
          </a:p>
          <a:p>
            <a:pPr marL="0" indent="0">
              <a:buNone/>
            </a:pPr>
            <a:r>
              <a:rPr lang="en-US" b="1" dirty="0"/>
              <a:t>Some do not:</a:t>
            </a:r>
          </a:p>
          <a:p>
            <a:r>
              <a:rPr lang="en-US" dirty="0"/>
              <a:t>happy → unhappy (Adj → Adj)</a:t>
            </a:r>
          </a:p>
          <a:p>
            <a:r>
              <a:rPr lang="en-US" dirty="0"/>
              <a:t>Affixes attach only to specific word classes.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52E62F6-C367-0FC6-38BB-66B44DFA3DDD}"/>
              </a:ext>
            </a:extLst>
          </p:cNvPr>
          <p:cNvSpPr txBox="1">
            <a:spLocks/>
          </p:cNvSpPr>
          <p:nvPr/>
        </p:nvSpPr>
        <p:spPr>
          <a:xfrm>
            <a:off x="1124703" y="2556932"/>
            <a:ext cx="480059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 Infix (rare in English)</a:t>
            </a:r>
          </a:p>
          <a:p>
            <a:pPr marL="0" indent="0">
              <a:buNone/>
            </a:pPr>
            <a:r>
              <a:rPr lang="en-US" dirty="0"/>
              <a:t>Inserted inside a word: </a:t>
            </a:r>
            <a:r>
              <a:rPr lang="en-US" dirty="0" err="1"/>
              <a:t>abso</a:t>
            </a:r>
            <a:r>
              <a:rPr lang="en-US" dirty="0"/>
              <a:t>-bloody-</a:t>
            </a:r>
            <a:r>
              <a:rPr lang="en-US" dirty="0" err="1"/>
              <a:t>lutely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5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FC2CC-2646-41E3-DD29-59D33737F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A300-BA26-0C18-DFC2-BC38EAB7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Compounding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511FF-1D4D-6482-106B-6CE2EB71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3424CC-9473-D10D-B26B-E5BA909B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02" y="2556932"/>
            <a:ext cx="4800600" cy="33189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Compounding is the combination of two free morphemes to create a new word.</a:t>
            </a:r>
          </a:p>
          <a:p>
            <a:pPr marL="0" indent="0">
              <a:buNone/>
            </a:pPr>
            <a:r>
              <a:rPr lang="en-US" sz="2000" b="1" dirty="0"/>
              <a:t>Structure: </a:t>
            </a:r>
            <a:r>
              <a:rPr lang="en-US" sz="2000" dirty="0"/>
              <a:t>Word + Word → New Word</a:t>
            </a:r>
          </a:p>
          <a:p>
            <a:pPr marL="0" indent="0">
              <a:buNone/>
            </a:pPr>
            <a:r>
              <a:rPr lang="en-US" sz="2000" b="1" dirty="0"/>
              <a:t>Example: </a:t>
            </a:r>
            <a:r>
              <a:rPr lang="en-US" sz="2000" dirty="0"/>
              <a:t>black + board → blackboard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766677C-2283-C920-C960-C0A2CB274D93}"/>
              </a:ext>
            </a:extLst>
          </p:cNvPr>
          <p:cNvSpPr txBox="1">
            <a:spLocks/>
          </p:cNvSpPr>
          <p:nvPr/>
        </p:nvSpPr>
        <p:spPr>
          <a:xfrm>
            <a:off x="6452216" y="2556932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Closed Compounds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Notebook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toothpaste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Open Compounds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high school</a:t>
            </a:r>
          </a:p>
          <a:p>
            <a:r>
              <a:rPr lang="en-US" sz="2000" dirty="0">
                <a:solidFill>
                  <a:schemeClr val="tx1"/>
                </a:solidFill>
              </a:rPr>
              <a:t>ice cream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Hyphenated Compounds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mother-in-law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well-known</a:t>
            </a:r>
          </a:p>
        </p:txBody>
      </p:sp>
    </p:spTree>
    <p:extLst>
      <p:ext uri="{BB962C8B-B14F-4D97-AF65-F5344CB8AC3E}">
        <p14:creationId xmlns:p14="http://schemas.microsoft.com/office/powerpoint/2010/main" val="266432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C1269-6DB9-8B4D-6B72-8889EE26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3730-828E-F792-05B3-DF8D2040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844B3-2BD7-D8C2-9AC0-0DFAF5D1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BF64E0-E57C-253F-1C1B-F3FF9B7E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02" y="2556932"/>
            <a:ext cx="4800600" cy="33189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Structural Patterns</a:t>
            </a:r>
          </a:p>
          <a:p>
            <a:r>
              <a:rPr lang="en-US" dirty="0">
                <a:solidFill>
                  <a:schemeClr val="tx1"/>
                </a:solidFill>
              </a:rPr>
              <a:t>Noun + Noun → toothbrush</a:t>
            </a:r>
          </a:p>
          <a:p>
            <a:r>
              <a:rPr lang="en-US" dirty="0">
                <a:solidFill>
                  <a:schemeClr val="tx1"/>
                </a:solidFill>
              </a:rPr>
              <a:t>Adj + Noun → blackboard</a:t>
            </a:r>
          </a:p>
          <a:p>
            <a:r>
              <a:rPr lang="en-US" dirty="0">
                <a:solidFill>
                  <a:schemeClr val="tx1"/>
                </a:solidFill>
              </a:rPr>
              <a:t>Verb + Noun → pickpocket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B070713-92D3-71D8-08B0-8F836FF9D2E2}"/>
              </a:ext>
            </a:extLst>
          </p:cNvPr>
          <p:cNvSpPr txBox="1">
            <a:spLocks/>
          </p:cNvSpPr>
          <p:nvPr/>
        </p:nvSpPr>
        <p:spPr>
          <a:xfrm>
            <a:off x="6549493" y="2556932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Modern / Gen Z Examples</a:t>
            </a:r>
          </a:p>
          <a:p>
            <a:r>
              <a:rPr lang="en-US" dirty="0">
                <a:solidFill>
                  <a:schemeClr val="tx1"/>
                </a:solidFill>
              </a:rPr>
              <a:t>Doomscroll</a:t>
            </a:r>
          </a:p>
          <a:p>
            <a:r>
              <a:rPr lang="en-US" dirty="0">
                <a:solidFill>
                  <a:schemeClr val="tx1"/>
                </a:solidFill>
              </a:rPr>
              <a:t>Girlboss</a:t>
            </a:r>
          </a:p>
          <a:p>
            <a:r>
              <a:rPr lang="en-US" dirty="0">
                <a:solidFill>
                  <a:schemeClr val="tx1"/>
                </a:solidFill>
              </a:rPr>
              <a:t>soft launch</a:t>
            </a:r>
          </a:p>
          <a:p>
            <a:r>
              <a:rPr lang="en-US" dirty="0">
                <a:solidFill>
                  <a:schemeClr val="tx1"/>
                </a:solidFill>
              </a:rPr>
              <a:t>Situationship</a:t>
            </a:r>
          </a:p>
          <a:p>
            <a:r>
              <a:rPr lang="en-US" dirty="0">
                <a:solidFill>
                  <a:schemeClr val="tx1"/>
                </a:solidFill>
              </a:rPr>
              <a:t>main character</a:t>
            </a:r>
          </a:p>
        </p:txBody>
      </p:sp>
    </p:spTree>
    <p:extLst>
      <p:ext uri="{BB962C8B-B14F-4D97-AF65-F5344CB8AC3E}">
        <p14:creationId xmlns:p14="http://schemas.microsoft.com/office/powerpoint/2010/main" val="207399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59BC-8E5C-F135-E800-5B340714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D5E6-6390-7A4E-FB5D-DA54F86F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9FF7-3456-70F6-70BF-4C99ED96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0ED94-04E3-7CE3-1B50-CC4367B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02" y="2556932"/>
            <a:ext cx="4800600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Clipping is shortening a longer word without changing its meaning.</a:t>
            </a:r>
          </a:p>
          <a:p>
            <a:pPr marL="0" indent="0">
              <a:buNone/>
            </a:pPr>
            <a:r>
              <a:rPr lang="en-US" sz="2000" b="1" dirty="0"/>
              <a:t>Structure: </a:t>
            </a:r>
            <a:r>
              <a:rPr lang="en-US" sz="2000" dirty="0"/>
              <a:t>Word + Word → New Word</a:t>
            </a:r>
          </a:p>
          <a:p>
            <a:pPr marL="0" indent="0">
              <a:buNone/>
            </a:pPr>
            <a:r>
              <a:rPr lang="en-US" sz="2000" b="1" dirty="0"/>
              <a:t>Example: </a:t>
            </a:r>
            <a:r>
              <a:rPr lang="en-US" sz="2000" dirty="0"/>
              <a:t>black + board → blackboard</a:t>
            </a:r>
          </a:p>
          <a:p>
            <a:pPr marL="0" indent="0">
              <a:buNone/>
            </a:pPr>
            <a:r>
              <a:rPr lang="en-US" sz="2000" b="1" dirty="0"/>
              <a:t>Importance</a:t>
            </a:r>
          </a:p>
          <a:p>
            <a:r>
              <a:rPr lang="en-US" sz="2000" dirty="0"/>
              <a:t>Speeds communication</a:t>
            </a:r>
          </a:p>
          <a:p>
            <a:r>
              <a:rPr lang="en-US" sz="2000" dirty="0"/>
              <a:t>Common in informal speech</a:t>
            </a:r>
          </a:p>
          <a:p>
            <a:r>
              <a:rPr lang="en-US" sz="2000" dirty="0"/>
              <a:t>Shows youth identity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6C2FA2-1737-D6F9-FE35-8CE1D2B0554F}"/>
              </a:ext>
            </a:extLst>
          </p:cNvPr>
          <p:cNvSpPr txBox="1">
            <a:spLocks/>
          </p:cNvSpPr>
          <p:nvPr/>
        </p:nvSpPr>
        <p:spPr>
          <a:xfrm>
            <a:off x="6452216" y="2556932"/>
            <a:ext cx="48006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Back Clipping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advertisement → ad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examination → exam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Fore Clipping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telephone → phone</a:t>
            </a:r>
          </a:p>
          <a:p>
            <a:r>
              <a:rPr lang="en-US" sz="2000" dirty="0">
                <a:solidFill>
                  <a:schemeClr val="tx1"/>
                </a:solidFill>
              </a:rPr>
              <a:t>helicopter → copter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Middle Clipping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influenza → flu</a:t>
            </a:r>
          </a:p>
        </p:txBody>
      </p:sp>
    </p:spTree>
    <p:extLst>
      <p:ext uri="{BB962C8B-B14F-4D97-AF65-F5344CB8AC3E}">
        <p14:creationId xmlns:p14="http://schemas.microsoft.com/office/powerpoint/2010/main" val="3641713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739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Word Formation </vt:lpstr>
      <vt:lpstr>Introduction</vt:lpstr>
      <vt:lpstr>Key Concepts</vt:lpstr>
      <vt:lpstr>Affixation</vt:lpstr>
      <vt:lpstr>Types of Affixes</vt:lpstr>
      <vt:lpstr>Continued</vt:lpstr>
      <vt:lpstr>Compounding </vt:lpstr>
      <vt:lpstr>Continued</vt:lpstr>
      <vt:lpstr>Clipping</vt:lpstr>
      <vt:lpstr>Backformation</vt:lpstr>
      <vt:lpstr>Conversion</vt:lpstr>
      <vt:lpstr>Conversion</vt:lpstr>
      <vt:lpstr>Blending</vt:lpstr>
      <vt:lpstr>Acronyms</vt:lpstr>
      <vt:lpstr>Initialisms</vt:lpstr>
      <vt:lpstr>Neologism</vt:lpstr>
      <vt:lpstr>Importance of Word Formation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127</cp:revision>
  <dcterms:created xsi:type="dcterms:W3CDTF">2025-11-09T06:51:00Z</dcterms:created>
  <dcterms:modified xsi:type="dcterms:W3CDTF">2026-02-13T06:53:36Z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