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5" r:id="rId4"/>
    <p:sldId id="276" r:id="rId5"/>
    <p:sldId id="277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097437-8BC6-40A4-AE15-D13FA1D86B33}">
          <p14:sldIdLst>
            <p14:sldId id="256"/>
            <p14:sldId id="257"/>
            <p14:sldId id="275"/>
            <p14:sldId id="276"/>
            <p14:sldId id="277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</p14:sldIdLst>
        </p14:section>
        <p14:section name="Untitled Section" id="{E7D999DE-1859-4D1C-AE48-D8FB6DF17524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2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39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Word Formation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Functional English | BS &amp; DPT  </a:t>
            </a:r>
          </a:p>
          <a:p>
            <a:r>
              <a:rPr lang="en-US" b="1" dirty="0"/>
              <a:t>Hafsa Rasheed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77658-5FA9-3C9A-7DE6-E07E004ED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422AE-E7B2-31C6-156C-B6EA32F12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Backformation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508A6F-FA29-731C-963E-3C41F3086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53A781-B0C2-75F0-1826-56C8C5D49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305" y="2516759"/>
            <a:ext cx="6499231" cy="357149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chemeClr val="accent1"/>
                </a:solidFill>
              </a:rPr>
              <a:t>Backformation is forming a new word by removing a real or supposed affix.</a:t>
            </a:r>
          </a:p>
          <a:p>
            <a:pPr marL="0" indent="0">
              <a:buNone/>
            </a:pPr>
            <a:r>
              <a:rPr lang="en-US" sz="2800" b="1" dirty="0"/>
              <a:t>Example: </a:t>
            </a:r>
          </a:p>
          <a:p>
            <a:r>
              <a:rPr lang="en-US" sz="2800" dirty="0"/>
              <a:t>editor → edit</a:t>
            </a:r>
          </a:p>
          <a:p>
            <a:r>
              <a:rPr lang="en-US" sz="2800" dirty="0"/>
              <a:t>donation → donate</a:t>
            </a:r>
          </a:p>
          <a:p>
            <a:r>
              <a:rPr lang="en-US" sz="2800" dirty="0"/>
              <a:t>television → televise</a:t>
            </a:r>
          </a:p>
          <a:p>
            <a:pPr marL="0" indent="0">
              <a:buNone/>
            </a:pPr>
            <a:r>
              <a:rPr lang="en-US" sz="2800" b="1" dirty="0"/>
              <a:t>Importance</a:t>
            </a:r>
          </a:p>
          <a:p>
            <a:r>
              <a:rPr lang="en-US" sz="2800" dirty="0"/>
              <a:t>Shows reanalysis of word structure</a:t>
            </a:r>
          </a:p>
          <a:p>
            <a:r>
              <a:rPr lang="en-US" sz="2800" dirty="0"/>
              <a:t>Reflects natural language evolution</a:t>
            </a:r>
            <a:endParaRPr lang="en-US" dirty="0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CE25B2AF-9C0D-D963-2BDE-39BBE28C0FCF}"/>
              </a:ext>
            </a:extLst>
          </p:cNvPr>
          <p:cNvSpPr txBox="1">
            <a:spLocks/>
          </p:cNvSpPr>
          <p:nvPr/>
        </p:nvSpPr>
        <p:spPr>
          <a:xfrm>
            <a:off x="7619536" y="2643038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Pattern</a:t>
            </a:r>
          </a:p>
          <a:p>
            <a:r>
              <a:rPr lang="en-US" dirty="0">
                <a:solidFill>
                  <a:schemeClr val="tx1"/>
                </a:solidFill>
              </a:rPr>
              <a:t>Noun → Verb</a:t>
            </a:r>
          </a:p>
          <a:p>
            <a:r>
              <a:rPr lang="en-US" dirty="0">
                <a:solidFill>
                  <a:schemeClr val="tx1"/>
                </a:solidFill>
              </a:rPr>
              <a:t>babysitter → babysit</a:t>
            </a:r>
          </a:p>
          <a:p>
            <a:r>
              <a:rPr lang="en-US" dirty="0">
                <a:solidFill>
                  <a:schemeClr val="tx1"/>
                </a:solidFill>
              </a:rPr>
              <a:t>surveillance → surveil</a:t>
            </a:r>
          </a:p>
        </p:txBody>
      </p:sp>
    </p:spTree>
    <p:extLst>
      <p:ext uri="{BB962C8B-B14F-4D97-AF65-F5344CB8AC3E}">
        <p14:creationId xmlns:p14="http://schemas.microsoft.com/office/powerpoint/2010/main" val="1263515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09601-A900-14D9-8338-38159437B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B6405-604F-FBF8-B4EF-AB8A2F97A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Conversion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9404FB-271F-0086-E75B-9B59625C1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DC307C-C8C7-93D5-3CFC-5027C921E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305" y="2516759"/>
            <a:ext cx="6335572" cy="357149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chemeClr val="accent1"/>
                </a:solidFill>
              </a:rPr>
              <a:t>Conversion is the change of a word’s grammatical category without any change in form.</a:t>
            </a:r>
          </a:p>
          <a:p>
            <a:pPr marL="0" indent="0">
              <a:buNone/>
            </a:pPr>
            <a:r>
              <a:rPr lang="en-US" sz="2800" b="1" dirty="0"/>
              <a:t>Example: </a:t>
            </a:r>
          </a:p>
          <a:p>
            <a:pPr marL="0" indent="0">
              <a:buNone/>
            </a:pPr>
            <a:r>
              <a:rPr lang="en-US" sz="2800" b="1" dirty="0"/>
              <a:t>Noun → Verb:</a:t>
            </a:r>
          </a:p>
          <a:p>
            <a:r>
              <a:rPr lang="en-US" sz="2800" dirty="0"/>
              <a:t>Google → to google</a:t>
            </a:r>
          </a:p>
          <a:p>
            <a:r>
              <a:rPr lang="en-US" sz="2800" dirty="0"/>
              <a:t>Email → to email</a:t>
            </a:r>
          </a:p>
          <a:p>
            <a:r>
              <a:rPr lang="en-US" sz="2800" dirty="0"/>
              <a:t>Text → to text</a:t>
            </a:r>
          </a:p>
          <a:p>
            <a:r>
              <a:rPr lang="en-US" sz="2800" dirty="0"/>
              <a:t>Friend → to friend</a:t>
            </a:r>
          </a:p>
          <a:p>
            <a:pPr marL="0" indent="0">
              <a:buNone/>
            </a:pPr>
            <a:r>
              <a:rPr lang="en-US" sz="2800" b="1" dirty="0"/>
              <a:t>Verb → Noun:</a:t>
            </a:r>
          </a:p>
          <a:p>
            <a:r>
              <a:rPr lang="en-US" sz="2800" dirty="0"/>
              <a:t>run → a run</a:t>
            </a:r>
          </a:p>
          <a:p>
            <a:pPr marL="0" indent="0">
              <a:buNone/>
            </a:pPr>
            <a:r>
              <a:rPr lang="en-US" sz="2800" b="1" dirty="0"/>
              <a:t>Adjective → Verb:</a:t>
            </a:r>
          </a:p>
          <a:p>
            <a:r>
              <a:rPr lang="en-US" sz="2800" dirty="0"/>
              <a:t>clean → to clean</a:t>
            </a:r>
          </a:p>
          <a:p>
            <a:r>
              <a:rPr lang="en-US" sz="2800" dirty="0"/>
              <a:t>empty → to empty</a:t>
            </a:r>
            <a:endParaRPr lang="en-US" dirty="0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6C90F230-9B43-E50A-BE40-AE366A72FFCC}"/>
              </a:ext>
            </a:extLst>
          </p:cNvPr>
          <p:cNvSpPr txBox="1">
            <a:spLocks/>
          </p:cNvSpPr>
          <p:nvPr/>
        </p:nvSpPr>
        <p:spPr>
          <a:xfrm>
            <a:off x="7391400" y="2516759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</a:rPr>
              <a:t>ghost → to ghost</a:t>
            </a:r>
          </a:p>
          <a:p>
            <a:r>
              <a:rPr lang="en-US" sz="2000" dirty="0">
                <a:solidFill>
                  <a:schemeClr val="tx1"/>
                </a:solidFill>
              </a:rPr>
              <a:t>adult → to adult</a:t>
            </a:r>
          </a:p>
          <a:p>
            <a:r>
              <a:rPr lang="en-US" sz="2000" dirty="0">
                <a:solidFill>
                  <a:schemeClr val="tx1"/>
                </a:solidFill>
              </a:rPr>
              <a:t>flex → to flex</a:t>
            </a:r>
          </a:p>
          <a:p>
            <a:r>
              <a:rPr lang="en-US" sz="2000" dirty="0">
                <a:solidFill>
                  <a:schemeClr val="tx1"/>
                </a:solidFill>
              </a:rPr>
              <a:t>DM → to DM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Importance</a:t>
            </a:r>
          </a:p>
          <a:p>
            <a:r>
              <a:rPr lang="en-US" sz="2000" dirty="0">
                <a:solidFill>
                  <a:schemeClr val="tx1"/>
                </a:solidFill>
              </a:rPr>
              <a:t>Makes English flexible</a:t>
            </a:r>
          </a:p>
          <a:p>
            <a:r>
              <a:rPr lang="en-US" sz="2000" dirty="0">
                <a:solidFill>
                  <a:schemeClr val="tx1"/>
                </a:solidFill>
              </a:rPr>
              <a:t>Extremely productive in digital language</a:t>
            </a:r>
          </a:p>
        </p:txBody>
      </p:sp>
    </p:spTree>
    <p:extLst>
      <p:ext uri="{BB962C8B-B14F-4D97-AF65-F5344CB8AC3E}">
        <p14:creationId xmlns:p14="http://schemas.microsoft.com/office/powerpoint/2010/main" val="3895092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B3484-CCFC-3172-6B77-96B064D9C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38F6E-B38E-39A1-9B47-741DC89F7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Conversion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8A557F-96F5-4DC1-D70B-EE8D02ABE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5E3CF88-6EB3-699C-928A-5DB662A61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305" y="2516759"/>
            <a:ext cx="6335572" cy="357149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chemeClr val="accent1"/>
                </a:solidFill>
              </a:rPr>
              <a:t>Conversion is the change of a word’s grammatical category without any change in form.</a:t>
            </a:r>
          </a:p>
          <a:p>
            <a:pPr marL="0" indent="0">
              <a:buNone/>
            </a:pPr>
            <a:r>
              <a:rPr lang="en-US" sz="2800" b="1" dirty="0"/>
              <a:t>Example: </a:t>
            </a:r>
          </a:p>
          <a:p>
            <a:pPr marL="0" indent="0">
              <a:buNone/>
            </a:pPr>
            <a:r>
              <a:rPr lang="en-US" sz="2800" b="1" dirty="0"/>
              <a:t>Noun → Verb:</a:t>
            </a:r>
          </a:p>
          <a:p>
            <a:r>
              <a:rPr lang="en-US" sz="2800" dirty="0"/>
              <a:t>Google → to google</a:t>
            </a:r>
          </a:p>
          <a:p>
            <a:r>
              <a:rPr lang="en-US" sz="2800" dirty="0"/>
              <a:t>Email → to email</a:t>
            </a:r>
          </a:p>
          <a:p>
            <a:r>
              <a:rPr lang="en-US" sz="2800" dirty="0"/>
              <a:t>Text → to text</a:t>
            </a:r>
          </a:p>
          <a:p>
            <a:r>
              <a:rPr lang="en-US" sz="2800" dirty="0"/>
              <a:t>Friend → to friend</a:t>
            </a:r>
          </a:p>
          <a:p>
            <a:pPr marL="0" indent="0">
              <a:buNone/>
            </a:pPr>
            <a:r>
              <a:rPr lang="en-US" sz="2800" b="1" dirty="0"/>
              <a:t>Verb → Noun:</a:t>
            </a:r>
          </a:p>
          <a:p>
            <a:r>
              <a:rPr lang="en-US" sz="2800" dirty="0"/>
              <a:t>run → a run</a:t>
            </a:r>
          </a:p>
          <a:p>
            <a:pPr marL="0" indent="0">
              <a:buNone/>
            </a:pPr>
            <a:r>
              <a:rPr lang="en-US" sz="2800" b="1" dirty="0"/>
              <a:t>Adjective → Verb:</a:t>
            </a:r>
          </a:p>
          <a:p>
            <a:r>
              <a:rPr lang="en-US" sz="2800" dirty="0"/>
              <a:t>clean → to clean</a:t>
            </a:r>
          </a:p>
          <a:p>
            <a:r>
              <a:rPr lang="en-US" sz="2800" dirty="0"/>
              <a:t>empty → to empty</a:t>
            </a:r>
            <a:endParaRPr lang="en-US" dirty="0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14FE5DA2-F8A0-33C3-C73C-F1A0EB8F6937}"/>
              </a:ext>
            </a:extLst>
          </p:cNvPr>
          <p:cNvSpPr txBox="1">
            <a:spLocks/>
          </p:cNvSpPr>
          <p:nvPr/>
        </p:nvSpPr>
        <p:spPr>
          <a:xfrm>
            <a:off x="7180385" y="2769317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</a:rPr>
              <a:t>ghost → to ghost</a:t>
            </a:r>
          </a:p>
          <a:p>
            <a:r>
              <a:rPr lang="en-US" sz="2000" dirty="0">
                <a:solidFill>
                  <a:schemeClr val="tx1"/>
                </a:solidFill>
              </a:rPr>
              <a:t>adult → to adult</a:t>
            </a:r>
          </a:p>
          <a:p>
            <a:r>
              <a:rPr lang="en-US" sz="2000" dirty="0">
                <a:solidFill>
                  <a:schemeClr val="tx1"/>
                </a:solidFill>
              </a:rPr>
              <a:t>flex → to flex</a:t>
            </a:r>
          </a:p>
          <a:p>
            <a:r>
              <a:rPr lang="en-US" sz="2000" dirty="0">
                <a:solidFill>
                  <a:schemeClr val="tx1"/>
                </a:solidFill>
              </a:rPr>
              <a:t>DM → to DM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Importance</a:t>
            </a:r>
          </a:p>
          <a:p>
            <a:r>
              <a:rPr lang="en-US" sz="2000" dirty="0">
                <a:solidFill>
                  <a:schemeClr val="tx1"/>
                </a:solidFill>
              </a:rPr>
              <a:t>Makes English flexible</a:t>
            </a:r>
          </a:p>
          <a:p>
            <a:r>
              <a:rPr lang="en-US" sz="2000" dirty="0">
                <a:solidFill>
                  <a:schemeClr val="tx1"/>
                </a:solidFill>
              </a:rPr>
              <a:t>Extremely productive in digital language</a:t>
            </a:r>
          </a:p>
        </p:txBody>
      </p:sp>
    </p:spTree>
    <p:extLst>
      <p:ext uri="{BB962C8B-B14F-4D97-AF65-F5344CB8AC3E}">
        <p14:creationId xmlns:p14="http://schemas.microsoft.com/office/powerpoint/2010/main" val="3222809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AC0B0-661A-2380-FD4C-B720B3F6B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7D3E7-0C1B-25C8-F800-4D12B916C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Blending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14A68D-357B-A721-3B77-73A76F584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00D8CB-E4D4-CA05-5EAA-1A75E1DB0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304" y="2516759"/>
            <a:ext cx="6781049" cy="35714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Blending combines parts of two words to create a new one.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Structure: </a:t>
            </a:r>
            <a:r>
              <a:rPr lang="en-US" sz="2000" b="1" i="1" dirty="0">
                <a:solidFill>
                  <a:schemeClr val="tx1"/>
                </a:solidFill>
              </a:rPr>
              <a:t>Part of word 1 + Part of word 2</a:t>
            </a:r>
          </a:p>
          <a:p>
            <a:pPr marL="0" indent="0">
              <a:buNone/>
            </a:pPr>
            <a:r>
              <a:rPr lang="en-US" sz="2000" b="1" dirty="0"/>
              <a:t>Example: </a:t>
            </a:r>
          </a:p>
          <a:p>
            <a:r>
              <a:rPr lang="en-US" sz="2000" dirty="0"/>
              <a:t>smoke + fog → smog</a:t>
            </a:r>
          </a:p>
          <a:p>
            <a:r>
              <a:rPr lang="en-US" sz="2000" dirty="0"/>
              <a:t>breakfast + lunch → brunch</a:t>
            </a:r>
          </a:p>
          <a:p>
            <a:r>
              <a:rPr lang="en-US" sz="2000" dirty="0"/>
              <a:t>motor + hotel → motel</a:t>
            </a:r>
            <a:endParaRPr lang="en-US" sz="1800" dirty="0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2064152F-8087-9D3E-470F-7350B474F657}"/>
              </a:ext>
            </a:extLst>
          </p:cNvPr>
          <p:cNvSpPr txBox="1">
            <a:spLocks/>
          </p:cNvSpPr>
          <p:nvPr/>
        </p:nvSpPr>
        <p:spPr>
          <a:xfrm>
            <a:off x="8358554" y="2643038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Modern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  <a:p>
            <a:r>
              <a:rPr lang="en-US" dirty="0">
                <a:solidFill>
                  <a:schemeClr val="tx1"/>
                </a:solidFill>
              </a:rPr>
              <a:t>Chillax</a:t>
            </a:r>
          </a:p>
          <a:p>
            <a:r>
              <a:rPr lang="en-US" dirty="0">
                <a:solidFill>
                  <a:schemeClr val="tx1"/>
                </a:solidFill>
              </a:rPr>
              <a:t>Hangry</a:t>
            </a:r>
          </a:p>
          <a:p>
            <a:r>
              <a:rPr lang="en-US" dirty="0">
                <a:solidFill>
                  <a:schemeClr val="tx1"/>
                </a:solidFill>
              </a:rPr>
              <a:t>Frenemy</a:t>
            </a:r>
          </a:p>
          <a:p>
            <a:r>
              <a:rPr lang="en-US" dirty="0">
                <a:solidFill>
                  <a:schemeClr val="tx1"/>
                </a:solidFill>
              </a:rPr>
              <a:t>Mansplain</a:t>
            </a:r>
          </a:p>
          <a:p>
            <a:r>
              <a:rPr lang="en-US" dirty="0">
                <a:solidFill>
                  <a:schemeClr val="tx1"/>
                </a:solidFill>
              </a:rPr>
              <a:t>Glamping</a:t>
            </a:r>
          </a:p>
          <a:p>
            <a:r>
              <a:rPr lang="en-US" dirty="0">
                <a:solidFill>
                  <a:schemeClr val="tx1"/>
                </a:solidFill>
              </a:rPr>
              <a:t>staycation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487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4EEC2-904A-5BCF-7E58-75227F486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74A01-D7DE-9455-BE7D-933160D88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Acronyms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7BCB35-0B86-73EF-EF66-657CF5291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2DDE8D-8947-0361-8C77-AC0DCF036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304" y="2516759"/>
            <a:ext cx="9993173" cy="35714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Acronyms are formed from the initial letters of a phrase and pronounced as a word.</a:t>
            </a:r>
          </a:p>
          <a:p>
            <a:pPr marL="0" indent="0">
              <a:buNone/>
            </a:pPr>
            <a:r>
              <a:rPr lang="en-US" sz="2000" b="1" dirty="0"/>
              <a:t>Example: </a:t>
            </a:r>
          </a:p>
          <a:p>
            <a:r>
              <a:rPr lang="en-US" sz="2000" dirty="0"/>
              <a:t>NASA</a:t>
            </a:r>
          </a:p>
          <a:p>
            <a:r>
              <a:rPr lang="en-US" sz="1800" dirty="0"/>
              <a:t>NATO</a:t>
            </a:r>
          </a:p>
          <a:p>
            <a:r>
              <a:rPr lang="en-US" sz="1800" dirty="0"/>
              <a:t>YOLO</a:t>
            </a:r>
          </a:p>
          <a:p>
            <a:r>
              <a:rPr lang="en-US" sz="1800" dirty="0"/>
              <a:t>GOAT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36C5475-5329-3B09-19D0-98638E1DBCD4}"/>
              </a:ext>
            </a:extLst>
          </p:cNvPr>
          <p:cNvSpPr txBox="1">
            <a:spLocks/>
          </p:cNvSpPr>
          <p:nvPr/>
        </p:nvSpPr>
        <p:spPr>
          <a:xfrm>
            <a:off x="8358554" y="2643038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43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7D3B7-DCF4-5CF4-A231-4863D4235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3B5B1-AA10-81DE-A766-B63CDCF86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Initialisms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D28B5A-D12C-9199-F545-349D88790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FA56B64-BC6F-D813-CAD8-A3D5C8F1F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304" y="2516759"/>
            <a:ext cx="9993173" cy="35714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Initialisms are formed from initial letters but pronounced separately.</a:t>
            </a:r>
          </a:p>
          <a:p>
            <a:pPr marL="0" indent="0">
              <a:buNone/>
            </a:pPr>
            <a:r>
              <a:rPr lang="en-US" sz="2000" b="1" dirty="0"/>
              <a:t>Example: </a:t>
            </a:r>
          </a:p>
          <a:p>
            <a:r>
              <a:rPr lang="en-US" sz="2000" dirty="0"/>
              <a:t>BBC</a:t>
            </a:r>
          </a:p>
          <a:p>
            <a:r>
              <a:rPr lang="en-US" sz="1800" dirty="0"/>
              <a:t>OMG</a:t>
            </a:r>
          </a:p>
          <a:p>
            <a:r>
              <a:rPr lang="en-US" sz="1800" dirty="0"/>
              <a:t>IDK</a:t>
            </a:r>
          </a:p>
          <a:p>
            <a:r>
              <a:rPr lang="en-US" sz="1800" dirty="0"/>
              <a:t>CEO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C02B9893-8C56-CDF7-0091-44DE497586B4}"/>
              </a:ext>
            </a:extLst>
          </p:cNvPr>
          <p:cNvSpPr txBox="1">
            <a:spLocks/>
          </p:cNvSpPr>
          <p:nvPr/>
        </p:nvSpPr>
        <p:spPr>
          <a:xfrm>
            <a:off x="8358554" y="2643038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13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CEC09-F603-B9D5-000E-94F2F931F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80DA8-DE9E-2CCB-03EC-C970C0261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Neologism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68C23B-6D7A-B6EF-A475-997891712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E6957B-BB32-8C90-A838-8D4A33436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304" y="2516759"/>
            <a:ext cx="9993173" cy="35714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A neologism is a newly created word or a new meaning of an existing word.</a:t>
            </a:r>
          </a:p>
          <a:p>
            <a:pPr marL="0" indent="0">
              <a:buNone/>
            </a:pPr>
            <a:r>
              <a:rPr lang="en-US" sz="2000" b="1" dirty="0"/>
              <a:t>Example: </a:t>
            </a:r>
          </a:p>
          <a:p>
            <a:r>
              <a:rPr lang="en-US" sz="2000" dirty="0" err="1"/>
              <a:t>Delulu</a:t>
            </a:r>
            <a:endParaRPr lang="en-US" sz="2000" dirty="0"/>
          </a:p>
          <a:p>
            <a:r>
              <a:rPr lang="en-US" sz="2000" dirty="0"/>
              <a:t>Metaverse</a:t>
            </a:r>
          </a:p>
          <a:p>
            <a:r>
              <a:rPr lang="en-US" sz="2000" dirty="0"/>
              <a:t>Cryptocurrency</a:t>
            </a:r>
          </a:p>
          <a:p>
            <a:r>
              <a:rPr lang="en-US" sz="2000" dirty="0"/>
              <a:t>AI</a:t>
            </a:r>
          </a:p>
          <a:p>
            <a:r>
              <a:rPr lang="en-US" sz="2000" dirty="0"/>
              <a:t>Core (cottagecore, </a:t>
            </a:r>
            <a:r>
              <a:rPr lang="en-US" sz="2000" dirty="0" err="1"/>
              <a:t>fairycore</a:t>
            </a:r>
            <a:r>
              <a:rPr lang="en-US" sz="2000" dirty="0"/>
              <a:t>)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9ACF67-3CEA-EDD1-EB84-5C86477BC92E}"/>
              </a:ext>
            </a:extLst>
          </p:cNvPr>
          <p:cNvSpPr txBox="1">
            <a:spLocks/>
          </p:cNvSpPr>
          <p:nvPr/>
        </p:nvSpPr>
        <p:spPr>
          <a:xfrm>
            <a:off x="8358554" y="2643038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158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A1DEE-9CCA-D878-4DD9-F4E90F868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8DAD5-9A80-A52D-2DB9-C7541AE55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Importance of Word 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055A32-67A8-17C1-5378-C67D012DD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32046A-684D-BE3A-187D-EDE56887A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304" y="2516759"/>
            <a:ext cx="9993173" cy="3571494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Improves vocabulary building</a:t>
            </a:r>
          </a:p>
          <a:p>
            <a:r>
              <a:rPr lang="en-US" sz="2000" b="1" dirty="0">
                <a:solidFill>
                  <a:schemeClr val="accent1"/>
                </a:solidFill>
              </a:rPr>
              <a:t>Helps in academic writing</a:t>
            </a:r>
          </a:p>
          <a:p>
            <a:r>
              <a:rPr lang="en-US" sz="2000" b="1" dirty="0">
                <a:solidFill>
                  <a:schemeClr val="accent1"/>
                </a:solidFill>
              </a:rPr>
              <a:t>Essential for competitive exams</a:t>
            </a:r>
          </a:p>
          <a:p>
            <a:r>
              <a:rPr lang="en-US" sz="2000" b="1" dirty="0">
                <a:solidFill>
                  <a:schemeClr val="accent1"/>
                </a:solidFill>
              </a:rPr>
              <a:t>Enhances spoken fluency</a:t>
            </a:r>
          </a:p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Shows cognitive creativity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6EE10057-609B-5EA2-7172-BD8F2F3E6F5E}"/>
              </a:ext>
            </a:extLst>
          </p:cNvPr>
          <p:cNvSpPr txBox="1">
            <a:spLocks/>
          </p:cNvSpPr>
          <p:nvPr/>
        </p:nvSpPr>
        <p:spPr>
          <a:xfrm>
            <a:off x="8358554" y="2643038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498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779FD9-88A4-7470-F9CC-E0D8FEE5A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4" y="560173"/>
            <a:ext cx="10981038" cy="56779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556932"/>
            <a:ext cx="5299952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</a:rPr>
              <a:t>Word Formation is a major branch of </a:t>
            </a:r>
            <a:r>
              <a:rPr lang="en-US" altLang="en-US" b="1" i="1" dirty="0">
                <a:solidFill>
                  <a:schemeClr val="accent1">
                    <a:lumMod val="75000"/>
                  </a:schemeClr>
                </a:solidFill>
              </a:rPr>
              <a:t>Morphology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</a:rPr>
              <a:t>, the study of the internal structure of words.</a:t>
            </a:r>
          </a:p>
          <a:p>
            <a:pPr marL="0" indent="0">
              <a:buNone/>
            </a:pPr>
            <a:r>
              <a:rPr lang="en-US" altLang="en-US" dirty="0"/>
              <a:t>The term morphology comes from Greek:</a:t>
            </a:r>
          </a:p>
          <a:p>
            <a:r>
              <a:rPr lang="en-US" altLang="en-US" b="1" dirty="0" err="1"/>
              <a:t>morphē</a:t>
            </a:r>
            <a:r>
              <a:rPr lang="en-US" altLang="en-US" dirty="0"/>
              <a:t> = form</a:t>
            </a:r>
          </a:p>
          <a:p>
            <a:r>
              <a:rPr lang="en-US" altLang="en-US" b="1" dirty="0"/>
              <a:t>logos</a:t>
            </a:r>
            <a:r>
              <a:rPr lang="en-US" altLang="en-US" dirty="0"/>
              <a:t> = study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D63A89B-C50D-C8B2-262B-E1100240CCCE}"/>
              </a:ext>
            </a:extLst>
          </p:cNvPr>
          <p:cNvSpPr txBox="1">
            <a:spLocks/>
          </p:cNvSpPr>
          <p:nvPr/>
        </p:nvSpPr>
        <p:spPr>
          <a:xfrm>
            <a:off x="6539853" y="2556932"/>
            <a:ext cx="5299952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</a:rPr>
              <a:t>Word formation explains:</a:t>
            </a:r>
          </a:p>
          <a:p>
            <a:r>
              <a:rPr lang="en-US" altLang="en-US" dirty="0">
                <a:solidFill>
                  <a:schemeClr val="tx1"/>
                </a:solidFill>
              </a:rPr>
              <a:t>How new words are created</a:t>
            </a:r>
          </a:p>
          <a:p>
            <a:r>
              <a:rPr lang="en-US" altLang="en-US" dirty="0">
                <a:solidFill>
                  <a:schemeClr val="tx1"/>
                </a:solidFill>
              </a:rPr>
              <a:t>How existing words change form</a:t>
            </a:r>
          </a:p>
          <a:p>
            <a:r>
              <a:rPr lang="en-US" altLang="en-US" dirty="0">
                <a:solidFill>
                  <a:schemeClr val="tx1"/>
                </a:solidFill>
              </a:rPr>
              <a:t>How meaning and grammar interact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42F4-8100-D1F0-DCAE-D05887EE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B750F-D98D-1529-F8F5-842393989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Key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DE9FE-A6B7-DBAD-9418-C06CF1AAC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b="1" dirty="0"/>
              <a:t>Before studying processes, we must understand:</a:t>
            </a:r>
          </a:p>
          <a:p>
            <a:pPr marL="0" indent="0">
              <a:buNone/>
            </a:pPr>
            <a:r>
              <a:rPr lang="en-US" altLang="en-US" dirty="0"/>
              <a:t>🔹 Morpheme: </a:t>
            </a:r>
            <a:r>
              <a:rPr lang="en-US" altLang="en-US" dirty="0">
                <a:solidFill>
                  <a:schemeClr val="accent1"/>
                </a:solidFill>
              </a:rPr>
              <a:t>The smallest meaningful unit of language.</a:t>
            </a:r>
          </a:p>
          <a:p>
            <a:r>
              <a:rPr lang="en-US" altLang="en-US" b="1" dirty="0"/>
              <a:t>Free morpheme </a:t>
            </a:r>
            <a:r>
              <a:rPr lang="en-US" altLang="en-US" dirty="0"/>
              <a:t>(can stand alone) → book, happy</a:t>
            </a:r>
          </a:p>
          <a:p>
            <a:r>
              <a:rPr lang="en-US" altLang="en-US" b="1" dirty="0"/>
              <a:t>Bound morpheme </a:t>
            </a:r>
            <a:r>
              <a:rPr lang="en-US" altLang="en-US" dirty="0"/>
              <a:t>(cannot stand alone) → un-, -ness</a:t>
            </a:r>
            <a:endParaRPr lang="en-US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61E183-121E-D760-5A6B-260EF3678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17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D75DF-D929-86ED-21E7-703A4547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4CE38-D733-0F6A-38BE-8DB49A249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Affixation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2931F7-DFC2-73D5-1E97-21F2DFA6C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51BD42E-A90F-8B53-3196-9BFAA237C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Affixation is the process of adding an affix (bound morpheme) to a base word</a:t>
            </a:r>
            <a:r>
              <a:rPr lang="en-US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r>
              <a:rPr lang="en-US" b="1" dirty="0"/>
              <a:t>Structure</a:t>
            </a:r>
            <a:r>
              <a:rPr lang="en-US" dirty="0"/>
              <a:t>: Base + Affix → New Word</a:t>
            </a:r>
          </a:p>
          <a:p>
            <a:pPr marL="0" indent="0">
              <a:buNone/>
            </a:pPr>
            <a:r>
              <a:rPr lang="en-US" b="1" dirty="0"/>
              <a:t>Example</a:t>
            </a:r>
            <a:r>
              <a:rPr lang="en-US" dirty="0"/>
              <a:t>: happy + -ness → happiness</a:t>
            </a:r>
          </a:p>
        </p:txBody>
      </p:sp>
    </p:spTree>
    <p:extLst>
      <p:ext uri="{BB962C8B-B14F-4D97-AF65-F5344CB8AC3E}">
        <p14:creationId xmlns:p14="http://schemas.microsoft.com/office/powerpoint/2010/main" val="540366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B4B82-20A9-C4B2-59F4-39579B7D0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BF733-BABB-5F21-E3B0-16EE3F281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Types of Affixes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F87C77-44DA-92EC-E147-E8485B85D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801973-D4C1-A3E4-5B8F-311083BB9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669" y="2623583"/>
            <a:ext cx="4800599" cy="33189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Prefix</a:t>
            </a:r>
            <a:r>
              <a:rPr lang="en-US" dirty="0"/>
              <a:t> (added at beginning)</a:t>
            </a:r>
          </a:p>
          <a:p>
            <a:r>
              <a:rPr lang="en-US" dirty="0"/>
              <a:t>un- → unhappy</a:t>
            </a:r>
          </a:p>
          <a:p>
            <a:r>
              <a:rPr lang="en-US" dirty="0"/>
              <a:t>re- → rewrite</a:t>
            </a:r>
          </a:p>
          <a:p>
            <a:r>
              <a:rPr lang="en-US" dirty="0"/>
              <a:t>dis- → disagree</a:t>
            </a:r>
          </a:p>
          <a:p>
            <a:pPr marL="0" indent="0">
              <a:buNone/>
            </a:pPr>
            <a:r>
              <a:rPr lang="en-US" b="1" dirty="0"/>
              <a:t>Modern examples:</a:t>
            </a:r>
          </a:p>
          <a:p>
            <a:r>
              <a:rPr lang="en-US" dirty="0"/>
              <a:t>Rewatch</a:t>
            </a:r>
          </a:p>
          <a:p>
            <a:r>
              <a:rPr lang="en-US" dirty="0"/>
              <a:t>de-influence</a:t>
            </a:r>
          </a:p>
          <a:p>
            <a:r>
              <a:rPr lang="en-US" dirty="0"/>
              <a:t>unbothered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E5434789-F409-9DBC-5786-07E4BDB4E3B2}"/>
              </a:ext>
            </a:extLst>
          </p:cNvPr>
          <p:cNvSpPr txBox="1">
            <a:spLocks/>
          </p:cNvSpPr>
          <p:nvPr/>
        </p:nvSpPr>
        <p:spPr>
          <a:xfrm>
            <a:off x="6934202" y="2556932"/>
            <a:ext cx="4800599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/>
              <a:buNone/>
            </a:pPr>
            <a:r>
              <a:rPr lang="en-US" b="1" dirty="0"/>
              <a:t>Suffix (added at end)</a:t>
            </a:r>
          </a:p>
          <a:p>
            <a:r>
              <a:rPr lang="en-US" dirty="0"/>
              <a:t>-ness → kindness</a:t>
            </a:r>
          </a:p>
          <a:p>
            <a:r>
              <a:rPr lang="en-US" dirty="0"/>
              <a:t>-er → teacher</a:t>
            </a:r>
          </a:p>
          <a:p>
            <a:r>
              <a:rPr lang="en-US" dirty="0"/>
              <a:t>-</a:t>
            </a:r>
            <a:r>
              <a:rPr lang="en-US" dirty="0" err="1"/>
              <a:t>ify</a:t>
            </a:r>
            <a:r>
              <a:rPr lang="en-US" dirty="0"/>
              <a:t> → beautify</a:t>
            </a:r>
          </a:p>
          <a:p>
            <a:pPr marL="0" indent="0">
              <a:buFont typeface="Arial" panose="020B0604020202020204"/>
              <a:buNone/>
            </a:pPr>
            <a:r>
              <a:rPr lang="en-US" b="1" dirty="0"/>
              <a:t>Modern examples:</a:t>
            </a:r>
          </a:p>
          <a:p>
            <a:r>
              <a:rPr lang="en-US" dirty="0"/>
              <a:t>cringe → cringey</a:t>
            </a:r>
          </a:p>
          <a:p>
            <a:r>
              <a:rPr lang="en-US" dirty="0"/>
              <a:t>simp → </a:t>
            </a:r>
            <a:r>
              <a:rPr lang="en-US" dirty="0" err="1"/>
              <a:t>simping</a:t>
            </a:r>
            <a:endParaRPr lang="en-US" dirty="0"/>
          </a:p>
          <a:p>
            <a:r>
              <a:rPr lang="en-US" dirty="0"/>
              <a:t>aesthetic → </a:t>
            </a:r>
            <a:r>
              <a:rPr lang="en-US" dirty="0" err="1"/>
              <a:t>aestheticify</a:t>
            </a:r>
            <a:r>
              <a:rPr lang="en-US" dirty="0"/>
              <a:t> (informal)</a:t>
            </a:r>
          </a:p>
        </p:txBody>
      </p:sp>
    </p:spTree>
    <p:extLst>
      <p:ext uri="{BB962C8B-B14F-4D97-AF65-F5344CB8AC3E}">
        <p14:creationId xmlns:p14="http://schemas.microsoft.com/office/powerpoint/2010/main" val="146895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F9B21-7CB1-C223-4199-029EB4B66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20060-CF16-5A19-6635-C8A1BA0FF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Continued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8547E3-5867-5251-74CE-7B860ED9E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EAE36A-15D6-9081-DCDB-10E05D6DA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8013" y="2556932"/>
            <a:ext cx="4800599" cy="33189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Rules of Affixation</a:t>
            </a:r>
          </a:p>
          <a:p>
            <a:pPr marL="0" indent="0">
              <a:buNone/>
            </a:pPr>
            <a:r>
              <a:rPr lang="en-US" b="1" dirty="0"/>
              <a:t>Some affixes change word class:</a:t>
            </a:r>
          </a:p>
          <a:p>
            <a:r>
              <a:rPr lang="en-US" dirty="0"/>
              <a:t>teach (V) → teacher (N)</a:t>
            </a:r>
          </a:p>
          <a:p>
            <a:r>
              <a:rPr lang="en-US" dirty="0"/>
              <a:t>modern (Adj) → modernize (V)</a:t>
            </a:r>
          </a:p>
          <a:p>
            <a:pPr marL="0" indent="0">
              <a:buNone/>
            </a:pPr>
            <a:r>
              <a:rPr lang="en-US" b="1" dirty="0"/>
              <a:t>Some do not:</a:t>
            </a:r>
          </a:p>
          <a:p>
            <a:r>
              <a:rPr lang="en-US" dirty="0"/>
              <a:t>happy → unhappy (Adj → Adj)</a:t>
            </a:r>
          </a:p>
          <a:p>
            <a:r>
              <a:rPr lang="en-US" dirty="0"/>
              <a:t>Affixes attach only to specific word classes.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52E62F6-C367-0FC6-38BB-66B44DFA3DDD}"/>
              </a:ext>
            </a:extLst>
          </p:cNvPr>
          <p:cNvSpPr txBox="1">
            <a:spLocks/>
          </p:cNvSpPr>
          <p:nvPr/>
        </p:nvSpPr>
        <p:spPr>
          <a:xfrm>
            <a:off x="1124703" y="2556932"/>
            <a:ext cx="4800599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 Infix (rare in English)</a:t>
            </a:r>
          </a:p>
          <a:p>
            <a:pPr marL="0" indent="0">
              <a:buNone/>
            </a:pPr>
            <a:r>
              <a:rPr lang="en-US" dirty="0"/>
              <a:t>Inserted inside a word: </a:t>
            </a:r>
            <a:r>
              <a:rPr lang="en-US" dirty="0" err="1"/>
              <a:t>abso</a:t>
            </a:r>
            <a:r>
              <a:rPr lang="en-US" dirty="0"/>
              <a:t>-bloody-</a:t>
            </a:r>
            <a:r>
              <a:rPr lang="en-US" dirty="0" err="1"/>
              <a:t>lutely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059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FC2CC-2646-41E3-DD29-59D33737F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AA300-BA26-0C18-DFC2-BC38EAB74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Compounding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3511FF-1D4D-6482-106B-6CE2EB711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424CC-9473-D10D-B26B-E5BA909B1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702" y="2556932"/>
            <a:ext cx="4800600" cy="3318936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</a:rPr>
              <a:t>Compounding is the combination of two free morphemes to create a new word.</a:t>
            </a:r>
          </a:p>
          <a:p>
            <a:pPr marL="0" indent="0">
              <a:buNone/>
            </a:pPr>
            <a:r>
              <a:rPr lang="en-US" sz="2000" b="1" dirty="0"/>
              <a:t>Structure: </a:t>
            </a:r>
            <a:r>
              <a:rPr lang="en-US" sz="2000" dirty="0"/>
              <a:t>Word + Word → New Word</a:t>
            </a:r>
          </a:p>
          <a:p>
            <a:pPr marL="0" indent="0">
              <a:buNone/>
            </a:pPr>
            <a:r>
              <a:rPr lang="en-US" sz="2000" b="1" dirty="0"/>
              <a:t>Example: </a:t>
            </a:r>
            <a:r>
              <a:rPr lang="en-US" sz="2000" dirty="0"/>
              <a:t>black + board → blackboard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4766677C-2283-C920-C960-C0A2CB274D93}"/>
              </a:ext>
            </a:extLst>
          </p:cNvPr>
          <p:cNvSpPr txBox="1">
            <a:spLocks/>
          </p:cNvSpPr>
          <p:nvPr/>
        </p:nvSpPr>
        <p:spPr>
          <a:xfrm>
            <a:off x="6452216" y="2556932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</a:rPr>
              <a:t>Closed Compounds</a:t>
            </a:r>
          </a:p>
          <a:p>
            <a:r>
              <a:rPr lang="en-US" sz="2000" dirty="0">
                <a:solidFill>
                  <a:schemeClr val="tx1"/>
                </a:solidFill>
              </a:rPr>
              <a:t>Notebook</a:t>
            </a:r>
          </a:p>
          <a:p>
            <a:r>
              <a:rPr lang="en-US" sz="2000" dirty="0">
                <a:solidFill>
                  <a:schemeClr val="tx1"/>
                </a:solidFill>
              </a:rPr>
              <a:t>toothpaste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</a:rPr>
              <a:t>Open Compounds</a:t>
            </a:r>
          </a:p>
          <a:p>
            <a:r>
              <a:rPr lang="en-US" sz="2000" dirty="0">
                <a:solidFill>
                  <a:schemeClr val="tx1"/>
                </a:solidFill>
              </a:rPr>
              <a:t>high school</a:t>
            </a:r>
          </a:p>
          <a:p>
            <a:r>
              <a:rPr lang="en-US" sz="2000" dirty="0">
                <a:solidFill>
                  <a:schemeClr val="tx1"/>
                </a:solidFill>
              </a:rPr>
              <a:t>ice cream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</a:rPr>
              <a:t>Hyphenated Compounds</a:t>
            </a:r>
          </a:p>
          <a:p>
            <a:r>
              <a:rPr lang="en-US" sz="2000" dirty="0">
                <a:solidFill>
                  <a:schemeClr val="tx1"/>
                </a:solidFill>
              </a:rPr>
              <a:t>mother-in-law</a:t>
            </a:r>
          </a:p>
          <a:p>
            <a:r>
              <a:rPr lang="en-US" sz="2000" dirty="0">
                <a:solidFill>
                  <a:schemeClr val="tx1"/>
                </a:solidFill>
              </a:rPr>
              <a:t>well-known</a:t>
            </a:r>
          </a:p>
        </p:txBody>
      </p:sp>
    </p:spTree>
    <p:extLst>
      <p:ext uri="{BB962C8B-B14F-4D97-AF65-F5344CB8AC3E}">
        <p14:creationId xmlns:p14="http://schemas.microsoft.com/office/powerpoint/2010/main" val="2664321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C1269-6DB9-8B4D-6B72-8889EE26E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03730-828E-F792-05B3-DF8D20407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Continued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0844B3-2BD7-D8C2-9AC0-0DFAF5D1D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BF64E0-E57C-253F-1C1B-F3FF9B7E3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702" y="2556932"/>
            <a:ext cx="4800600" cy="3318936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1"/>
                </a:solidFill>
              </a:rPr>
              <a:t>Structural Patterns</a:t>
            </a:r>
          </a:p>
          <a:p>
            <a:r>
              <a:rPr lang="en-US" dirty="0">
                <a:solidFill>
                  <a:schemeClr val="tx1"/>
                </a:solidFill>
              </a:rPr>
              <a:t>Noun + Noun → toothbrush</a:t>
            </a:r>
          </a:p>
          <a:p>
            <a:r>
              <a:rPr lang="en-US" dirty="0">
                <a:solidFill>
                  <a:schemeClr val="tx1"/>
                </a:solidFill>
              </a:rPr>
              <a:t>Adj + Noun → blackboard</a:t>
            </a:r>
          </a:p>
          <a:p>
            <a:r>
              <a:rPr lang="en-US" dirty="0">
                <a:solidFill>
                  <a:schemeClr val="tx1"/>
                </a:solidFill>
              </a:rPr>
              <a:t>Verb + Noun → pickpocket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9B070713-92D3-71D8-08B0-8F836FF9D2E2}"/>
              </a:ext>
            </a:extLst>
          </p:cNvPr>
          <p:cNvSpPr txBox="1">
            <a:spLocks/>
          </p:cNvSpPr>
          <p:nvPr/>
        </p:nvSpPr>
        <p:spPr>
          <a:xfrm>
            <a:off x="6549493" y="2556932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solidFill>
                  <a:schemeClr val="accent1"/>
                </a:solidFill>
              </a:rPr>
              <a:t>Modern / Gen Z Examples</a:t>
            </a:r>
          </a:p>
          <a:p>
            <a:r>
              <a:rPr lang="en-US" dirty="0">
                <a:solidFill>
                  <a:schemeClr val="tx1"/>
                </a:solidFill>
              </a:rPr>
              <a:t>Doomscroll</a:t>
            </a:r>
          </a:p>
          <a:p>
            <a:r>
              <a:rPr lang="en-US" dirty="0">
                <a:solidFill>
                  <a:schemeClr val="tx1"/>
                </a:solidFill>
              </a:rPr>
              <a:t>Girlboss</a:t>
            </a:r>
          </a:p>
          <a:p>
            <a:r>
              <a:rPr lang="en-US" dirty="0">
                <a:solidFill>
                  <a:schemeClr val="tx1"/>
                </a:solidFill>
              </a:rPr>
              <a:t>soft launch</a:t>
            </a:r>
          </a:p>
          <a:p>
            <a:r>
              <a:rPr lang="en-US" dirty="0">
                <a:solidFill>
                  <a:schemeClr val="tx1"/>
                </a:solidFill>
              </a:rPr>
              <a:t>Situationship</a:t>
            </a:r>
          </a:p>
          <a:p>
            <a:r>
              <a:rPr lang="en-US" dirty="0">
                <a:solidFill>
                  <a:schemeClr val="tx1"/>
                </a:solidFill>
              </a:rPr>
              <a:t>main character</a:t>
            </a:r>
          </a:p>
        </p:txBody>
      </p:sp>
    </p:spTree>
    <p:extLst>
      <p:ext uri="{BB962C8B-B14F-4D97-AF65-F5344CB8AC3E}">
        <p14:creationId xmlns:p14="http://schemas.microsoft.com/office/powerpoint/2010/main" val="2073996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E59BC-8E5C-F135-E800-5B3407145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3D5E6-6390-7A4E-FB5D-DA54F86F8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Clipping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5D9FF7-3456-70F6-70BF-4C99ED963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40ED94-04E3-7CE3-1B50-CC4367BEB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702" y="2556932"/>
            <a:ext cx="4800600" cy="3318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</a:rPr>
              <a:t>Clipping is shortening a longer word without changing its meaning.</a:t>
            </a:r>
          </a:p>
          <a:p>
            <a:pPr marL="0" indent="0">
              <a:buNone/>
            </a:pPr>
            <a:r>
              <a:rPr lang="en-US" sz="2000" b="1" dirty="0"/>
              <a:t>Structure: </a:t>
            </a:r>
            <a:r>
              <a:rPr lang="en-US" sz="2000" dirty="0"/>
              <a:t>Word + Word → New Word</a:t>
            </a:r>
          </a:p>
          <a:p>
            <a:pPr marL="0" indent="0">
              <a:buNone/>
            </a:pPr>
            <a:r>
              <a:rPr lang="en-US" sz="2000" b="1" dirty="0"/>
              <a:t>Example: </a:t>
            </a:r>
            <a:r>
              <a:rPr lang="en-US" sz="2000" dirty="0"/>
              <a:t>black + board → blackboard</a:t>
            </a:r>
          </a:p>
          <a:p>
            <a:pPr marL="0" indent="0">
              <a:buNone/>
            </a:pPr>
            <a:r>
              <a:rPr lang="en-US" sz="2000" b="1" dirty="0"/>
              <a:t>Importance</a:t>
            </a:r>
          </a:p>
          <a:p>
            <a:r>
              <a:rPr lang="en-US" sz="2000" dirty="0"/>
              <a:t>Speeds communication</a:t>
            </a:r>
          </a:p>
          <a:p>
            <a:r>
              <a:rPr lang="en-US" sz="2000" dirty="0"/>
              <a:t>Common in informal speech</a:t>
            </a:r>
          </a:p>
          <a:p>
            <a:r>
              <a:rPr lang="en-US" sz="2000" dirty="0"/>
              <a:t>Shows youth identity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C46C2FA2-1737-D6F9-FE35-8CE1D2B0554F}"/>
              </a:ext>
            </a:extLst>
          </p:cNvPr>
          <p:cNvSpPr txBox="1">
            <a:spLocks/>
          </p:cNvSpPr>
          <p:nvPr/>
        </p:nvSpPr>
        <p:spPr>
          <a:xfrm>
            <a:off x="6452216" y="2556932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</a:rPr>
              <a:t>Back Clipping</a:t>
            </a:r>
          </a:p>
          <a:p>
            <a:r>
              <a:rPr lang="en-US" sz="2000" dirty="0">
                <a:solidFill>
                  <a:schemeClr val="tx1"/>
                </a:solidFill>
              </a:rPr>
              <a:t>advertisement → ad</a:t>
            </a:r>
          </a:p>
          <a:p>
            <a:r>
              <a:rPr lang="en-US" sz="2000" dirty="0">
                <a:solidFill>
                  <a:schemeClr val="tx1"/>
                </a:solidFill>
              </a:rPr>
              <a:t>examination → exam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</a:rPr>
              <a:t>Fore Clipping</a:t>
            </a:r>
          </a:p>
          <a:p>
            <a:r>
              <a:rPr lang="en-US" sz="2000" dirty="0">
                <a:solidFill>
                  <a:schemeClr val="tx1"/>
                </a:solidFill>
              </a:rPr>
              <a:t>telephone → phone</a:t>
            </a:r>
          </a:p>
          <a:p>
            <a:r>
              <a:rPr lang="en-US" sz="2000" dirty="0">
                <a:solidFill>
                  <a:schemeClr val="tx1"/>
                </a:solidFill>
              </a:rPr>
              <a:t>helicopter → copter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</a:rPr>
              <a:t>Middle Clipping</a:t>
            </a:r>
          </a:p>
          <a:p>
            <a:r>
              <a:rPr lang="en-US" sz="2000" dirty="0">
                <a:solidFill>
                  <a:schemeClr val="tx1"/>
                </a:solidFill>
              </a:rPr>
              <a:t>influenza → flu</a:t>
            </a:r>
          </a:p>
        </p:txBody>
      </p:sp>
    </p:spTree>
    <p:extLst>
      <p:ext uri="{BB962C8B-B14F-4D97-AF65-F5344CB8AC3E}">
        <p14:creationId xmlns:p14="http://schemas.microsoft.com/office/powerpoint/2010/main" val="36417134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215</TotalTime>
  <Words>739</Words>
  <Application>Microsoft Office PowerPoint</Application>
  <PresentationFormat>Widescreen</PresentationFormat>
  <Paragraphs>183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Garamond</vt:lpstr>
      <vt:lpstr>Organic</vt:lpstr>
      <vt:lpstr>Word Formation </vt:lpstr>
      <vt:lpstr>Introduction</vt:lpstr>
      <vt:lpstr>Key Concepts</vt:lpstr>
      <vt:lpstr>Affixation</vt:lpstr>
      <vt:lpstr>Types of Affixes</vt:lpstr>
      <vt:lpstr>Continued</vt:lpstr>
      <vt:lpstr>Compounding </vt:lpstr>
      <vt:lpstr>Continued</vt:lpstr>
      <vt:lpstr>Clipping</vt:lpstr>
      <vt:lpstr>Backformation</vt:lpstr>
      <vt:lpstr>Conversion</vt:lpstr>
      <vt:lpstr>Conversion</vt:lpstr>
      <vt:lpstr>Blending</vt:lpstr>
      <vt:lpstr>Acronyms</vt:lpstr>
      <vt:lpstr>Initialisms</vt:lpstr>
      <vt:lpstr>Neologism</vt:lpstr>
      <vt:lpstr>Importance of Word Formation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Administrator</cp:lastModifiedBy>
  <cp:revision>127</cp:revision>
  <dcterms:created xsi:type="dcterms:W3CDTF">2025-11-09T06:51:00Z</dcterms:created>
  <dcterms:modified xsi:type="dcterms:W3CDTF">2026-02-13T06:53:36Z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