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73" r:id="rId8"/>
    <p:sldId id="262" r:id="rId9"/>
    <p:sldId id="263" r:id="rId10"/>
    <p:sldId id="264" r:id="rId11"/>
    <p:sldId id="265" r:id="rId12"/>
    <p:sldId id="266" r:id="rId13"/>
    <p:sldId id="274" r:id="rId14"/>
    <p:sldId id="267" r:id="rId15"/>
    <p:sldId id="268" r:id="rId16"/>
    <p:sldId id="269" r:id="rId17"/>
    <p:sldId id="270" r:id="rId18"/>
    <p:sldId id="271" r:id="rId19"/>
    <p:sldId id="280" r:id="rId20"/>
    <p:sldId id="281" r:id="rId21"/>
    <p:sldId id="272" r:id="rId22"/>
    <p:sldId id="282" r:id="rId23"/>
    <p:sldId id="275" r:id="rId24"/>
    <p:sldId id="283" r:id="rId25"/>
    <p:sldId id="276" r:id="rId26"/>
    <p:sldId id="277" r:id="rId27"/>
    <p:sldId id="278" r:id="rId28"/>
    <p:sldId id="284" r:id="rId29"/>
    <p:sldId id="279" r:id="rId30"/>
    <p:sldId id="285" r:id="rId31"/>
    <p:sldId id="286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UPPER LIMB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9" y="1399430"/>
            <a:ext cx="623638" cy="47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142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Relations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In </a:t>
            </a:r>
            <a:r>
              <a:rPr lang="en-US" b="1" dirty="0"/>
              <a:t>the Forearm:</a:t>
            </a:r>
            <a:endParaRPr lang="en-US" dirty="0"/>
          </a:p>
          <a:p>
            <a:r>
              <a:rPr lang="en-US" dirty="0"/>
              <a:t>Accompanied by radial nerve (superficial branch) in upper part</a:t>
            </a:r>
          </a:p>
          <a:p>
            <a:r>
              <a:rPr lang="en-US" dirty="0"/>
              <a:t>Radial artery lies lateral to flexor carpi </a:t>
            </a:r>
            <a:r>
              <a:rPr lang="en-US" dirty="0" err="1"/>
              <a:t>radialis</a:t>
            </a:r>
            <a:r>
              <a:rPr lang="en-US" dirty="0"/>
              <a:t> in lower part</a:t>
            </a:r>
          </a:p>
          <a:p>
            <a:r>
              <a:rPr lang="en-US" dirty="0"/>
              <a:t>Superficial near wrist (site of pulse)</a:t>
            </a:r>
          </a:p>
          <a:p>
            <a:r>
              <a:rPr lang="en-US" b="1" dirty="0"/>
              <a:t>At the Wrist:</a:t>
            </a:r>
            <a:endParaRPr lang="en-US" dirty="0"/>
          </a:p>
          <a:p>
            <a:r>
              <a:rPr lang="en-US" dirty="0"/>
              <a:t>Lies lateral to flexor carpi </a:t>
            </a:r>
            <a:r>
              <a:rPr lang="en-US" dirty="0" err="1"/>
              <a:t>radialis</a:t>
            </a:r>
            <a:r>
              <a:rPr lang="en-US" dirty="0"/>
              <a:t> tendon</a:t>
            </a:r>
          </a:p>
          <a:p>
            <a:r>
              <a:rPr lang="en-US" dirty="0"/>
              <a:t>Covered only by skin and fascia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9" y="488881"/>
            <a:ext cx="623638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475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8881"/>
            <a:ext cx="11147728" cy="59039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9" y="488881"/>
            <a:ext cx="623638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662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Branches in Forearm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Radial </a:t>
            </a:r>
            <a:r>
              <a:rPr lang="en-US" dirty="0"/>
              <a:t>recurrent artery</a:t>
            </a:r>
          </a:p>
          <a:p>
            <a:r>
              <a:rPr lang="en-US" dirty="0"/>
              <a:t>Muscular branches</a:t>
            </a:r>
          </a:p>
          <a:p>
            <a:r>
              <a:rPr lang="en-US" dirty="0"/>
              <a:t>Palmar carpal branch</a:t>
            </a:r>
          </a:p>
          <a:p>
            <a:r>
              <a:rPr lang="en-US" dirty="0"/>
              <a:t>Dorsal carpal branch</a:t>
            </a:r>
          </a:p>
          <a:p>
            <a:r>
              <a:rPr lang="en-US" dirty="0"/>
              <a:t>Superficial palmar branch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9" y="488881"/>
            <a:ext cx="623638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37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8881"/>
            <a:ext cx="11147728" cy="59039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9" y="488881"/>
            <a:ext cx="623638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8381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Branches in </a:t>
            </a:r>
            <a:r>
              <a:rPr lang="en-US" b="1" dirty="0" smtClean="0"/>
              <a:t>Hand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Princeps</a:t>
            </a:r>
            <a:r>
              <a:rPr lang="en-US" dirty="0" smtClean="0"/>
              <a:t> </a:t>
            </a:r>
            <a:r>
              <a:rPr lang="en-US" dirty="0" err="1"/>
              <a:t>pollicis</a:t>
            </a:r>
            <a:r>
              <a:rPr lang="en-US" dirty="0"/>
              <a:t> artery</a:t>
            </a:r>
          </a:p>
          <a:p>
            <a:r>
              <a:rPr lang="en-US" dirty="0" err="1"/>
              <a:t>Radialis</a:t>
            </a:r>
            <a:r>
              <a:rPr lang="en-US" dirty="0"/>
              <a:t> </a:t>
            </a:r>
            <a:r>
              <a:rPr lang="en-US" dirty="0" err="1"/>
              <a:t>indicis</a:t>
            </a:r>
            <a:r>
              <a:rPr lang="en-US" dirty="0"/>
              <a:t> artery</a:t>
            </a:r>
          </a:p>
          <a:p>
            <a:r>
              <a:rPr lang="en-US" dirty="0"/>
              <a:t>Contributes to deep palmar arch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9" y="488881"/>
            <a:ext cx="623638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480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ULNAR ARTERY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Origin</a:t>
            </a:r>
          </a:p>
          <a:p>
            <a:r>
              <a:rPr lang="en-US" dirty="0"/>
              <a:t>Larger terminal branch of brachial artery</a:t>
            </a:r>
          </a:p>
          <a:p>
            <a:r>
              <a:rPr lang="en-US" dirty="0"/>
              <a:t>Begins in cubital fossa opposite neck of radius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9" y="488881"/>
            <a:ext cx="623638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4455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88881"/>
            <a:ext cx="11155679" cy="58642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9" y="488881"/>
            <a:ext cx="623638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0772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3" y="488881"/>
            <a:ext cx="11163630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9" y="488881"/>
            <a:ext cx="623638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170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Course in Forearm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Passes </a:t>
            </a:r>
            <a:r>
              <a:rPr lang="en-US" dirty="0"/>
              <a:t>deep to pronator </a:t>
            </a:r>
            <a:r>
              <a:rPr lang="en-US" dirty="0" err="1"/>
              <a:t>teres</a:t>
            </a:r>
            <a:endParaRPr lang="en-US" dirty="0"/>
          </a:p>
          <a:p>
            <a:r>
              <a:rPr lang="en-US" dirty="0"/>
              <a:t>Runs obliquely toward medial side</a:t>
            </a:r>
          </a:p>
          <a:p>
            <a:r>
              <a:rPr lang="en-US" dirty="0"/>
              <a:t>Descends along medial forearm</a:t>
            </a:r>
          </a:p>
          <a:p>
            <a:r>
              <a:rPr lang="en-US" dirty="0"/>
              <a:t>Accompanied by ulnar nerve in lower half</a:t>
            </a:r>
          </a:p>
          <a:p>
            <a:r>
              <a:rPr lang="en-US" dirty="0"/>
              <a:t>Passes superficial to flexor retinaculum</a:t>
            </a:r>
          </a:p>
          <a:p>
            <a:r>
              <a:rPr lang="en-US" dirty="0"/>
              <a:t>Enters palm lateral to pisiform bone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9" y="488881"/>
            <a:ext cx="623638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6402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88881"/>
            <a:ext cx="11155679" cy="58642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9" y="488881"/>
            <a:ext cx="623638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428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RADIAL ARTERY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Origin:</a:t>
            </a:r>
            <a:endParaRPr lang="en-US" b="1" dirty="0"/>
          </a:p>
          <a:p>
            <a:r>
              <a:rPr lang="en-US" dirty="0"/>
              <a:t>Smaller terminal branch of the brachial artery</a:t>
            </a:r>
          </a:p>
          <a:p>
            <a:r>
              <a:rPr lang="en-US" dirty="0"/>
              <a:t>Begins in the cubital fossa</a:t>
            </a:r>
          </a:p>
          <a:p>
            <a:r>
              <a:rPr lang="en-US" dirty="0"/>
              <a:t>At the level of the neck of the radius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9" y="488881"/>
            <a:ext cx="623638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372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3" y="488881"/>
            <a:ext cx="11163630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9" y="488881"/>
            <a:ext cx="623638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9514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Termination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Forms </a:t>
            </a:r>
            <a:r>
              <a:rPr lang="en-US" dirty="0"/>
              <a:t>the </a:t>
            </a:r>
            <a:r>
              <a:rPr lang="en-US" b="1" dirty="0"/>
              <a:t>superficial palmar arch</a:t>
            </a:r>
            <a:endParaRPr lang="en-US" dirty="0"/>
          </a:p>
          <a:p>
            <a:r>
              <a:rPr lang="en-US" dirty="0"/>
              <a:t>Anastomoses with superficial branch of radial artery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9" y="488881"/>
            <a:ext cx="623638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4799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3" y="488881"/>
            <a:ext cx="11163630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9" y="488881"/>
            <a:ext cx="623638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8798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Relations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Upper </a:t>
            </a:r>
            <a:r>
              <a:rPr lang="en-US" b="1" dirty="0"/>
              <a:t>Forearm:</a:t>
            </a:r>
            <a:endParaRPr lang="en-US" dirty="0"/>
          </a:p>
          <a:p>
            <a:r>
              <a:rPr lang="en-US" dirty="0"/>
              <a:t>Deep to pronator </a:t>
            </a:r>
            <a:r>
              <a:rPr lang="en-US" dirty="0" err="1"/>
              <a:t>teres</a:t>
            </a:r>
            <a:endParaRPr lang="en-US" dirty="0"/>
          </a:p>
          <a:p>
            <a:r>
              <a:rPr lang="en-US" dirty="0"/>
              <a:t>Deep to flexor </a:t>
            </a:r>
            <a:r>
              <a:rPr lang="en-US" dirty="0" err="1"/>
              <a:t>digitorum</a:t>
            </a:r>
            <a:r>
              <a:rPr lang="en-US" dirty="0"/>
              <a:t> </a:t>
            </a:r>
            <a:r>
              <a:rPr lang="en-US" dirty="0" err="1"/>
              <a:t>superficialis</a:t>
            </a:r>
            <a:endParaRPr lang="en-US" dirty="0"/>
          </a:p>
          <a:p>
            <a:r>
              <a:rPr lang="en-US" b="1" dirty="0"/>
              <a:t>Lower Forearm:</a:t>
            </a:r>
            <a:endParaRPr lang="en-US" dirty="0"/>
          </a:p>
          <a:p>
            <a:r>
              <a:rPr lang="en-US" dirty="0"/>
              <a:t>Lies between flexor carpi </a:t>
            </a:r>
            <a:r>
              <a:rPr lang="en-US" dirty="0" err="1"/>
              <a:t>ulnaris</a:t>
            </a:r>
            <a:r>
              <a:rPr lang="en-US" dirty="0"/>
              <a:t> and flexor </a:t>
            </a:r>
            <a:r>
              <a:rPr lang="en-US" dirty="0" err="1"/>
              <a:t>digitorum</a:t>
            </a:r>
            <a:r>
              <a:rPr lang="en-US" dirty="0"/>
              <a:t> </a:t>
            </a:r>
            <a:r>
              <a:rPr lang="en-US" dirty="0" err="1"/>
              <a:t>superficialis</a:t>
            </a:r>
            <a:endParaRPr lang="en-US" dirty="0"/>
          </a:p>
          <a:p>
            <a:r>
              <a:rPr lang="en-US" dirty="0"/>
              <a:t>Ulnar nerve lies medial to artery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9" y="488881"/>
            <a:ext cx="623638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9309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3" y="488881"/>
            <a:ext cx="11163630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9" y="488881"/>
            <a:ext cx="623638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6302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Branches in Forearm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Anterior </a:t>
            </a:r>
            <a:r>
              <a:rPr lang="en-US" dirty="0"/>
              <a:t>ulnar recurrent artery</a:t>
            </a:r>
          </a:p>
          <a:p>
            <a:r>
              <a:rPr lang="en-US" dirty="0"/>
              <a:t>Posterior ulnar recurrent artery</a:t>
            </a:r>
          </a:p>
          <a:p>
            <a:r>
              <a:rPr lang="en-US" dirty="0"/>
              <a:t>Common interosseous artery</a:t>
            </a:r>
          </a:p>
          <a:p>
            <a:pPr lvl="1"/>
            <a:r>
              <a:rPr lang="en-US" dirty="0"/>
              <a:t>Anterior interosseous artery</a:t>
            </a:r>
          </a:p>
          <a:p>
            <a:pPr lvl="1"/>
            <a:r>
              <a:rPr lang="en-US" dirty="0"/>
              <a:t>Posterior interosseous artery</a:t>
            </a:r>
          </a:p>
          <a:p>
            <a:r>
              <a:rPr lang="en-US" dirty="0"/>
              <a:t>Muscular branches</a:t>
            </a:r>
          </a:p>
          <a:p>
            <a:r>
              <a:rPr lang="en-US" dirty="0"/>
              <a:t>Palmar carpal branch</a:t>
            </a:r>
          </a:p>
          <a:p>
            <a:r>
              <a:rPr lang="en-US" dirty="0"/>
              <a:t>Dorsal carpal branch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9" y="488881"/>
            <a:ext cx="623638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6113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3224" y="488881"/>
            <a:ext cx="11259047" cy="576879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9" y="488881"/>
            <a:ext cx="623638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6209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Branches in Hand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Forms </a:t>
            </a:r>
            <a:r>
              <a:rPr lang="en-US" dirty="0"/>
              <a:t>superficial palmar arch</a:t>
            </a:r>
          </a:p>
          <a:p>
            <a:r>
              <a:rPr lang="en-US" dirty="0"/>
              <a:t>Gives common palmar digital arteries</a:t>
            </a:r>
          </a:p>
          <a:p>
            <a:r>
              <a:rPr lang="en-US" dirty="0"/>
              <a:t>Proper palmar digital arteries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9" y="488881"/>
            <a:ext cx="623638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5214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3224" y="488881"/>
            <a:ext cx="11259047" cy="576879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9" y="488881"/>
            <a:ext cx="623638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5490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COMPARISON (Exam Focus)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1263277"/>
              </p:ext>
            </p:extLst>
          </p:nvPr>
        </p:nvGraphicFramePr>
        <p:xfrm>
          <a:off x="1295400" y="2480805"/>
          <a:ext cx="9601200" cy="377687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282860094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1083462653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3442721733"/>
                    </a:ext>
                  </a:extLst>
                </a:gridCol>
              </a:tblGrid>
              <a:tr h="755374">
                <a:tc>
                  <a:txBody>
                    <a:bodyPr/>
                    <a:lstStyle/>
                    <a:p>
                      <a:r>
                        <a:rPr lang="en-US" b="1"/>
                        <a:t>Feature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Radial Artery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Ulnar Artery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2715186"/>
                  </a:ext>
                </a:extLst>
              </a:tr>
              <a:tr h="755374">
                <a:tc>
                  <a:txBody>
                    <a:bodyPr/>
                    <a:lstStyle/>
                    <a:p>
                      <a:r>
                        <a:rPr lang="en-US"/>
                        <a:t>Size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Smaller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Larger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9344417"/>
                  </a:ext>
                </a:extLst>
              </a:tr>
              <a:tr h="755374">
                <a:tc>
                  <a:txBody>
                    <a:bodyPr/>
                    <a:lstStyle/>
                    <a:p>
                      <a:r>
                        <a:rPr lang="en-US"/>
                        <a:t>Main Palmar Contribution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Deep palmar arch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Superficial palmar arch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7613432"/>
                  </a:ext>
                </a:extLst>
              </a:tr>
              <a:tr h="755374">
                <a:tc>
                  <a:txBody>
                    <a:bodyPr/>
                    <a:lstStyle/>
                    <a:p>
                      <a:r>
                        <a:rPr lang="en-US"/>
                        <a:t>Pulse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Lateral wrist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Medial wrist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3131303"/>
                  </a:ext>
                </a:extLst>
              </a:tr>
              <a:tr h="755374">
                <a:tc>
                  <a:txBody>
                    <a:bodyPr/>
                    <a:lstStyle/>
                    <a:p>
                      <a:r>
                        <a:rPr lang="en-US"/>
                        <a:t>Nerve Relation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Radial nerve (upper part)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Ulnar nerve (lower half)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4110488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9" y="488881"/>
            <a:ext cx="623638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640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175" y="488881"/>
            <a:ext cx="11251095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9" y="488881"/>
            <a:ext cx="623638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8476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88881"/>
            <a:ext cx="11195437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9" y="488881"/>
            <a:ext cx="623638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0649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8881"/>
            <a:ext cx="11235193" cy="58960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9" y="488881"/>
            <a:ext cx="623638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276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9" y="488881"/>
            <a:ext cx="623638" cy="493251"/>
          </a:xfrm>
          <a:prstGeom prst="rect">
            <a:avLst/>
          </a:prstGeom>
        </p:spPr>
      </p:pic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1"/>
            <a:ext cx="11187486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63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Course in the Forearm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Runs </a:t>
            </a:r>
            <a:r>
              <a:rPr lang="en-US" dirty="0"/>
              <a:t>downward along the lateral (thumb) side of the forearm</a:t>
            </a:r>
          </a:p>
          <a:p>
            <a:r>
              <a:rPr lang="en-US" dirty="0"/>
              <a:t>Lies deep to </a:t>
            </a:r>
            <a:r>
              <a:rPr lang="en-US" dirty="0" err="1"/>
              <a:t>brachioradialis</a:t>
            </a:r>
            <a:r>
              <a:rPr lang="en-US" dirty="0"/>
              <a:t> in upper two-thirds</a:t>
            </a:r>
          </a:p>
          <a:p>
            <a:r>
              <a:rPr lang="en-US" dirty="0"/>
              <a:t>Becomes superficial in distal forearm</a:t>
            </a:r>
          </a:p>
          <a:p>
            <a:r>
              <a:rPr lang="en-US" dirty="0"/>
              <a:t>Lateral to flexor carpi </a:t>
            </a:r>
            <a:r>
              <a:rPr lang="en-US" dirty="0" err="1"/>
              <a:t>radialis</a:t>
            </a:r>
            <a:r>
              <a:rPr lang="en-US" dirty="0"/>
              <a:t> tendon at the wrist</a:t>
            </a:r>
          </a:p>
          <a:p>
            <a:r>
              <a:rPr lang="en-US" dirty="0"/>
              <a:t>Winds dorsally around lateral aspect of wrist</a:t>
            </a:r>
          </a:p>
          <a:p>
            <a:r>
              <a:rPr lang="en-US" dirty="0"/>
              <a:t>Passes through anatomical snuffbox</a:t>
            </a:r>
          </a:p>
          <a:p>
            <a:r>
              <a:rPr lang="en-US" dirty="0"/>
              <a:t>Enters palm between heads of first dorsal interosseous muscle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9" y="488881"/>
            <a:ext cx="623638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484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488881"/>
            <a:ext cx="11155679" cy="591191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9" y="488881"/>
            <a:ext cx="623638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653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8881"/>
            <a:ext cx="11147728" cy="59039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9" y="488881"/>
            <a:ext cx="623638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551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Termination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Forms </a:t>
            </a:r>
            <a:r>
              <a:rPr lang="en-US" dirty="0"/>
              <a:t>the </a:t>
            </a:r>
            <a:r>
              <a:rPr lang="en-US" b="1" dirty="0"/>
              <a:t>deep palmar arch</a:t>
            </a:r>
            <a:endParaRPr lang="en-US" dirty="0"/>
          </a:p>
          <a:p>
            <a:r>
              <a:rPr lang="en-US" dirty="0"/>
              <a:t>Anastomoses with deep branch of ulnar artery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9" y="488881"/>
            <a:ext cx="623638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784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8881"/>
            <a:ext cx="11179534" cy="58562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9" y="488881"/>
            <a:ext cx="623638" cy="49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1109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116</TotalTime>
  <Words>365</Words>
  <Application>Microsoft Office PowerPoint</Application>
  <PresentationFormat>Widescreen</PresentationFormat>
  <Paragraphs>88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Garamond</vt:lpstr>
      <vt:lpstr>Organic</vt:lpstr>
      <vt:lpstr>ANATOMY THE UPPER LIMB</vt:lpstr>
      <vt:lpstr>RADIAL ARTERY</vt:lpstr>
      <vt:lpstr>PowerPoint Presentation</vt:lpstr>
      <vt:lpstr>PowerPoint Presentation</vt:lpstr>
      <vt:lpstr>Course in the Forearm</vt:lpstr>
      <vt:lpstr>PowerPoint Presentation</vt:lpstr>
      <vt:lpstr>PowerPoint Presentation</vt:lpstr>
      <vt:lpstr>Termination</vt:lpstr>
      <vt:lpstr>PowerPoint Presentation</vt:lpstr>
      <vt:lpstr>Relations</vt:lpstr>
      <vt:lpstr>PowerPoint Presentation</vt:lpstr>
      <vt:lpstr>Branches in Forearm</vt:lpstr>
      <vt:lpstr>PowerPoint Presentation</vt:lpstr>
      <vt:lpstr>Branches in Hand</vt:lpstr>
      <vt:lpstr>ULNAR ARTERY</vt:lpstr>
      <vt:lpstr>PowerPoint Presentation</vt:lpstr>
      <vt:lpstr>PowerPoint Presentation</vt:lpstr>
      <vt:lpstr>Course in Forearm</vt:lpstr>
      <vt:lpstr>PowerPoint Presentation</vt:lpstr>
      <vt:lpstr>PowerPoint Presentation</vt:lpstr>
      <vt:lpstr>Termination</vt:lpstr>
      <vt:lpstr>PowerPoint Presentation</vt:lpstr>
      <vt:lpstr>Relations</vt:lpstr>
      <vt:lpstr>PowerPoint Presentation</vt:lpstr>
      <vt:lpstr>Branches in Forearm</vt:lpstr>
      <vt:lpstr>PowerPoint Presentation</vt:lpstr>
      <vt:lpstr>Branches in Hand</vt:lpstr>
      <vt:lpstr>PowerPoint Presentation</vt:lpstr>
      <vt:lpstr>COMPARISON (Exam Focus)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UPPER LIMB</dc:title>
  <dc:creator>Moorche</dc:creator>
  <cp:lastModifiedBy>Moorche</cp:lastModifiedBy>
  <cp:revision>6</cp:revision>
  <dcterms:created xsi:type="dcterms:W3CDTF">2026-02-12T09:15:11Z</dcterms:created>
  <dcterms:modified xsi:type="dcterms:W3CDTF">2026-02-12T11:12:03Z</dcterms:modified>
</cp:coreProperties>
</file>