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74" r:id="rId14"/>
    <p:sldId id="267" r:id="rId15"/>
    <p:sldId id="268" r:id="rId16"/>
    <p:sldId id="269" r:id="rId17"/>
    <p:sldId id="270" r:id="rId18"/>
    <p:sldId id="271" r:id="rId19"/>
    <p:sldId id="280" r:id="rId20"/>
    <p:sldId id="281" r:id="rId21"/>
    <p:sldId id="272" r:id="rId22"/>
    <p:sldId id="282" r:id="rId23"/>
    <p:sldId id="275" r:id="rId24"/>
    <p:sldId id="283" r:id="rId25"/>
    <p:sldId id="276" r:id="rId26"/>
    <p:sldId id="277" r:id="rId27"/>
    <p:sldId id="278" r:id="rId28"/>
    <p:sldId id="284" r:id="rId29"/>
    <p:sldId id="279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9" y="1399430"/>
            <a:ext cx="623638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4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In </a:t>
            </a:r>
            <a:r>
              <a:rPr lang="en-US" b="1" dirty="0"/>
              <a:t>the Forearm:</a:t>
            </a:r>
            <a:endParaRPr lang="en-US" dirty="0"/>
          </a:p>
          <a:p>
            <a:r>
              <a:rPr lang="en-US" dirty="0"/>
              <a:t>Accompanied by radial nerve (superficial branch) in upper part</a:t>
            </a:r>
          </a:p>
          <a:p>
            <a:r>
              <a:rPr lang="en-US" dirty="0"/>
              <a:t>Radial artery lies lateral to flexor carpi </a:t>
            </a:r>
            <a:r>
              <a:rPr lang="en-US" dirty="0" err="1"/>
              <a:t>radialis</a:t>
            </a:r>
            <a:r>
              <a:rPr lang="en-US" dirty="0"/>
              <a:t> in lower part</a:t>
            </a:r>
          </a:p>
          <a:p>
            <a:r>
              <a:rPr lang="en-US" dirty="0"/>
              <a:t>Superficial near wrist (site of pulse)</a:t>
            </a:r>
          </a:p>
          <a:p>
            <a:r>
              <a:rPr lang="en-US" b="1" dirty="0"/>
              <a:t>At the Wrist:</a:t>
            </a:r>
            <a:endParaRPr lang="en-US" dirty="0"/>
          </a:p>
          <a:p>
            <a:r>
              <a:rPr lang="en-US" dirty="0"/>
              <a:t>Lies lateral to flexor carpi </a:t>
            </a:r>
            <a:r>
              <a:rPr lang="en-US" dirty="0" err="1"/>
              <a:t>radialis</a:t>
            </a:r>
            <a:r>
              <a:rPr lang="en-US" dirty="0"/>
              <a:t> tendon</a:t>
            </a:r>
          </a:p>
          <a:p>
            <a:r>
              <a:rPr lang="en-US" dirty="0"/>
              <a:t>Covered only by skin and fascia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8881"/>
            <a:ext cx="11147728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62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 in Forearm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Radial </a:t>
            </a:r>
            <a:r>
              <a:rPr lang="en-US" dirty="0"/>
              <a:t>recurrent artery</a:t>
            </a:r>
          </a:p>
          <a:p>
            <a:r>
              <a:rPr lang="en-US" dirty="0"/>
              <a:t>Muscular branches</a:t>
            </a:r>
          </a:p>
          <a:p>
            <a:r>
              <a:rPr lang="en-US" dirty="0"/>
              <a:t>Palmar carpal branch</a:t>
            </a:r>
          </a:p>
          <a:p>
            <a:r>
              <a:rPr lang="en-US" dirty="0"/>
              <a:t>Dorsal carpal branch</a:t>
            </a:r>
          </a:p>
          <a:p>
            <a:r>
              <a:rPr lang="en-US" dirty="0"/>
              <a:t>Superficial palmar branch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8881"/>
            <a:ext cx="11147728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3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Branches in </a:t>
            </a:r>
            <a:r>
              <a:rPr lang="en-US" b="1" dirty="0" smtClean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Princeps</a:t>
            </a:r>
            <a:r>
              <a:rPr lang="en-US" dirty="0" smtClean="0"/>
              <a:t> </a:t>
            </a:r>
            <a:r>
              <a:rPr lang="en-US" dirty="0" err="1"/>
              <a:t>pollicis</a:t>
            </a:r>
            <a:r>
              <a:rPr lang="en-US" dirty="0"/>
              <a:t> artery</a:t>
            </a:r>
          </a:p>
          <a:p>
            <a:r>
              <a:rPr lang="en-US" dirty="0" err="1"/>
              <a:t>Radialis</a:t>
            </a:r>
            <a:r>
              <a:rPr lang="en-US" dirty="0"/>
              <a:t> </a:t>
            </a:r>
            <a:r>
              <a:rPr lang="en-US" dirty="0" err="1"/>
              <a:t>indicis</a:t>
            </a:r>
            <a:r>
              <a:rPr lang="en-US" dirty="0"/>
              <a:t> artery</a:t>
            </a:r>
          </a:p>
          <a:p>
            <a:r>
              <a:rPr lang="en-US" dirty="0"/>
              <a:t>Contributes to deep palmar 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80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ULNAR ARTERY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Origin</a:t>
            </a:r>
          </a:p>
          <a:p>
            <a:r>
              <a:rPr lang="en-US" dirty="0"/>
              <a:t>Larger terminal branch of brachial artery</a:t>
            </a:r>
          </a:p>
          <a:p>
            <a:r>
              <a:rPr lang="en-US" dirty="0"/>
              <a:t>Begins in cubital fossa opposite neck of radius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4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8881"/>
            <a:ext cx="11155679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7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88881"/>
            <a:ext cx="11163630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70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in Forearm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Passes </a:t>
            </a:r>
            <a:r>
              <a:rPr lang="en-US" dirty="0"/>
              <a:t>deep to pronator </a:t>
            </a:r>
            <a:r>
              <a:rPr lang="en-US" dirty="0" err="1"/>
              <a:t>teres</a:t>
            </a:r>
            <a:endParaRPr lang="en-US" dirty="0"/>
          </a:p>
          <a:p>
            <a:r>
              <a:rPr lang="en-US" dirty="0"/>
              <a:t>Runs obliquely toward medial side</a:t>
            </a:r>
          </a:p>
          <a:p>
            <a:r>
              <a:rPr lang="en-US" dirty="0"/>
              <a:t>Descends along medial forearm</a:t>
            </a:r>
          </a:p>
          <a:p>
            <a:r>
              <a:rPr lang="en-US" dirty="0"/>
              <a:t>Accompanied by ulnar nerve in lower half</a:t>
            </a:r>
          </a:p>
          <a:p>
            <a:r>
              <a:rPr lang="en-US" dirty="0"/>
              <a:t>Passes superficial to flexor retinaculum</a:t>
            </a:r>
          </a:p>
          <a:p>
            <a:r>
              <a:rPr lang="en-US" dirty="0"/>
              <a:t>Enters palm lateral to pisiform bone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40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8881"/>
            <a:ext cx="11155679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2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RADIAL ARTERY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Origin:</a:t>
            </a:r>
            <a:endParaRPr lang="en-US" b="1" dirty="0"/>
          </a:p>
          <a:p>
            <a:r>
              <a:rPr lang="en-US" dirty="0"/>
              <a:t>Smaller terminal branch of the brachial artery</a:t>
            </a:r>
          </a:p>
          <a:p>
            <a:r>
              <a:rPr lang="en-US" dirty="0"/>
              <a:t>Begins in the cubital fossa</a:t>
            </a:r>
          </a:p>
          <a:p>
            <a:r>
              <a:rPr lang="en-US" dirty="0"/>
              <a:t>At the level of the neck of the radius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37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88881"/>
            <a:ext cx="11163630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51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Termination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</a:t>
            </a:r>
            <a:r>
              <a:rPr lang="en-US" dirty="0"/>
              <a:t>the </a:t>
            </a:r>
            <a:r>
              <a:rPr lang="en-US" b="1" dirty="0"/>
              <a:t>superficial palmar arch</a:t>
            </a:r>
            <a:endParaRPr lang="en-US" dirty="0"/>
          </a:p>
          <a:p>
            <a:r>
              <a:rPr lang="en-US" dirty="0"/>
              <a:t>Anastomoses with superficial branch of radial artery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79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88881"/>
            <a:ext cx="11163630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79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Upper </a:t>
            </a:r>
            <a:r>
              <a:rPr lang="en-US" b="1" dirty="0"/>
              <a:t>Forearm:</a:t>
            </a:r>
            <a:endParaRPr lang="en-US" dirty="0"/>
          </a:p>
          <a:p>
            <a:r>
              <a:rPr lang="en-US" dirty="0"/>
              <a:t>Deep to pronator </a:t>
            </a:r>
            <a:r>
              <a:rPr lang="en-US" dirty="0" err="1"/>
              <a:t>teres</a:t>
            </a:r>
            <a:endParaRPr lang="en-US" dirty="0"/>
          </a:p>
          <a:p>
            <a:r>
              <a:rPr lang="en-US" dirty="0"/>
              <a:t>Deep to 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superficialis</a:t>
            </a:r>
            <a:endParaRPr lang="en-US" dirty="0"/>
          </a:p>
          <a:p>
            <a:r>
              <a:rPr lang="en-US" b="1" dirty="0"/>
              <a:t>Lower Forearm:</a:t>
            </a:r>
            <a:endParaRPr lang="en-US" dirty="0"/>
          </a:p>
          <a:p>
            <a:r>
              <a:rPr lang="en-US" dirty="0"/>
              <a:t>Lies between flexor carpi </a:t>
            </a:r>
            <a:r>
              <a:rPr lang="en-US" dirty="0" err="1"/>
              <a:t>ulnaris</a:t>
            </a:r>
            <a:r>
              <a:rPr lang="en-US" dirty="0"/>
              <a:t> and 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superficialis</a:t>
            </a:r>
            <a:endParaRPr lang="en-US" dirty="0"/>
          </a:p>
          <a:p>
            <a:r>
              <a:rPr lang="en-US" dirty="0"/>
              <a:t>Ulnar nerve lies medial to artery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30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88881"/>
            <a:ext cx="11163630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30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 in Forearm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Anterior </a:t>
            </a:r>
            <a:r>
              <a:rPr lang="en-US" dirty="0"/>
              <a:t>ulnar recurrent artery</a:t>
            </a:r>
          </a:p>
          <a:p>
            <a:r>
              <a:rPr lang="en-US" dirty="0"/>
              <a:t>Posterior ulnar recurrent artery</a:t>
            </a:r>
          </a:p>
          <a:p>
            <a:r>
              <a:rPr lang="en-US" dirty="0"/>
              <a:t>Common interosseous artery</a:t>
            </a:r>
          </a:p>
          <a:p>
            <a:pPr lvl="1"/>
            <a:r>
              <a:rPr lang="en-US" dirty="0"/>
              <a:t>Anterior interosseous artery</a:t>
            </a:r>
          </a:p>
          <a:p>
            <a:pPr lvl="1"/>
            <a:r>
              <a:rPr lang="en-US" dirty="0"/>
              <a:t>Posterior interosseous artery</a:t>
            </a:r>
          </a:p>
          <a:p>
            <a:r>
              <a:rPr lang="en-US" dirty="0"/>
              <a:t>Muscular branches</a:t>
            </a:r>
          </a:p>
          <a:p>
            <a:r>
              <a:rPr lang="en-US" dirty="0"/>
              <a:t>Palmar carpal branch</a:t>
            </a:r>
          </a:p>
          <a:p>
            <a:r>
              <a:rPr lang="en-US" dirty="0"/>
              <a:t>Dorsal carpal branch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11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24" y="488881"/>
            <a:ext cx="11259047" cy="5768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20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 in Hand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</a:t>
            </a:r>
            <a:r>
              <a:rPr lang="en-US" dirty="0"/>
              <a:t>superficial palmar arch</a:t>
            </a:r>
          </a:p>
          <a:p>
            <a:r>
              <a:rPr lang="en-US" dirty="0"/>
              <a:t>Gives common palmar digital arteries</a:t>
            </a:r>
          </a:p>
          <a:p>
            <a:r>
              <a:rPr lang="en-US" dirty="0"/>
              <a:t>Proper palmar digital arteries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1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24" y="488881"/>
            <a:ext cx="11259047" cy="5768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49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(Exam Focus)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263277"/>
              </p:ext>
            </p:extLst>
          </p:nvPr>
        </p:nvGraphicFramePr>
        <p:xfrm>
          <a:off x="1295400" y="2480805"/>
          <a:ext cx="9601200" cy="377687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8286009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08346265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442721733"/>
                    </a:ext>
                  </a:extLst>
                </a:gridCol>
              </a:tblGrid>
              <a:tr h="755374">
                <a:tc>
                  <a:txBody>
                    <a:bodyPr/>
                    <a:lstStyle/>
                    <a:p>
                      <a:r>
                        <a:rPr lang="en-US" b="1"/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Radial Artery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Ulnar Artery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715186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r>
                        <a:rPr lang="en-US"/>
                        <a:t>Size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Smaller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Larger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344417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r>
                        <a:rPr lang="en-US"/>
                        <a:t>Main Palmar Contribution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Deep palmar arch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Superficial palmar arch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613432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r>
                        <a:rPr lang="en-US"/>
                        <a:t>Pulse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Lateral wrist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Medial wrist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131303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r>
                        <a:rPr lang="en-US"/>
                        <a:t>Nerve Relation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Radial nerve (upper part)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Ulnar nerve (lower half)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11048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4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5" y="488881"/>
            <a:ext cx="11251095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47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8881"/>
            <a:ext cx="11195437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64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1"/>
            <a:ext cx="11235193" cy="5896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7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1"/>
            <a:ext cx="11187486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6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in the Forearm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Runs </a:t>
            </a:r>
            <a:r>
              <a:rPr lang="en-US" dirty="0"/>
              <a:t>downward along the lateral (thumb) side of the forearm</a:t>
            </a:r>
          </a:p>
          <a:p>
            <a:r>
              <a:rPr lang="en-US" dirty="0"/>
              <a:t>Lies deep to </a:t>
            </a:r>
            <a:r>
              <a:rPr lang="en-US" dirty="0" err="1"/>
              <a:t>brachioradialis</a:t>
            </a:r>
            <a:r>
              <a:rPr lang="en-US" dirty="0"/>
              <a:t> in upper two-thirds</a:t>
            </a:r>
          </a:p>
          <a:p>
            <a:r>
              <a:rPr lang="en-US" dirty="0"/>
              <a:t>Becomes superficial in distal forearm</a:t>
            </a:r>
          </a:p>
          <a:p>
            <a:r>
              <a:rPr lang="en-US" dirty="0"/>
              <a:t>Lateral to flexor carpi </a:t>
            </a:r>
            <a:r>
              <a:rPr lang="en-US" dirty="0" err="1"/>
              <a:t>radialis</a:t>
            </a:r>
            <a:r>
              <a:rPr lang="en-US" dirty="0"/>
              <a:t> tendon at the wrist</a:t>
            </a:r>
          </a:p>
          <a:p>
            <a:r>
              <a:rPr lang="en-US" dirty="0"/>
              <a:t>Winds dorsally around lateral aspect of wrist</a:t>
            </a:r>
          </a:p>
          <a:p>
            <a:r>
              <a:rPr lang="en-US" dirty="0"/>
              <a:t>Passes through anatomical snuffbox</a:t>
            </a:r>
          </a:p>
          <a:p>
            <a:r>
              <a:rPr lang="en-US" dirty="0"/>
              <a:t>Enters palm between heads of first dorsal interosseous muscle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8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88881"/>
            <a:ext cx="11155679" cy="5911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5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8881"/>
            <a:ext cx="11147728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5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Termination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</a:t>
            </a:r>
            <a:r>
              <a:rPr lang="en-US" dirty="0"/>
              <a:t>the </a:t>
            </a:r>
            <a:r>
              <a:rPr lang="en-US" b="1" dirty="0"/>
              <a:t>deep palmar arch</a:t>
            </a:r>
            <a:endParaRPr lang="en-US" dirty="0"/>
          </a:p>
          <a:p>
            <a:r>
              <a:rPr lang="en-US" dirty="0"/>
              <a:t>Anastomoses with deep branch of ulnar artery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8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8881"/>
            <a:ext cx="11179534" cy="58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9" y="488881"/>
            <a:ext cx="623638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10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365</Words>
  <Application>Microsoft Office PowerPoint</Application>
  <PresentationFormat>Widescreen</PresentationFormat>
  <Paragraphs>88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ANATOMY THE UPPER LIMB</vt:lpstr>
      <vt:lpstr>RADIAL ARTERY</vt:lpstr>
      <vt:lpstr>PowerPoint Presentation</vt:lpstr>
      <vt:lpstr>PowerPoint Presentation</vt:lpstr>
      <vt:lpstr>Course in the Forearm</vt:lpstr>
      <vt:lpstr>PowerPoint Presentation</vt:lpstr>
      <vt:lpstr>PowerPoint Presentation</vt:lpstr>
      <vt:lpstr>Termination</vt:lpstr>
      <vt:lpstr>PowerPoint Presentation</vt:lpstr>
      <vt:lpstr>Relations</vt:lpstr>
      <vt:lpstr>PowerPoint Presentation</vt:lpstr>
      <vt:lpstr>Branches in Forearm</vt:lpstr>
      <vt:lpstr>PowerPoint Presentation</vt:lpstr>
      <vt:lpstr>Branches in Hand</vt:lpstr>
      <vt:lpstr>ULNAR ARTERY</vt:lpstr>
      <vt:lpstr>PowerPoint Presentation</vt:lpstr>
      <vt:lpstr>PowerPoint Presentation</vt:lpstr>
      <vt:lpstr>Course in Forearm</vt:lpstr>
      <vt:lpstr>PowerPoint Presentation</vt:lpstr>
      <vt:lpstr>PowerPoint Presentation</vt:lpstr>
      <vt:lpstr>Termination</vt:lpstr>
      <vt:lpstr>PowerPoint Presentation</vt:lpstr>
      <vt:lpstr>Relations</vt:lpstr>
      <vt:lpstr>PowerPoint Presentation</vt:lpstr>
      <vt:lpstr>Branches in Forearm</vt:lpstr>
      <vt:lpstr>PowerPoint Presentation</vt:lpstr>
      <vt:lpstr>Branches in Hand</vt:lpstr>
      <vt:lpstr>PowerPoint Presentation</vt:lpstr>
      <vt:lpstr>COMPARISON (Exam Focus)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6</cp:revision>
  <dcterms:created xsi:type="dcterms:W3CDTF">2026-02-12T09:15:11Z</dcterms:created>
  <dcterms:modified xsi:type="dcterms:W3CDTF">2026-02-12T11:12:03Z</dcterms:modified>
</cp:coreProperties>
</file>