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899" y="1415332"/>
            <a:ext cx="671347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Blood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</a:t>
            </a:r>
            <a:r>
              <a:rPr lang="en-US" dirty="0"/>
              <a:t>blood supply:</a:t>
            </a:r>
          </a:p>
          <a:p>
            <a:pPr lvl="1"/>
            <a:r>
              <a:rPr lang="en-US" b="1" dirty="0"/>
              <a:t>Hepatic artery</a:t>
            </a:r>
            <a:endParaRPr lang="en-US" dirty="0"/>
          </a:p>
          <a:p>
            <a:pPr lvl="2"/>
            <a:r>
              <a:rPr lang="en-US" dirty="0"/>
              <a:t>Supplies oxygen-rich blood</a:t>
            </a:r>
          </a:p>
          <a:p>
            <a:pPr lvl="1"/>
            <a:r>
              <a:rPr lang="en-US" b="1" dirty="0"/>
              <a:t>Portal vein</a:t>
            </a:r>
            <a:endParaRPr lang="en-US" dirty="0"/>
          </a:p>
          <a:p>
            <a:pPr lvl="2"/>
            <a:r>
              <a:rPr lang="en-US" dirty="0"/>
              <a:t>Brings nutrient-rich blood from digestive organs</a:t>
            </a:r>
          </a:p>
          <a:p>
            <a:r>
              <a:rPr lang="en-US" dirty="0"/>
              <a:t>Blood exits through the </a:t>
            </a:r>
            <a:r>
              <a:rPr lang="en-US" b="1" dirty="0"/>
              <a:t>hepatic vein</a:t>
            </a:r>
            <a:r>
              <a:rPr lang="en-US" dirty="0"/>
              <a:t> → drains into </a:t>
            </a:r>
            <a:r>
              <a:rPr lang="en-US" b="1" dirty="0"/>
              <a:t>inferior vena cava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3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0"/>
            <a:ext cx="11203388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6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6. Biliary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Hepatocytes </a:t>
            </a:r>
            <a:r>
              <a:rPr lang="en-US" dirty="0"/>
              <a:t>produce </a:t>
            </a:r>
            <a:r>
              <a:rPr lang="en-US" b="1" dirty="0"/>
              <a:t>bile</a:t>
            </a:r>
            <a:r>
              <a:rPr lang="en-US" dirty="0"/>
              <a:t>.</a:t>
            </a:r>
          </a:p>
          <a:p>
            <a:r>
              <a:rPr lang="en-US" dirty="0"/>
              <a:t>Bile flows through:</a:t>
            </a:r>
          </a:p>
          <a:p>
            <a:pPr lvl="1"/>
            <a:r>
              <a:rPr lang="en-US" dirty="0"/>
              <a:t>Bile canaliculi</a:t>
            </a:r>
          </a:p>
          <a:p>
            <a:pPr lvl="1"/>
            <a:r>
              <a:rPr lang="en-US" dirty="0"/>
              <a:t>Small bile ducts</a:t>
            </a:r>
          </a:p>
          <a:p>
            <a:pPr lvl="1"/>
            <a:r>
              <a:rPr lang="en-US" dirty="0"/>
              <a:t>Hepatic duct</a:t>
            </a:r>
          </a:p>
          <a:p>
            <a:pPr lvl="1"/>
            <a:r>
              <a:rPr lang="en-US" dirty="0"/>
              <a:t>Common bile duct</a:t>
            </a:r>
          </a:p>
          <a:p>
            <a:r>
              <a:rPr lang="en-US" dirty="0"/>
              <a:t>Stored and concentrated in the </a:t>
            </a:r>
            <a:r>
              <a:rPr lang="en-US" b="1" dirty="0"/>
              <a:t>gallbladder</a:t>
            </a:r>
            <a:r>
              <a:rPr lang="en-US" dirty="0"/>
              <a:t>.</a:t>
            </a:r>
          </a:p>
          <a:p>
            <a:r>
              <a:rPr lang="en-US" dirty="0"/>
              <a:t>Released into the </a:t>
            </a:r>
            <a:r>
              <a:rPr lang="en-US" b="1" dirty="0"/>
              <a:t>duodenum</a:t>
            </a:r>
            <a:r>
              <a:rPr lang="en-US" dirty="0"/>
              <a:t> for digestion.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8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5" y="488880"/>
            <a:ext cx="11282901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7. Ligaments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and attach liver to abdominal cavity:</a:t>
            </a:r>
          </a:p>
          <a:p>
            <a:pPr lvl="1"/>
            <a:r>
              <a:rPr lang="en-US" dirty="0" err="1"/>
              <a:t>Falciform</a:t>
            </a:r>
            <a:r>
              <a:rPr lang="en-US" dirty="0"/>
              <a:t> ligament</a:t>
            </a:r>
          </a:p>
          <a:p>
            <a:pPr lvl="1"/>
            <a:r>
              <a:rPr lang="en-US" dirty="0"/>
              <a:t>Coronary ligament</a:t>
            </a:r>
          </a:p>
          <a:p>
            <a:pPr lvl="1"/>
            <a:r>
              <a:rPr lang="en-US" dirty="0"/>
              <a:t>Triangular ligaments</a:t>
            </a:r>
          </a:p>
          <a:p>
            <a:pPr lvl="1"/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teres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0"/>
            <a:ext cx="11251095" cy="5880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5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1. Metabolism</a:t>
            </a:r>
          </a:p>
          <a:p>
            <a:r>
              <a:rPr lang="en-US" dirty="0"/>
              <a:t>Carbohydrate metabolism:</a:t>
            </a:r>
          </a:p>
          <a:p>
            <a:pPr lvl="1"/>
            <a:r>
              <a:rPr lang="en-US" dirty="0"/>
              <a:t>Regulates blood glucose</a:t>
            </a:r>
          </a:p>
          <a:p>
            <a:pPr lvl="1"/>
            <a:r>
              <a:rPr lang="en-US" dirty="0"/>
              <a:t>Converts glucose ↔ glycogen</a:t>
            </a:r>
          </a:p>
          <a:p>
            <a:r>
              <a:rPr lang="en-US" dirty="0"/>
              <a:t>Protein metabolism:</a:t>
            </a:r>
          </a:p>
          <a:p>
            <a:pPr lvl="1"/>
            <a:r>
              <a:rPr lang="en-US" dirty="0"/>
              <a:t>Synthesizes plasma proteins</a:t>
            </a:r>
          </a:p>
          <a:p>
            <a:pPr lvl="1"/>
            <a:r>
              <a:rPr lang="en-US" dirty="0"/>
              <a:t>Converts ammonia to urea</a:t>
            </a:r>
          </a:p>
          <a:p>
            <a:r>
              <a:rPr lang="en-US" dirty="0"/>
              <a:t>Fat metabolism:</a:t>
            </a:r>
          </a:p>
          <a:p>
            <a:pPr lvl="1"/>
            <a:r>
              <a:rPr lang="en-US" dirty="0"/>
              <a:t>Processes fatty acids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7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Detoxification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Breaks </a:t>
            </a:r>
            <a:r>
              <a:rPr lang="en-US" dirty="0"/>
              <a:t>down:</a:t>
            </a:r>
          </a:p>
          <a:p>
            <a:pPr lvl="1"/>
            <a:r>
              <a:rPr lang="en-US" dirty="0"/>
              <a:t>Drugs</a:t>
            </a:r>
          </a:p>
          <a:p>
            <a:pPr lvl="1"/>
            <a:r>
              <a:rPr lang="en-US" dirty="0"/>
              <a:t>Alcohol</a:t>
            </a:r>
          </a:p>
          <a:p>
            <a:pPr lvl="1"/>
            <a:r>
              <a:rPr lang="en-US" dirty="0"/>
              <a:t>Toxins</a:t>
            </a:r>
          </a:p>
          <a:p>
            <a:r>
              <a:rPr lang="en-US" dirty="0"/>
              <a:t>Eliminates metabolic waste products.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1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Bile Production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 </a:t>
            </a:r>
            <a:r>
              <a:rPr lang="en-US" dirty="0"/>
              <a:t>bile for fat digestion.</a:t>
            </a:r>
          </a:p>
          <a:p>
            <a:r>
              <a:rPr lang="en-US" dirty="0"/>
              <a:t>Bile helps in:</a:t>
            </a:r>
          </a:p>
          <a:p>
            <a:pPr lvl="1"/>
            <a:r>
              <a:rPr lang="en-US" dirty="0"/>
              <a:t>Emulsification of fats</a:t>
            </a:r>
          </a:p>
          <a:p>
            <a:pPr lvl="1"/>
            <a:r>
              <a:rPr lang="en-US" dirty="0"/>
              <a:t>Absorption of fat-soluble vitamins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5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Storage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Glycogen</a:t>
            </a:r>
          </a:p>
          <a:p>
            <a:pPr lvl="1"/>
            <a:r>
              <a:rPr lang="en-US" dirty="0"/>
              <a:t>Vitamins (A, D, E, K)</a:t>
            </a:r>
          </a:p>
          <a:p>
            <a:pPr lvl="1"/>
            <a:r>
              <a:rPr lang="en-US" dirty="0"/>
              <a:t>Minerals (iron, copper)</a:t>
            </a:r>
          </a:p>
          <a:p>
            <a:r>
              <a:rPr lang="en-US" dirty="0"/>
              <a:t>Acts as a blood reservoir.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liver is the largest internal organ in the human body.</a:t>
            </a:r>
          </a:p>
          <a:p>
            <a:r>
              <a:rPr lang="en-US" dirty="0"/>
              <a:t>It plays a central role in:</a:t>
            </a:r>
          </a:p>
          <a:p>
            <a:pPr lvl="1"/>
            <a:r>
              <a:rPr lang="en-US" dirty="0"/>
              <a:t>Metabolism</a:t>
            </a:r>
          </a:p>
          <a:p>
            <a:pPr lvl="1"/>
            <a:r>
              <a:rPr lang="en-US" dirty="0"/>
              <a:t>Detoxification</a:t>
            </a:r>
          </a:p>
          <a:p>
            <a:pPr lvl="1"/>
            <a:r>
              <a:rPr lang="en-US" dirty="0"/>
              <a:t>Nutrient storage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7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Immune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</a:t>
            </a:r>
            <a:r>
              <a:rPr lang="en-US" b="1" dirty="0" err="1"/>
              <a:t>Kupffer</a:t>
            </a:r>
            <a:r>
              <a:rPr lang="en-US" b="1" dirty="0"/>
              <a:t> cells</a:t>
            </a:r>
            <a:r>
              <a:rPr lang="en-US" dirty="0"/>
              <a:t>.</a:t>
            </a:r>
          </a:p>
          <a:p>
            <a:r>
              <a:rPr lang="en-US" dirty="0"/>
              <a:t>Removes:</a:t>
            </a:r>
          </a:p>
          <a:p>
            <a:pPr lvl="1"/>
            <a:r>
              <a:rPr lang="en-US" dirty="0"/>
              <a:t>Pathogens</a:t>
            </a:r>
          </a:p>
          <a:p>
            <a:pPr lvl="1"/>
            <a:r>
              <a:rPr lang="en-US" dirty="0"/>
              <a:t>Foreign particles</a:t>
            </a:r>
          </a:p>
          <a:p>
            <a:pPr lvl="1"/>
            <a:r>
              <a:rPr lang="en-US" dirty="0"/>
              <a:t>Damaged cells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0"/>
            <a:ext cx="11219290" cy="5896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5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488881"/>
            <a:ext cx="11227242" cy="5864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1. Location</a:t>
            </a:r>
          </a:p>
          <a:p>
            <a:r>
              <a:rPr lang="en-US" dirty="0"/>
              <a:t>Located in the </a:t>
            </a:r>
            <a:r>
              <a:rPr lang="en-US" b="1" dirty="0"/>
              <a:t>right upper quadrant</a:t>
            </a:r>
            <a:r>
              <a:rPr lang="en-US" dirty="0"/>
              <a:t> of the abdomen.</a:t>
            </a:r>
          </a:p>
          <a:p>
            <a:r>
              <a:rPr lang="en-US" dirty="0"/>
              <a:t>Lies beneath the </a:t>
            </a:r>
            <a:r>
              <a:rPr lang="en-US" b="1" dirty="0"/>
              <a:t>diaphragm</a:t>
            </a:r>
            <a:r>
              <a:rPr lang="en-US" dirty="0"/>
              <a:t>.</a:t>
            </a:r>
          </a:p>
          <a:p>
            <a:r>
              <a:rPr lang="en-US" dirty="0"/>
              <a:t>Extends slightly to the </a:t>
            </a:r>
            <a:r>
              <a:rPr lang="en-US" b="1" dirty="0"/>
              <a:t>left upper quadrant</a:t>
            </a:r>
            <a:r>
              <a:rPr lang="en-US" dirty="0"/>
              <a:t>.</a:t>
            </a:r>
          </a:p>
          <a:p>
            <a:r>
              <a:rPr lang="en-US" dirty="0"/>
              <a:t>Partially overlaps:</a:t>
            </a:r>
          </a:p>
          <a:p>
            <a:pPr lvl="1"/>
            <a:r>
              <a:rPr lang="en-US" dirty="0"/>
              <a:t>Stomach</a:t>
            </a:r>
          </a:p>
          <a:p>
            <a:pPr lvl="1"/>
            <a:r>
              <a:rPr lang="en-US" dirty="0"/>
              <a:t>Spleen</a:t>
            </a:r>
          </a:p>
          <a:p>
            <a:pPr lvl="1"/>
            <a:r>
              <a:rPr lang="en-US" dirty="0"/>
              <a:t>Intestines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7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1"/>
            <a:ext cx="11139777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7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Shape and Size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Wedge-shaped </a:t>
            </a:r>
            <a:r>
              <a:rPr lang="en-US" dirty="0"/>
              <a:t>organ.</a:t>
            </a:r>
          </a:p>
          <a:p>
            <a:r>
              <a:rPr lang="en-US" dirty="0"/>
              <a:t>Reddish-brown in color.</a:t>
            </a:r>
          </a:p>
          <a:p>
            <a:r>
              <a:rPr lang="en-US" dirty="0"/>
              <a:t>Weighs approximately </a:t>
            </a:r>
            <a:r>
              <a:rPr lang="en-US" b="1" dirty="0"/>
              <a:t>1.4–1.6 kg (3–3.5 pounds)</a:t>
            </a:r>
            <a:r>
              <a:rPr lang="en-US" dirty="0"/>
              <a:t> in adults.</a:t>
            </a:r>
          </a:p>
          <a:p>
            <a:r>
              <a:rPr lang="en-US" dirty="0"/>
              <a:t>Divided into:</a:t>
            </a:r>
          </a:p>
          <a:p>
            <a:pPr lvl="1"/>
            <a:r>
              <a:rPr lang="en-US" b="1" dirty="0"/>
              <a:t>Right lobe</a:t>
            </a:r>
            <a:r>
              <a:rPr lang="en-US" dirty="0"/>
              <a:t> (larger)</a:t>
            </a:r>
          </a:p>
          <a:p>
            <a:pPr lvl="1"/>
            <a:r>
              <a:rPr lang="en-US" b="1" dirty="0"/>
              <a:t>Left lobe</a:t>
            </a:r>
            <a:r>
              <a:rPr lang="en-US" dirty="0"/>
              <a:t> (smaller)</a:t>
            </a:r>
          </a:p>
          <a:p>
            <a:r>
              <a:rPr lang="en-US" dirty="0"/>
              <a:t>Further divided into smaller functional segments based on blood supply.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0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8881"/>
            <a:ext cx="11139777" cy="5888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0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Anatomical Lobes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Right </a:t>
            </a:r>
            <a:r>
              <a:rPr lang="en-US" b="1" dirty="0"/>
              <a:t>lobe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Largest portion</a:t>
            </a:r>
          </a:p>
          <a:p>
            <a:pPr lvl="1"/>
            <a:r>
              <a:rPr lang="en-US" dirty="0"/>
              <a:t>Makes up most of liver mass</a:t>
            </a:r>
          </a:p>
          <a:p>
            <a:r>
              <a:rPr lang="en-US" b="1" dirty="0"/>
              <a:t>Left lobe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Smaller portion</a:t>
            </a:r>
          </a:p>
          <a:p>
            <a:r>
              <a:rPr lang="en-US" b="1" dirty="0"/>
              <a:t>Caudate lobe</a:t>
            </a:r>
            <a:r>
              <a:rPr lang="en-US" dirty="0"/>
              <a:t> (posterior)</a:t>
            </a:r>
          </a:p>
          <a:p>
            <a:r>
              <a:rPr lang="en-US" b="1" dirty="0"/>
              <a:t>Quadrate lobe</a:t>
            </a:r>
            <a:r>
              <a:rPr lang="en-US" dirty="0"/>
              <a:t> (inferior surface)</a:t>
            </a:r>
          </a:p>
          <a:p>
            <a:r>
              <a:rPr lang="en-US" dirty="0"/>
              <a:t>The </a:t>
            </a:r>
            <a:r>
              <a:rPr lang="en-US" b="1" dirty="0" err="1"/>
              <a:t>falciform</a:t>
            </a:r>
            <a:r>
              <a:rPr lang="en-US" b="1" dirty="0"/>
              <a:t> ligament</a:t>
            </a:r>
            <a:r>
              <a:rPr lang="en-US" dirty="0"/>
              <a:t> separates right and left lobes.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227242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4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4. Internal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Made </a:t>
            </a:r>
            <a:r>
              <a:rPr lang="en-US" dirty="0"/>
              <a:t>up of functional units called </a:t>
            </a:r>
            <a:r>
              <a:rPr lang="en-US" b="1" dirty="0"/>
              <a:t>lobules</a:t>
            </a:r>
            <a:r>
              <a:rPr lang="en-US" dirty="0"/>
              <a:t>.</a:t>
            </a:r>
          </a:p>
          <a:p>
            <a:r>
              <a:rPr lang="en-US" dirty="0"/>
              <a:t>Lobules contain:</a:t>
            </a:r>
          </a:p>
          <a:p>
            <a:pPr lvl="1"/>
            <a:r>
              <a:rPr lang="en-US" b="1" dirty="0"/>
              <a:t>Hepatocytes</a:t>
            </a:r>
            <a:r>
              <a:rPr lang="en-US" dirty="0"/>
              <a:t> (main liver cells)</a:t>
            </a:r>
          </a:p>
          <a:p>
            <a:pPr lvl="1"/>
            <a:r>
              <a:rPr lang="en-US" b="1" dirty="0"/>
              <a:t>Central vein</a:t>
            </a:r>
            <a:endParaRPr lang="en-US" dirty="0"/>
          </a:p>
          <a:p>
            <a:pPr lvl="1"/>
            <a:r>
              <a:rPr lang="en-US" b="1" dirty="0"/>
              <a:t>Sinusoids</a:t>
            </a:r>
            <a:r>
              <a:rPr lang="en-US" dirty="0"/>
              <a:t> (specialized capillaries)</a:t>
            </a:r>
          </a:p>
          <a:p>
            <a:r>
              <a:rPr lang="en-US" dirty="0"/>
              <a:t>Hepatocytes are responsible for:</a:t>
            </a:r>
          </a:p>
          <a:p>
            <a:pPr lvl="1"/>
            <a:r>
              <a:rPr lang="en-US" dirty="0"/>
              <a:t>Metabolism</a:t>
            </a:r>
          </a:p>
          <a:p>
            <a:pPr lvl="1"/>
            <a:r>
              <a:rPr lang="en-US" dirty="0"/>
              <a:t>Detoxification</a:t>
            </a:r>
          </a:p>
          <a:p>
            <a:pPr lvl="1"/>
            <a:r>
              <a:rPr lang="en-US" dirty="0"/>
              <a:t>Bile production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6" y="488880"/>
            <a:ext cx="671347" cy="4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2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393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BASIC MEDICAL SCIENCE </vt:lpstr>
      <vt:lpstr>LIVER</vt:lpstr>
      <vt:lpstr>Anatomy of the Liver</vt:lpstr>
      <vt:lpstr>PowerPoint Presentation</vt:lpstr>
      <vt:lpstr>2. Shape and Size</vt:lpstr>
      <vt:lpstr>PowerPoint Presentation</vt:lpstr>
      <vt:lpstr>3. Anatomical Lobes</vt:lpstr>
      <vt:lpstr>PowerPoint Presentation</vt:lpstr>
      <vt:lpstr>4. Internal Structure</vt:lpstr>
      <vt:lpstr>5. Blood Supply</vt:lpstr>
      <vt:lpstr>PowerPoint Presentation</vt:lpstr>
      <vt:lpstr>6. Biliary System</vt:lpstr>
      <vt:lpstr>PowerPoint Presentation</vt:lpstr>
      <vt:lpstr>7. Ligaments</vt:lpstr>
      <vt:lpstr>PowerPoint Presentation</vt:lpstr>
      <vt:lpstr>Functions of the Liver</vt:lpstr>
      <vt:lpstr>2. Detoxification</vt:lpstr>
      <vt:lpstr>3. Bile Production</vt:lpstr>
      <vt:lpstr>4. Storage</vt:lpstr>
      <vt:lpstr>5. Immune Function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2026-02-11T16:33:27Z</dcterms:created>
  <dcterms:modified xsi:type="dcterms:W3CDTF">2026-02-11T16:52:37Z</dcterms:modified>
</cp:coreProperties>
</file>