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76" r:id="rId9"/>
    <p:sldId id="262" r:id="rId10"/>
    <p:sldId id="277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8" r:id="rId19"/>
    <p:sldId id="270" r:id="rId20"/>
    <p:sldId id="271" r:id="rId21"/>
    <p:sldId id="272" r:id="rId22"/>
    <p:sldId id="273" r:id="rId23"/>
    <p:sldId id="285" r:id="rId24"/>
    <p:sldId id="274" r:id="rId25"/>
    <p:sldId id="279" r:id="rId26"/>
    <p:sldId id="280" r:id="rId27"/>
    <p:sldId id="281" r:id="rId28"/>
    <p:sldId id="282" r:id="rId29"/>
    <p:sldId id="283" r:id="rId30"/>
    <p:sldId id="286" r:id="rId31"/>
    <p:sldId id="284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BASIC MEDICAL SCIENCE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MEDICAL TECHNOLOGIES I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890" y="1397439"/>
            <a:ext cx="623243" cy="47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88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1" y="496832"/>
            <a:ext cx="11203386" cy="586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886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94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Esophagus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6" y="496832"/>
            <a:ext cx="711102" cy="4853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Muscular </a:t>
            </a:r>
            <a:r>
              <a:rPr lang="en-US" dirty="0"/>
              <a:t>tube connecting pharynx to stomach</a:t>
            </a:r>
          </a:p>
          <a:p>
            <a:r>
              <a:rPr lang="en-US" dirty="0"/>
              <a:t>Transports food and liquids</a:t>
            </a:r>
          </a:p>
          <a:p>
            <a:r>
              <a:rPr lang="en-US" dirty="0"/>
              <a:t>Movement occurs by </a:t>
            </a:r>
            <a:r>
              <a:rPr lang="en-US" b="1" dirty="0"/>
              <a:t>peristalsis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191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6" y="496832"/>
            <a:ext cx="711102" cy="485300"/>
          </a:xfrm>
          <a:prstGeom prst="rect">
            <a:avLst/>
          </a:prstGeom>
        </p:spPr>
      </p:pic>
      <p:pic>
        <p:nvPicPr>
          <p:cNvPr id="1026" name="Picture 2" descr="Esophagus - StoryM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75" y="982132"/>
            <a:ext cx="11251095" cy="538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650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Muscular Layers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Inner </a:t>
            </a:r>
            <a:r>
              <a:rPr lang="en-US" dirty="0"/>
              <a:t>circular muscle layer</a:t>
            </a:r>
          </a:p>
          <a:p>
            <a:r>
              <a:rPr lang="en-US" dirty="0"/>
              <a:t>Outer longitudinal muscle layer</a:t>
            </a:r>
          </a:p>
          <a:p>
            <a:r>
              <a:rPr lang="en-US" dirty="0"/>
              <a:t>Work together to push food downward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6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68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6" y="496832"/>
            <a:ext cx="11155680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886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35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Esophageal Sphincters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Upper Esophageal Sphincter (UES)</a:t>
            </a:r>
            <a:endParaRPr lang="en-US" dirty="0"/>
          </a:p>
          <a:p>
            <a:r>
              <a:rPr lang="en-US" dirty="0"/>
              <a:t>Located at upper end of esophagus</a:t>
            </a:r>
          </a:p>
          <a:p>
            <a:r>
              <a:rPr lang="en-US" dirty="0"/>
              <a:t>Opens during swallowing</a:t>
            </a:r>
          </a:p>
          <a:p>
            <a:r>
              <a:rPr lang="en-US" dirty="0"/>
              <a:t>Prevents air from entering the esophagus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6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22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1" y="496833"/>
            <a:ext cx="11211339" cy="5872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886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15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Lower Esophageal Sphincter (LES)</a:t>
            </a:r>
            <a:endParaRPr lang="en-US" dirty="0"/>
          </a:p>
          <a:p>
            <a:r>
              <a:rPr lang="en-US" dirty="0"/>
              <a:t>Located at lower end of esophagus</a:t>
            </a:r>
          </a:p>
          <a:p>
            <a:r>
              <a:rPr lang="en-US" dirty="0"/>
              <a:t>Allows food to enter the stomach</a:t>
            </a:r>
          </a:p>
          <a:p>
            <a:r>
              <a:rPr lang="en-US" dirty="0"/>
              <a:t>Prevents backflow of gastric contents (acid reflux)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6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15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1" y="496833"/>
            <a:ext cx="11211339" cy="5872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886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14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Functions of the Pharynx and Esophagus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Swallowing </a:t>
            </a:r>
            <a:r>
              <a:rPr lang="en-US" b="1" dirty="0"/>
              <a:t>(Deglutition):</a:t>
            </a:r>
            <a:r>
              <a:rPr lang="en-US" dirty="0"/>
              <a:t> coordinated movement of muscles</a:t>
            </a:r>
          </a:p>
          <a:p>
            <a:r>
              <a:rPr lang="en-US" b="1" dirty="0"/>
              <a:t>Protection of Airways:</a:t>
            </a:r>
            <a:r>
              <a:rPr lang="en-US" dirty="0"/>
              <a:t> epiglottis prevents aspiration</a:t>
            </a:r>
          </a:p>
          <a:p>
            <a:r>
              <a:rPr lang="en-US" b="1" dirty="0"/>
              <a:t>Peristalsis:</a:t>
            </a:r>
            <a:r>
              <a:rPr lang="en-US" dirty="0"/>
              <a:t> propels food toward the stomach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6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89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Pharynx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Muscular </a:t>
            </a:r>
            <a:r>
              <a:rPr lang="en-US" dirty="0"/>
              <a:t>tube located behind the nasal cavity, mouth, and larynx</a:t>
            </a:r>
          </a:p>
          <a:p>
            <a:r>
              <a:rPr lang="en-US" dirty="0"/>
              <a:t>Common passage for </a:t>
            </a:r>
            <a:r>
              <a:rPr lang="en-US" b="1" dirty="0"/>
              <a:t>air and food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6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37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Stomach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Location:</a:t>
            </a:r>
            <a:endParaRPr lang="en-US" b="1" dirty="0"/>
          </a:p>
          <a:p>
            <a:r>
              <a:rPr lang="en-US" dirty="0"/>
              <a:t>Upper left part of the abdominal cavity</a:t>
            </a:r>
          </a:p>
          <a:p>
            <a:r>
              <a:rPr lang="en-US" dirty="0"/>
              <a:t>Beneath the diaphragm</a:t>
            </a:r>
          </a:p>
          <a:p>
            <a:r>
              <a:rPr lang="en-US" dirty="0"/>
              <a:t>Between esophagus and small intestine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6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54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6833"/>
            <a:ext cx="11219290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886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53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Shape and Size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J-shaped </a:t>
            </a:r>
            <a:r>
              <a:rPr lang="en-US" dirty="0"/>
              <a:t>organ</a:t>
            </a:r>
          </a:p>
          <a:p>
            <a:r>
              <a:rPr lang="en-US" dirty="0"/>
              <a:t>Capacity: ~1–1.5 liters (can expand more)</a:t>
            </a:r>
          </a:p>
          <a:p>
            <a:r>
              <a:rPr lang="en-US" dirty="0"/>
              <a:t>Highly distensible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6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52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6833"/>
            <a:ext cx="11219290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886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55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Anatomical Regions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Cardia</a:t>
            </a:r>
            <a:r>
              <a:rPr lang="en-US" b="1" dirty="0"/>
              <a:t>:</a:t>
            </a:r>
            <a:r>
              <a:rPr lang="en-US" dirty="0"/>
              <a:t> opening from esophagus</a:t>
            </a:r>
          </a:p>
          <a:p>
            <a:r>
              <a:rPr lang="en-US" b="1" dirty="0"/>
              <a:t>Fundus:</a:t>
            </a:r>
            <a:r>
              <a:rPr lang="en-US" dirty="0"/>
              <a:t> dome-shaped upper portion</a:t>
            </a:r>
          </a:p>
          <a:p>
            <a:r>
              <a:rPr lang="en-US" b="1" dirty="0"/>
              <a:t>Body (Corpus):</a:t>
            </a:r>
            <a:r>
              <a:rPr lang="en-US" dirty="0"/>
              <a:t> main central region</a:t>
            </a:r>
          </a:p>
          <a:p>
            <a:r>
              <a:rPr lang="en-US" b="1" dirty="0"/>
              <a:t>Pylorus:</a:t>
            </a:r>
            <a:r>
              <a:rPr lang="en-US" dirty="0"/>
              <a:t> lower portion connecting to duodenum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6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17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96833"/>
            <a:ext cx="11219290" cy="5903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886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56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Muscular Layers of Stomach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Outer </a:t>
            </a:r>
            <a:r>
              <a:rPr lang="en-US" dirty="0"/>
              <a:t>longitudinal layer</a:t>
            </a:r>
          </a:p>
          <a:p>
            <a:r>
              <a:rPr lang="en-US" dirty="0"/>
              <a:t>Middle circular layer</a:t>
            </a:r>
          </a:p>
          <a:p>
            <a:r>
              <a:rPr lang="en-US" dirty="0"/>
              <a:t>Inner oblique layer</a:t>
            </a:r>
          </a:p>
          <a:p>
            <a:r>
              <a:rPr lang="en-US" dirty="0"/>
              <a:t>Help in churning and mixing food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6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50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6" y="496832"/>
            <a:ext cx="711102" cy="4853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6" y="982131"/>
            <a:ext cx="11179534" cy="537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18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Gastric Mucosa and </a:t>
            </a:r>
            <a:r>
              <a:rPr lang="en-US" b="1" dirty="0" err="1"/>
              <a:t>Rugae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Inner </a:t>
            </a:r>
            <a:r>
              <a:rPr lang="en-US" dirty="0"/>
              <a:t>lining contains gastric glands</a:t>
            </a:r>
          </a:p>
          <a:p>
            <a:r>
              <a:rPr lang="en-US" dirty="0"/>
              <a:t>Secretes:</a:t>
            </a:r>
          </a:p>
          <a:p>
            <a:pPr lvl="1"/>
            <a:r>
              <a:rPr lang="en-US" dirty="0"/>
              <a:t>Hydrochloric acid (</a:t>
            </a:r>
            <a:r>
              <a:rPr lang="en-US" dirty="0" err="1"/>
              <a:t>HCl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Digestive enzymes</a:t>
            </a:r>
          </a:p>
          <a:p>
            <a:pPr lvl="1"/>
            <a:r>
              <a:rPr lang="en-US" dirty="0"/>
              <a:t>Mucus (protective)</a:t>
            </a:r>
          </a:p>
          <a:p>
            <a:r>
              <a:rPr lang="en-US" dirty="0" err="1"/>
              <a:t>Rugae</a:t>
            </a:r>
            <a:r>
              <a:rPr lang="en-US" dirty="0"/>
              <a:t> (folds) allow expansion of the stomach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6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77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Gastric Sphincters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Cardiac </a:t>
            </a:r>
            <a:r>
              <a:rPr lang="en-US" b="1" dirty="0"/>
              <a:t>(Esophageal) Sphincter:</a:t>
            </a:r>
            <a:r>
              <a:rPr lang="en-US" dirty="0"/>
              <a:t> prevents reflux</a:t>
            </a:r>
          </a:p>
          <a:p>
            <a:r>
              <a:rPr lang="en-US" b="1" dirty="0"/>
              <a:t>Pyloric Sphincter:</a:t>
            </a:r>
            <a:r>
              <a:rPr lang="en-US" dirty="0"/>
              <a:t> controls release of </a:t>
            </a:r>
            <a:r>
              <a:rPr lang="en-US" dirty="0" err="1"/>
              <a:t>chyme</a:t>
            </a:r>
            <a:r>
              <a:rPr lang="en-US" dirty="0"/>
              <a:t> into duodenum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6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82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1" y="496832"/>
            <a:ext cx="11203386" cy="586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886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71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6" y="496832"/>
            <a:ext cx="711102" cy="4853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6" y="982131"/>
            <a:ext cx="11179534" cy="537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29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Functions of the Stomach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Storage</a:t>
            </a:r>
            <a:r>
              <a:rPr lang="en-US" b="1" dirty="0"/>
              <a:t>:</a:t>
            </a:r>
            <a:r>
              <a:rPr lang="en-US" dirty="0"/>
              <a:t> temporary storage of food</a:t>
            </a:r>
          </a:p>
          <a:p>
            <a:r>
              <a:rPr lang="en-US" b="1" dirty="0"/>
              <a:t>Mechanical Digestion:</a:t>
            </a:r>
            <a:r>
              <a:rPr lang="en-US" dirty="0"/>
              <a:t> churning and mixing</a:t>
            </a:r>
          </a:p>
          <a:p>
            <a:r>
              <a:rPr lang="en-US" b="1" dirty="0"/>
              <a:t>Chemical Digestion:</a:t>
            </a:r>
            <a:endParaRPr lang="en-US" dirty="0"/>
          </a:p>
          <a:p>
            <a:pPr lvl="1"/>
            <a:r>
              <a:rPr lang="en-US" dirty="0" err="1"/>
              <a:t>HCl</a:t>
            </a:r>
            <a:r>
              <a:rPr lang="en-US" dirty="0"/>
              <a:t> kills bacteria</a:t>
            </a:r>
          </a:p>
          <a:p>
            <a:pPr lvl="1"/>
            <a:r>
              <a:rPr lang="en-US" dirty="0"/>
              <a:t>Enzymes begin protein digestion</a:t>
            </a:r>
          </a:p>
          <a:p>
            <a:r>
              <a:rPr lang="en-US" b="1" dirty="0"/>
              <a:t>Formation of </a:t>
            </a:r>
            <a:r>
              <a:rPr lang="en-US" b="1" dirty="0" err="1"/>
              <a:t>Chyme</a:t>
            </a:r>
            <a:endParaRPr lang="en-US" dirty="0"/>
          </a:p>
          <a:p>
            <a:r>
              <a:rPr lang="en-US" b="1" dirty="0"/>
              <a:t>Protection:</a:t>
            </a:r>
            <a:r>
              <a:rPr lang="en-US" dirty="0"/>
              <a:t> mucus protects stomach lining</a:t>
            </a:r>
          </a:p>
          <a:p>
            <a:r>
              <a:rPr lang="en-US" b="1" dirty="0"/>
              <a:t>Limited Absorption:</a:t>
            </a:r>
            <a:r>
              <a:rPr lang="en-US" dirty="0"/>
              <a:t> alcohol, water, some drugs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6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9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6" y="496832"/>
            <a:ext cx="11187484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886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71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96832"/>
            <a:ext cx="11163632" cy="5856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886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8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Parts of the Pharynx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smtClean="0"/>
              <a:t>Nasopharynx</a:t>
            </a:r>
          </a:p>
          <a:p>
            <a:r>
              <a:rPr lang="en-US" dirty="0"/>
              <a:t>2. </a:t>
            </a:r>
            <a:r>
              <a:rPr lang="en-US" dirty="0" smtClean="0"/>
              <a:t>Oropharynx</a:t>
            </a:r>
          </a:p>
          <a:p>
            <a:r>
              <a:rPr lang="en-US" dirty="0"/>
              <a:t>3. Laryngopharynx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6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88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1. </a:t>
            </a:r>
            <a:r>
              <a:rPr lang="en-US" b="1" dirty="0" smtClean="0"/>
              <a:t>Nasopharynx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</a:t>
            </a:r>
            <a:r>
              <a:rPr lang="en-US" dirty="0"/>
              <a:t>behind the nasal cavity</a:t>
            </a:r>
          </a:p>
          <a:p>
            <a:r>
              <a:rPr lang="en-US" dirty="0"/>
              <a:t>Connects nasal passages to the pharynx</a:t>
            </a:r>
          </a:p>
          <a:p>
            <a:r>
              <a:rPr lang="en-US" dirty="0"/>
              <a:t>Passageway for </a:t>
            </a:r>
            <a:r>
              <a:rPr lang="en-US" b="1" dirty="0"/>
              <a:t>air only</a:t>
            </a:r>
            <a:endParaRPr lang="en-US" dirty="0"/>
          </a:p>
          <a:p>
            <a:r>
              <a:rPr lang="en-US" dirty="0"/>
              <a:t>Involved in breathing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6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57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1" y="496832"/>
            <a:ext cx="11203386" cy="586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886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Oropharynx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Middle </a:t>
            </a:r>
            <a:r>
              <a:rPr lang="en-US" dirty="0"/>
              <a:t>part of the pharynx</a:t>
            </a:r>
          </a:p>
          <a:p>
            <a:r>
              <a:rPr lang="en-US" dirty="0"/>
              <a:t>Located behind the oral cavity</a:t>
            </a:r>
          </a:p>
          <a:p>
            <a:r>
              <a:rPr lang="en-US" dirty="0"/>
              <a:t>Common passage for </a:t>
            </a:r>
            <a:r>
              <a:rPr lang="en-US" b="1" dirty="0"/>
              <a:t>air and food</a:t>
            </a:r>
            <a:endParaRPr lang="en-US" dirty="0"/>
          </a:p>
          <a:p>
            <a:r>
              <a:rPr lang="en-US" dirty="0"/>
              <a:t>Contains tonsils (lymphoid tissue)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6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10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1" y="496832"/>
            <a:ext cx="11203386" cy="586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886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81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Laryngopharynx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Lowest </a:t>
            </a:r>
            <a:r>
              <a:rPr lang="en-US" dirty="0"/>
              <a:t>part of the pharynx</a:t>
            </a:r>
          </a:p>
          <a:p>
            <a:r>
              <a:rPr lang="en-US" dirty="0"/>
              <a:t>Located behind the larynx</a:t>
            </a:r>
          </a:p>
          <a:p>
            <a:r>
              <a:rPr lang="en-US" dirty="0"/>
              <a:t>Connects to the esophagus</a:t>
            </a:r>
          </a:p>
          <a:p>
            <a:r>
              <a:rPr lang="en-US" dirty="0"/>
              <a:t>Directs food into the esophagus</a:t>
            </a:r>
          </a:p>
          <a:p>
            <a:r>
              <a:rPr lang="en-US" dirty="0"/>
              <a:t>Epiglottis prevents food from entering the trachea during swallowing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6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61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</TotalTime>
  <Words>401</Words>
  <Application>Microsoft Office PowerPoint</Application>
  <PresentationFormat>Widescreen</PresentationFormat>
  <Paragraphs>86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Garamond</vt:lpstr>
      <vt:lpstr>Organic</vt:lpstr>
      <vt:lpstr>BASIC MEDICAL SCIENCE </vt:lpstr>
      <vt:lpstr>Pharynx</vt:lpstr>
      <vt:lpstr>PowerPoint Presentation</vt:lpstr>
      <vt:lpstr>Parts of the Pharynx</vt:lpstr>
      <vt:lpstr>1. Nasopharynx</vt:lpstr>
      <vt:lpstr>PowerPoint Presentation</vt:lpstr>
      <vt:lpstr>2. Oropharynx</vt:lpstr>
      <vt:lpstr>PowerPoint Presentation</vt:lpstr>
      <vt:lpstr>3. Laryngopharynx</vt:lpstr>
      <vt:lpstr>PowerPoint Presentation</vt:lpstr>
      <vt:lpstr>Esophagus</vt:lpstr>
      <vt:lpstr>PowerPoint Presentation</vt:lpstr>
      <vt:lpstr>Muscular Layers</vt:lpstr>
      <vt:lpstr>PowerPoint Presentation</vt:lpstr>
      <vt:lpstr>Esophageal Sphincters</vt:lpstr>
      <vt:lpstr>PowerPoint Presentation</vt:lpstr>
      <vt:lpstr>Continued </vt:lpstr>
      <vt:lpstr>PowerPoint Presentation</vt:lpstr>
      <vt:lpstr>Functions of the Pharynx and Esophagus</vt:lpstr>
      <vt:lpstr>Stomach</vt:lpstr>
      <vt:lpstr>PowerPoint Presentation</vt:lpstr>
      <vt:lpstr>Shape and Size</vt:lpstr>
      <vt:lpstr>PowerPoint Presentation</vt:lpstr>
      <vt:lpstr>Anatomical Regions</vt:lpstr>
      <vt:lpstr>PowerPoint Presentation</vt:lpstr>
      <vt:lpstr>Muscular Layers of Stomach</vt:lpstr>
      <vt:lpstr>PowerPoint Presentation</vt:lpstr>
      <vt:lpstr>Gastric Mucosa and Rugae</vt:lpstr>
      <vt:lpstr>Gastric Sphincters</vt:lpstr>
      <vt:lpstr>PowerPoint Presentation</vt:lpstr>
      <vt:lpstr>Functions of the Stomach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Moorche</dc:creator>
  <cp:lastModifiedBy>Moorche</cp:lastModifiedBy>
  <cp:revision>5</cp:revision>
  <dcterms:created xsi:type="dcterms:W3CDTF">2026-02-07T16:03:23Z</dcterms:created>
  <dcterms:modified xsi:type="dcterms:W3CDTF">2026-02-07T16:47:40Z</dcterms:modified>
</cp:coreProperties>
</file>