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84" r:id="rId24"/>
    <p:sldId id="277" r:id="rId25"/>
    <p:sldId id="285" r:id="rId26"/>
    <p:sldId id="279" r:id="rId27"/>
    <p:sldId id="280" r:id="rId28"/>
    <p:sldId id="289" r:id="rId29"/>
    <p:sldId id="281" r:id="rId30"/>
    <p:sldId id="290" r:id="rId31"/>
    <p:sldId id="282" r:id="rId32"/>
    <p:sldId id="283" r:id="rId33"/>
    <p:sldId id="286" r:id="rId34"/>
    <p:sldId id="287" r:id="rId35"/>
    <p:sldId id="288" r:id="rId36"/>
    <p:sldId id="295" r:id="rId37"/>
    <p:sldId id="291" r:id="rId38"/>
    <p:sldId id="292" r:id="rId39"/>
    <p:sldId id="301" r:id="rId40"/>
    <p:sldId id="294" r:id="rId41"/>
    <p:sldId id="293" r:id="rId42"/>
    <p:sldId id="296" r:id="rId43"/>
    <p:sldId id="297" r:id="rId44"/>
    <p:sldId id="298" r:id="rId45"/>
    <p:sldId id="306" r:id="rId46"/>
    <p:sldId id="299" r:id="rId47"/>
    <p:sldId id="300" r:id="rId48"/>
    <p:sldId id="307" r:id="rId49"/>
    <p:sldId id="302" r:id="rId50"/>
    <p:sldId id="303" r:id="rId51"/>
    <p:sldId id="304" r:id="rId52"/>
    <p:sldId id="310" r:id="rId53"/>
    <p:sldId id="305" r:id="rId54"/>
    <p:sldId id="311" r:id="rId55"/>
    <p:sldId id="308" r:id="rId56"/>
    <p:sldId id="314" r:id="rId57"/>
    <p:sldId id="30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146" y="1407381"/>
            <a:ext cx="663394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1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MEDIAN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Root Value</a:t>
            </a:r>
          </a:p>
          <a:p>
            <a:r>
              <a:rPr lang="en-US" dirty="0"/>
              <a:t>C5, C6, C7, C8, T1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Formed by union of:</a:t>
            </a:r>
          </a:p>
          <a:p>
            <a:pPr lvl="1"/>
            <a:r>
              <a:rPr lang="en-US" dirty="0"/>
              <a:t>Lateral root (lateral cord)</a:t>
            </a:r>
          </a:p>
          <a:p>
            <a:pPr lvl="1"/>
            <a:r>
              <a:rPr lang="en-US" dirty="0"/>
              <a:t>Medial root (medial cord)</a:t>
            </a:r>
          </a:p>
        </p:txBody>
      </p:sp>
    </p:spTree>
    <p:extLst>
      <p:ext uri="{BB962C8B-B14F-4D97-AF65-F5344CB8AC3E}">
        <p14:creationId xmlns:p14="http://schemas.microsoft.com/office/powerpoint/2010/main" val="61400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03388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Arm</a:t>
            </a:r>
          </a:p>
          <a:p>
            <a:r>
              <a:rPr lang="en-US" dirty="0"/>
              <a:t>Lies lateral to brachial artery initially</a:t>
            </a:r>
          </a:p>
          <a:p>
            <a:r>
              <a:rPr lang="en-US" dirty="0"/>
              <a:t>Crosses anterior to artery to lie medially</a:t>
            </a:r>
          </a:p>
          <a:p>
            <a:r>
              <a:rPr lang="en-US" dirty="0"/>
              <a:t>Gives </a:t>
            </a:r>
            <a:r>
              <a:rPr lang="en-US" b="1" dirty="0"/>
              <a:t>no motor branches in arm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8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06449"/>
            <a:ext cx="11195435" cy="54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3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Forearm</a:t>
            </a:r>
          </a:p>
          <a:p>
            <a:r>
              <a:rPr lang="en-US" dirty="0"/>
              <a:t>Enters forearm between two heads of </a:t>
            </a:r>
            <a:r>
              <a:rPr lang="en-US" b="1" dirty="0"/>
              <a:t>pronator </a:t>
            </a:r>
            <a:r>
              <a:rPr lang="en-US" b="1" dirty="0" err="1"/>
              <a:t>teres</a:t>
            </a:r>
            <a:endParaRPr lang="en-US" dirty="0"/>
          </a:p>
          <a:p>
            <a:r>
              <a:rPr lang="en-US" dirty="0"/>
              <a:t>Passes deep to </a:t>
            </a:r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endParaRPr lang="en-US" dirty="0"/>
          </a:p>
          <a:p>
            <a:r>
              <a:rPr lang="en-US" dirty="0"/>
              <a:t>Gives </a:t>
            </a:r>
            <a:r>
              <a:rPr lang="en-US" b="1" dirty="0"/>
              <a:t>anterior interosseous nerve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4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485030"/>
            <a:ext cx="11171583" cy="58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 Wrist</a:t>
            </a:r>
          </a:p>
          <a:p>
            <a:r>
              <a:rPr lang="en-US" dirty="0"/>
              <a:t>Passes through </a:t>
            </a:r>
            <a:r>
              <a:rPr lang="en-US" b="1" dirty="0"/>
              <a:t>carpal tunnel</a:t>
            </a:r>
            <a:endParaRPr lang="en-US" dirty="0"/>
          </a:p>
          <a:p>
            <a:r>
              <a:rPr lang="en-US" dirty="0"/>
              <a:t>Lies deep to flexor retinaculum</a:t>
            </a:r>
          </a:p>
        </p:txBody>
      </p:sp>
    </p:spTree>
    <p:extLst>
      <p:ext uri="{BB962C8B-B14F-4D97-AF65-F5344CB8AC3E}">
        <p14:creationId xmlns:p14="http://schemas.microsoft.com/office/powerpoint/2010/main" val="76035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95437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Hand</a:t>
            </a:r>
          </a:p>
          <a:p>
            <a:r>
              <a:rPr lang="en-US" dirty="0"/>
              <a:t>Divides into:</a:t>
            </a:r>
          </a:p>
          <a:p>
            <a:pPr lvl="1"/>
            <a:r>
              <a:rPr lang="en-US" dirty="0"/>
              <a:t>Recurrent branch</a:t>
            </a:r>
          </a:p>
          <a:p>
            <a:pPr lvl="1"/>
            <a:r>
              <a:rPr lang="en-US" dirty="0"/>
              <a:t>Digital branches</a:t>
            </a:r>
          </a:p>
        </p:txBody>
      </p:sp>
    </p:spTree>
    <p:extLst>
      <p:ext uri="{BB962C8B-B14F-4D97-AF65-F5344CB8AC3E}">
        <p14:creationId xmlns:p14="http://schemas.microsoft.com/office/powerpoint/2010/main" val="141507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95437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MUSCULOCUTANEOUS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Root Value</a:t>
            </a:r>
          </a:p>
          <a:p>
            <a:r>
              <a:rPr lang="en-US" dirty="0"/>
              <a:t>C5, C6, C7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From </a:t>
            </a:r>
            <a:r>
              <a:rPr lang="en-US" b="1" dirty="0"/>
              <a:t>lateral cord</a:t>
            </a:r>
            <a:r>
              <a:rPr lang="en-US" dirty="0"/>
              <a:t> of brachial plexus</a:t>
            </a:r>
          </a:p>
        </p:txBody>
      </p:sp>
    </p:spTree>
    <p:extLst>
      <p:ext uri="{BB962C8B-B14F-4D97-AF65-F5344CB8AC3E}">
        <p14:creationId xmlns:p14="http://schemas.microsoft.com/office/powerpoint/2010/main" val="95114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Forearm</a:t>
            </a:r>
          </a:p>
          <a:p>
            <a:r>
              <a:rPr lang="en-US" dirty="0"/>
              <a:t>Muscular branches</a:t>
            </a:r>
          </a:p>
          <a:p>
            <a:r>
              <a:rPr lang="en-US" dirty="0"/>
              <a:t>Anterior interosseous nerve</a:t>
            </a:r>
          </a:p>
          <a:p>
            <a:r>
              <a:rPr lang="en-US" dirty="0"/>
              <a:t>Palmar cutaneous branch</a:t>
            </a:r>
          </a:p>
          <a:p>
            <a:r>
              <a:rPr lang="en-US" b="1" dirty="0"/>
              <a:t>In Hand</a:t>
            </a:r>
          </a:p>
          <a:p>
            <a:r>
              <a:rPr lang="en-US" dirty="0"/>
              <a:t>Recurrent (</a:t>
            </a:r>
            <a:r>
              <a:rPr lang="en-US" dirty="0" err="1"/>
              <a:t>thenar</a:t>
            </a:r>
            <a:r>
              <a:rPr lang="en-US" dirty="0"/>
              <a:t>) branch</a:t>
            </a:r>
          </a:p>
          <a:p>
            <a:r>
              <a:rPr lang="en-US" dirty="0"/>
              <a:t>Digital nerves</a:t>
            </a:r>
          </a:p>
        </p:txBody>
      </p:sp>
    </p:spTree>
    <p:extLst>
      <p:ext uri="{BB962C8B-B14F-4D97-AF65-F5344CB8AC3E}">
        <p14:creationId xmlns:p14="http://schemas.microsoft.com/office/powerpoint/2010/main" val="53112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Forearm</a:t>
            </a:r>
            <a:endParaRPr lang="en-US" b="1" dirty="0"/>
          </a:p>
          <a:p>
            <a:r>
              <a:rPr lang="en-US" dirty="0"/>
              <a:t>Pronator </a:t>
            </a:r>
            <a:r>
              <a:rPr lang="en-US" dirty="0" err="1"/>
              <a:t>teres</a:t>
            </a:r>
            <a:endParaRPr lang="en-US" dirty="0"/>
          </a:p>
          <a:p>
            <a:r>
              <a:rPr lang="en-US" dirty="0"/>
              <a:t>Flexor carpi </a:t>
            </a:r>
            <a:r>
              <a:rPr lang="en-US" dirty="0" err="1"/>
              <a:t>radialis</a:t>
            </a:r>
            <a:endParaRPr lang="en-US" dirty="0"/>
          </a:p>
          <a:p>
            <a:r>
              <a:rPr lang="en-US" dirty="0"/>
              <a:t>Palmaris longus</a:t>
            </a:r>
          </a:p>
          <a:p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endParaRPr lang="en-US" dirty="0"/>
          </a:p>
          <a:p>
            <a:r>
              <a:rPr lang="en-US" dirty="0"/>
              <a:t>Lateral half of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endParaRPr lang="en-US" dirty="0"/>
          </a:p>
          <a:p>
            <a:r>
              <a:rPr lang="en-US" dirty="0"/>
              <a:t>Flexor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r>
              <a:rPr lang="en-US" dirty="0"/>
              <a:t>Pronator quadratus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91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Hand</a:t>
            </a:r>
          </a:p>
          <a:p>
            <a:r>
              <a:rPr lang="en-US" dirty="0" err="1" smtClean="0"/>
              <a:t>Thenar</a:t>
            </a:r>
            <a:r>
              <a:rPr lang="en-US" dirty="0" smtClean="0"/>
              <a:t> </a:t>
            </a:r>
            <a:r>
              <a:rPr lang="en-US" dirty="0"/>
              <a:t>muscles:</a:t>
            </a:r>
          </a:p>
          <a:p>
            <a:pPr lvl="1"/>
            <a:r>
              <a:rPr lang="en-US" dirty="0"/>
              <a:t>Abductor </a:t>
            </a:r>
            <a:r>
              <a:rPr lang="en-US" dirty="0" err="1"/>
              <a:t>pollicis</a:t>
            </a:r>
            <a:r>
              <a:rPr lang="en-US" dirty="0"/>
              <a:t> brevis</a:t>
            </a:r>
          </a:p>
          <a:p>
            <a:pPr lvl="1"/>
            <a:r>
              <a:rPr lang="en-US" dirty="0" err="1"/>
              <a:t>Opponens</a:t>
            </a:r>
            <a:r>
              <a:rPr lang="en-US" dirty="0"/>
              <a:t> </a:t>
            </a:r>
            <a:r>
              <a:rPr lang="en-US" dirty="0" err="1"/>
              <a:t>pollicis</a:t>
            </a:r>
            <a:endParaRPr lang="en-US" dirty="0"/>
          </a:p>
          <a:p>
            <a:pPr lvl="1"/>
            <a:r>
              <a:rPr lang="en-US" dirty="0"/>
              <a:t>Flexor </a:t>
            </a:r>
            <a:r>
              <a:rPr lang="en-US" dirty="0" err="1"/>
              <a:t>pollicis</a:t>
            </a:r>
            <a:r>
              <a:rPr lang="en-US" dirty="0"/>
              <a:t> brevis (superficial head)</a:t>
            </a:r>
          </a:p>
          <a:p>
            <a:r>
              <a:rPr lang="en-US" dirty="0"/>
              <a:t>1st and 2nd </a:t>
            </a:r>
            <a:r>
              <a:rPr lang="en-US" dirty="0" err="1"/>
              <a:t>lumbricals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45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95437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7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Sensory Supply</a:t>
            </a:r>
          </a:p>
          <a:p>
            <a:r>
              <a:rPr lang="en-US" dirty="0"/>
              <a:t>Palmar surface of lateral </a:t>
            </a:r>
            <a:r>
              <a:rPr lang="en-US" b="1" dirty="0"/>
              <a:t>3½ digits</a:t>
            </a:r>
            <a:endParaRPr lang="en-US" dirty="0"/>
          </a:p>
          <a:p>
            <a:r>
              <a:rPr lang="en-US" dirty="0"/>
              <a:t>Nail beds of same digits</a:t>
            </a:r>
          </a:p>
          <a:p>
            <a:r>
              <a:rPr lang="en-US" dirty="0"/>
              <a:t>Lateral part of palm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3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95437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21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Applied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Carpal </a:t>
            </a:r>
            <a:r>
              <a:rPr lang="en-US" b="1" dirty="0"/>
              <a:t>tunnel syndrome</a:t>
            </a:r>
            <a:endParaRPr lang="en-US" dirty="0"/>
          </a:p>
          <a:p>
            <a:r>
              <a:rPr lang="en-US" dirty="0"/>
              <a:t>Ape hand deformity</a:t>
            </a:r>
          </a:p>
          <a:p>
            <a:r>
              <a:rPr lang="en-US" dirty="0"/>
              <a:t>Loss of opposition of thumb</a:t>
            </a:r>
          </a:p>
          <a:p>
            <a:r>
              <a:rPr lang="en-US" dirty="0"/>
              <a:t>Injury above elbow → loss of pronation, weak wrist flexion</a:t>
            </a:r>
          </a:p>
          <a:p>
            <a:r>
              <a:rPr lang="en-US" dirty="0"/>
              <a:t>Pointing index finger on making fist</a:t>
            </a:r>
          </a:p>
        </p:txBody>
      </p:sp>
    </p:spTree>
    <p:extLst>
      <p:ext uri="{BB962C8B-B14F-4D97-AF65-F5344CB8AC3E}">
        <p14:creationId xmlns:p14="http://schemas.microsoft.com/office/powerpoint/2010/main" val="3003888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ULNAR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Root Value</a:t>
            </a:r>
          </a:p>
          <a:p>
            <a:r>
              <a:rPr lang="en-US" dirty="0"/>
              <a:t>C8, T1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From </a:t>
            </a:r>
            <a:r>
              <a:rPr lang="en-US" b="1" dirty="0"/>
              <a:t>medial cord</a:t>
            </a:r>
            <a:r>
              <a:rPr lang="en-US" dirty="0"/>
              <a:t> of brachial plexus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89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03388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01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Arm</a:t>
            </a:r>
          </a:p>
          <a:p>
            <a:r>
              <a:rPr lang="en-US" dirty="0"/>
              <a:t>Runs medial to brachial artery</a:t>
            </a:r>
          </a:p>
          <a:p>
            <a:r>
              <a:rPr lang="en-US" dirty="0"/>
              <a:t>Passes behind </a:t>
            </a:r>
            <a:r>
              <a:rPr lang="en-US" b="1" dirty="0"/>
              <a:t>medial epicondyle</a:t>
            </a:r>
            <a:endParaRPr lang="en-US" dirty="0"/>
          </a:p>
          <a:p>
            <a:r>
              <a:rPr lang="en-US" b="1" dirty="0"/>
              <a:t>In Forearm</a:t>
            </a:r>
          </a:p>
          <a:p>
            <a:r>
              <a:rPr lang="en-US" dirty="0"/>
              <a:t>Enters forearm between heads of </a:t>
            </a:r>
            <a:r>
              <a:rPr lang="en-US" b="1" dirty="0"/>
              <a:t>flexor carpi </a:t>
            </a:r>
            <a:r>
              <a:rPr lang="en-US" b="1" dirty="0" err="1"/>
              <a:t>ulnaris</a:t>
            </a:r>
            <a:endParaRPr lang="en-US" dirty="0"/>
          </a:p>
          <a:p>
            <a:r>
              <a:rPr lang="en-US" dirty="0"/>
              <a:t>Runs with ulnar artery</a:t>
            </a:r>
          </a:p>
          <a:p>
            <a:r>
              <a:rPr lang="en-US" dirty="0"/>
              <a:t>Supplies forearm muscles</a:t>
            </a:r>
          </a:p>
          <a:p>
            <a:r>
              <a:rPr lang="en-US" b="1" dirty="0"/>
              <a:t>In Hand</a:t>
            </a:r>
          </a:p>
          <a:p>
            <a:r>
              <a:rPr lang="en-US" dirty="0"/>
              <a:t>Passes superficial to flexor retinaculum</a:t>
            </a:r>
          </a:p>
          <a:p>
            <a:r>
              <a:rPr lang="en-US" dirty="0"/>
              <a:t>Enters via </a:t>
            </a:r>
            <a:r>
              <a:rPr lang="en-US" b="1" dirty="0" err="1"/>
              <a:t>Guyon’s</a:t>
            </a:r>
            <a:r>
              <a:rPr lang="en-US" b="1" dirty="0"/>
              <a:t> canal</a:t>
            </a:r>
            <a:endParaRPr lang="en-US" dirty="0"/>
          </a:p>
          <a:p>
            <a:r>
              <a:rPr lang="en-US" dirty="0"/>
              <a:t>Divides into superficial and deep branches</a:t>
            </a:r>
          </a:p>
        </p:txBody>
      </p:sp>
    </p:spTree>
    <p:extLst>
      <p:ext uri="{BB962C8B-B14F-4D97-AF65-F5344CB8AC3E}">
        <p14:creationId xmlns:p14="http://schemas.microsoft.com/office/powerpoint/2010/main" val="199525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03388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15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06449"/>
            <a:ext cx="11195435" cy="54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2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540689"/>
            <a:ext cx="11211339" cy="58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77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Forearm</a:t>
            </a:r>
          </a:p>
          <a:p>
            <a:r>
              <a:rPr lang="en-US" dirty="0"/>
              <a:t>Muscular branches</a:t>
            </a:r>
          </a:p>
          <a:p>
            <a:r>
              <a:rPr lang="en-US" dirty="0"/>
              <a:t>Palmar cutaneous branch</a:t>
            </a:r>
          </a:p>
          <a:p>
            <a:r>
              <a:rPr lang="en-US" dirty="0"/>
              <a:t>Dorsal cutaneous branch</a:t>
            </a:r>
          </a:p>
          <a:p>
            <a:r>
              <a:rPr lang="en-US" b="1" dirty="0"/>
              <a:t>In Hand</a:t>
            </a:r>
          </a:p>
          <a:p>
            <a:r>
              <a:rPr lang="en-US" dirty="0"/>
              <a:t>Superficial branch</a:t>
            </a:r>
          </a:p>
          <a:p>
            <a:r>
              <a:rPr lang="en-US" dirty="0"/>
              <a:t>Deep branch</a:t>
            </a:r>
          </a:p>
        </p:txBody>
      </p:sp>
    </p:spTree>
    <p:extLst>
      <p:ext uri="{BB962C8B-B14F-4D97-AF65-F5344CB8AC3E}">
        <p14:creationId xmlns:p14="http://schemas.microsoft.com/office/powerpoint/2010/main" val="2316803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LNAR NERVE - N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982132"/>
            <a:ext cx="11155680" cy="53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37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Forearm</a:t>
            </a:r>
            <a:endParaRPr lang="en-US" b="1" dirty="0"/>
          </a:p>
          <a:p>
            <a:r>
              <a:rPr lang="en-US" dirty="0"/>
              <a:t>Flexor carpi </a:t>
            </a:r>
            <a:r>
              <a:rPr lang="en-US" dirty="0" err="1"/>
              <a:t>ulnaris</a:t>
            </a:r>
            <a:endParaRPr lang="en-US" dirty="0"/>
          </a:p>
          <a:p>
            <a:r>
              <a:rPr lang="en-US" dirty="0"/>
              <a:t>Medial half of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endParaRPr lang="en-US" dirty="0"/>
          </a:p>
          <a:p>
            <a:r>
              <a:rPr lang="en-US" b="1" dirty="0"/>
              <a:t>Hand</a:t>
            </a:r>
          </a:p>
          <a:p>
            <a:r>
              <a:rPr lang="en-US" dirty="0" err="1"/>
              <a:t>Interossei</a:t>
            </a:r>
            <a:r>
              <a:rPr lang="en-US" dirty="0"/>
              <a:t> (palmar &amp; dorsal)</a:t>
            </a:r>
          </a:p>
          <a:p>
            <a:r>
              <a:rPr lang="en-US" dirty="0"/>
              <a:t>Medial two </a:t>
            </a:r>
            <a:r>
              <a:rPr lang="en-US" dirty="0" err="1"/>
              <a:t>lumbricals</a:t>
            </a:r>
            <a:endParaRPr lang="en-US" dirty="0"/>
          </a:p>
          <a:p>
            <a:r>
              <a:rPr lang="en-US" dirty="0"/>
              <a:t>Adductor </a:t>
            </a:r>
            <a:r>
              <a:rPr lang="en-US" dirty="0" err="1"/>
              <a:t>pollicis</a:t>
            </a:r>
            <a:endParaRPr lang="en-US" dirty="0"/>
          </a:p>
          <a:p>
            <a:r>
              <a:rPr lang="en-US" dirty="0"/>
              <a:t>Deep head of flexor </a:t>
            </a:r>
            <a:r>
              <a:rPr lang="en-US" dirty="0" err="1"/>
              <a:t>pollicis</a:t>
            </a:r>
            <a:r>
              <a:rPr lang="en-US" dirty="0"/>
              <a:t> brevis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25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Sensory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Sensory Supply</a:t>
            </a:r>
          </a:p>
          <a:p>
            <a:r>
              <a:rPr lang="en-US" dirty="0"/>
              <a:t>Medial </a:t>
            </a:r>
            <a:r>
              <a:rPr lang="en-US" b="1" dirty="0"/>
              <a:t>1½ digits</a:t>
            </a:r>
            <a:endParaRPr lang="en-US" dirty="0"/>
          </a:p>
          <a:p>
            <a:r>
              <a:rPr lang="en-US" dirty="0"/>
              <a:t>Medial palm and dorsum of hand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1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LNAR NERVE - N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982132"/>
            <a:ext cx="11155680" cy="53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88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Applied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</a:t>
            </a:r>
            <a:r>
              <a:rPr lang="en-US" dirty="0"/>
              <a:t>at elbow → </a:t>
            </a:r>
            <a:r>
              <a:rPr lang="en-US" b="1" dirty="0"/>
              <a:t>ulnar claw hand</a:t>
            </a:r>
            <a:endParaRPr lang="en-US" dirty="0"/>
          </a:p>
          <a:p>
            <a:r>
              <a:rPr lang="en-US" dirty="0" err="1"/>
              <a:t>Froment’s</a:t>
            </a:r>
            <a:r>
              <a:rPr lang="en-US" dirty="0"/>
              <a:t> sign positive</a:t>
            </a:r>
          </a:p>
          <a:p>
            <a:r>
              <a:rPr lang="en-US" dirty="0"/>
              <a:t>Loss of finger abduction/adduction</a:t>
            </a:r>
          </a:p>
          <a:p>
            <a:r>
              <a:rPr lang="en-US" dirty="0"/>
              <a:t>Sensory loss over medial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81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AXILLARY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Root Value</a:t>
            </a:r>
          </a:p>
          <a:p>
            <a:r>
              <a:rPr lang="en-US" dirty="0"/>
              <a:t>C5, C6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From </a:t>
            </a:r>
            <a:r>
              <a:rPr lang="en-US" b="1" dirty="0"/>
              <a:t>posterior cord</a:t>
            </a:r>
            <a:r>
              <a:rPr lang="en-US" dirty="0"/>
              <a:t> of brachial plexus</a:t>
            </a:r>
          </a:p>
        </p:txBody>
      </p:sp>
    </p:spTree>
    <p:extLst>
      <p:ext uri="{BB962C8B-B14F-4D97-AF65-F5344CB8AC3E}">
        <p14:creationId xmlns:p14="http://schemas.microsoft.com/office/powerpoint/2010/main" val="2551954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03388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4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Leaves </a:t>
            </a:r>
            <a:r>
              <a:rPr lang="en-US" dirty="0"/>
              <a:t>lateral cord in the axilla</a:t>
            </a:r>
          </a:p>
          <a:p>
            <a:r>
              <a:rPr lang="en-US" dirty="0"/>
              <a:t>Pierces </a:t>
            </a:r>
            <a:r>
              <a:rPr lang="en-US" b="1" dirty="0"/>
              <a:t>coracobrachialis muscle</a:t>
            </a:r>
            <a:endParaRPr lang="en-US" dirty="0"/>
          </a:p>
          <a:p>
            <a:r>
              <a:rPr lang="en-US" dirty="0"/>
              <a:t>Runs obliquely between:</a:t>
            </a:r>
          </a:p>
          <a:p>
            <a:pPr lvl="1"/>
            <a:r>
              <a:rPr lang="en-US" b="1" dirty="0"/>
              <a:t>Biceps </a:t>
            </a:r>
            <a:r>
              <a:rPr lang="en-US" b="1" dirty="0" err="1"/>
              <a:t>brachii</a:t>
            </a:r>
            <a:endParaRPr lang="en-US" dirty="0"/>
          </a:p>
          <a:p>
            <a:pPr lvl="1"/>
            <a:r>
              <a:rPr lang="en-US" b="1" dirty="0"/>
              <a:t>Brachialis</a:t>
            </a:r>
            <a:endParaRPr lang="en-US" dirty="0"/>
          </a:p>
          <a:p>
            <a:r>
              <a:rPr lang="en-US" dirty="0"/>
              <a:t>Supplies muscles of anterior compartment of arm</a:t>
            </a:r>
          </a:p>
          <a:p>
            <a:r>
              <a:rPr lang="en-US" dirty="0"/>
              <a:t>Continues beyond elbow as </a:t>
            </a:r>
            <a:r>
              <a:rPr lang="en-US" b="1" dirty="0"/>
              <a:t>lateral cutaneous nerve of forearm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45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Passes </a:t>
            </a:r>
            <a:r>
              <a:rPr lang="en-US" dirty="0"/>
              <a:t>through </a:t>
            </a:r>
            <a:r>
              <a:rPr lang="en-US" b="1" dirty="0"/>
              <a:t>quadrangular space</a:t>
            </a:r>
            <a:endParaRPr lang="en-US" dirty="0"/>
          </a:p>
          <a:p>
            <a:r>
              <a:rPr lang="en-US" dirty="0"/>
              <a:t>Winds around surgical neck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Accompanied by posterior circumflex humeral artery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53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211339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93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/>
              <a:t>branch</a:t>
            </a:r>
          </a:p>
          <a:p>
            <a:r>
              <a:rPr lang="en-US" dirty="0"/>
              <a:t>Posterior branch</a:t>
            </a:r>
          </a:p>
          <a:p>
            <a:r>
              <a:rPr lang="en-US" dirty="0"/>
              <a:t>Cutaneous branch (upper lateral cutaneous nerve of arm)</a:t>
            </a:r>
          </a:p>
        </p:txBody>
      </p:sp>
    </p:spTree>
    <p:extLst>
      <p:ext uri="{BB962C8B-B14F-4D97-AF65-F5344CB8AC3E}">
        <p14:creationId xmlns:p14="http://schemas.microsoft.com/office/powerpoint/2010/main" val="3373348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03387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5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Motor &amp; Sensory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Motor Supply</a:t>
            </a:r>
          </a:p>
          <a:p>
            <a:r>
              <a:rPr lang="en-US" dirty="0"/>
              <a:t>Deltoid</a:t>
            </a:r>
          </a:p>
          <a:p>
            <a:r>
              <a:rPr lang="en-US" dirty="0" err="1"/>
              <a:t>Teres</a:t>
            </a:r>
            <a:r>
              <a:rPr lang="en-US" dirty="0"/>
              <a:t> minor</a:t>
            </a:r>
          </a:p>
          <a:p>
            <a:r>
              <a:rPr lang="en-US" b="1" dirty="0"/>
              <a:t>Sensory Supply</a:t>
            </a:r>
          </a:p>
          <a:p>
            <a:r>
              <a:rPr lang="en-US" dirty="0"/>
              <a:t>Skin over </a:t>
            </a:r>
            <a:r>
              <a:rPr lang="en-US" b="1" dirty="0"/>
              <a:t>lower half of deltoid</a:t>
            </a:r>
            <a:endParaRPr lang="en-US" dirty="0"/>
          </a:p>
          <a:p>
            <a:r>
              <a:rPr lang="en-US" dirty="0"/>
              <a:t>Regimental badge area</a:t>
            </a:r>
          </a:p>
        </p:txBody>
      </p:sp>
    </p:spTree>
    <p:extLst>
      <p:ext uri="{BB962C8B-B14F-4D97-AF65-F5344CB8AC3E}">
        <p14:creationId xmlns:p14="http://schemas.microsoft.com/office/powerpoint/2010/main" val="264351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03387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1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Applied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</a:t>
            </a:r>
            <a:r>
              <a:rPr lang="en-US" dirty="0"/>
              <a:t>in:</a:t>
            </a:r>
          </a:p>
          <a:p>
            <a:pPr lvl="1"/>
            <a:r>
              <a:rPr lang="en-US" dirty="0"/>
              <a:t>Surgical neck fracture</a:t>
            </a:r>
          </a:p>
          <a:p>
            <a:pPr lvl="1"/>
            <a:r>
              <a:rPr lang="en-US" dirty="0"/>
              <a:t>Shoulder dislocation</a:t>
            </a:r>
          </a:p>
          <a:p>
            <a:r>
              <a:rPr lang="en-US" dirty="0"/>
              <a:t>Flattened shoulder</a:t>
            </a:r>
          </a:p>
          <a:p>
            <a:r>
              <a:rPr lang="en-US" dirty="0"/>
              <a:t>Loss of abduction from 15°–90°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39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RADIAL NERVE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Root </a:t>
            </a:r>
            <a:r>
              <a:rPr lang="en-US" b="1" dirty="0"/>
              <a:t>Value</a:t>
            </a:r>
          </a:p>
          <a:p>
            <a:r>
              <a:rPr lang="en-US" dirty="0"/>
              <a:t>C5, C6, C7, C8, T1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From </a:t>
            </a:r>
            <a:r>
              <a:rPr lang="en-US" b="1" dirty="0"/>
              <a:t>posterior 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8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03388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85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Axilla</a:t>
            </a:r>
          </a:p>
          <a:p>
            <a:r>
              <a:rPr lang="en-US" dirty="0"/>
              <a:t>Lies posterior to axillary artery</a:t>
            </a:r>
          </a:p>
          <a:p>
            <a:r>
              <a:rPr lang="en-US" b="1" dirty="0"/>
              <a:t>In Arm</a:t>
            </a:r>
          </a:p>
          <a:p>
            <a:r>
              <a:rPr lang="en-US" dirty="0"/>
              <a:t>Passes through </a:t>
            </a:r>
            <a:r>
              <a:rPr lang="en-US" b="1" dirty="0"/>
              <a:t>radial groove</a:t>
            </a:r>
            <a:endParaRPr lang="en-US" dirty="0"/>
          </a:p>
          <a:p>
            <a:r>
              <a:rPr lang="en-US" dirty="0"/>
              <a:t>Supplies triceps</a:t>
            </a:r>
          </a:p>
          <a:p>
            <a:r>
              <a:rPr lang="en-US" dirty="0"/>
              <a:t>Pierces lateral intermuscular septum</a:t>
            </a:r>
          </a:p>
        </p:txBody>
      </p:sp>
    </p:spTree>
    <p:extLst>
      <p:ext uri="{BB962C8B-B14F-4D97-AF65-F5344CB8AC3E}">
        <p14:creationId xmlns:p14="http://schemas.microsoft.com/office/powerpoint/2010/main" val="124030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1582" cy="53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05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79533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19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At Elbow</a:t>
            </a:r>
          </a:p>
          <a:p>
            <a:r>
              <a:rPr lang="en-US" dirty="0"/>
              <a:t>Divides into:</a:t>
            </a:r>
          </a:p>
          <a:p>
            <a:pPr lvl="1"/>
            <a:r>
              <a:rPr lang="en-US" dirty="0"/>
              <a:t>Superficial branch (sensory)</a:t>
            </a:r>
          </a:p>
          <a:p>
            <a:pPr lvl="1"/>
            <a:r>
              <a:rPr lang="en-US" dirty="0"/>
              <a:t>Deep branch (posterior interosseous nerve)</a:t>
            </a:r>
          </a:p>
          <a:p>
            <a:r>
              <a:rPr lang="en-US" b="1" dirty="0"/>
              <a:t>In Forearm</a:t>
            </a:r>
          </a:p>
          <a:p>
            <a:r>
              <a:rPr lang="en-US" dirty="0"/>
              <a:t>Deep branch supplies extensor muscles</a:t>
            </a:r>
          </a:p>
          <a:p>
            <a:r>
              <a:rPr lang="en-US" dirty="0"/>
              <a:t>Superficial branch supplies 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11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79533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9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Motor &amp; Sensory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Motor Supply</a:t>
            </a:r>
          </a:p>
          <a:p>
            <a:r>
              <a:rPr lang="en-US" dirty="0"/>
              <a:t>Triceps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 err="1"/>
              <a:t>Anconeus</a:t>
            </a:r>
            <a:endParaRPr lang="en-US" dirty="0"/>
          </a:p>
          <a:p>
            <a:r>
              <a:rPr lang="en-US" dirty="0"/>
              <a:t>All extensor muscles of forearm</a:t>
            </a:r>
          </a:p>
          <a:p>
            <a:r>
              <a:rPr lang="en-US" b="1" dirty="0"/>
              <a:t>Sensory Supply</a:t>
            </a:r>
          </a:p>
          <a:p>
            <a:r>
              <a:rPr lang="en-US" dirty="0"/>
              <a:t>Posterior arm and forearm</a:t>
            </a:r>
          </a:p>
          <a:p>
            <a:r>
              <a:rPr lang="en-US" dirty="0"/>
              <a:t>Dorsum of lateral hand</a:t>
            </a:r>
          </a:p>
          <a:p>
            <a:r>
              <a:rPr lang="en-US" dirty="0"/>
              <a:t>Proximal parts of lateral digits</a:t>
            </a:r>
          </a:p>
        </p:txBody>
      </p:sp>
    </p:spTree>
    <p:extLst>
      <p:ext uri="{BB962C8B-B14F-4D97-AF65-F5344CB8AC3E}">
        <p14:creationId xmlns:p14="http://schemas.microsoft.com/office/powerpoint/2010/main" val="3751009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79533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3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Applied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Wrist </a:t>
            </a:r>
            <a:r>
              <a:rPr lang="en-US" dirty="0"/>
              <a:t>drop</a:t>
            </a:r>
          </a:p>
          <a:p>
            <a:r>
              <a:rPr lang="en-US" dirty="0"/>
              <a:t>Injury in:</a:t>
            </a:r>
          </a:p>
          <a:p>
            <a:pPr lvl="1"/>
            <a:r>
              <a:rPr lang="en-US" dirty="0"/>
              <a:t>Crutch palsy</a:t>
            </a:r>
          </a:p>
          <a:p>
            <a:pPr lvl="1"/>
            <a:r>
              <a:rPr lang="en-US" dirty="0"/>
              <a:t>Mid-shaft </a:t>
            </a:r>
            <a:r>
              <a:rPr lang="en-US" dirty="0" err="1"/>
              <a:t>humerus</a:t>
            </a:r>
            <a:r>
              <a:rPr lang="en-US" dirty="0"/>
              <a:t> fracture</a:t>
            </a:r>
          </a:p>
          <a:p>
            <a:r>
              <a:rPr lang="en-US" dirty="0"/>
              <a:t>Loss of extension at wrist and fingers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3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343" y="485030"/>
            <a:ext cx="11171582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02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7" y="982132"/>
            <a:ext cx="11219291" cy="54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8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Muscular </a:t>
            </a:r>
            <a:r>
              <a:rPr lang="en-US" b="1" dirty="0"/>
              <a:t>branches</a:t>
            </a:r>
          </a:p>
          <a:p>
            <a:r>
              <a:rPr lang="en-US" dirty="0"/>
              <a:t>Coracobrachialis</a:t>
            </a:r>
          </a:p>
          <a:p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/>
              <a:t>Brachialis</a:t>
            </a:r>
          </a:p>
          <a:p>
            <a:r>
              <a:rPr lang="en-US" b="1" dirty="0"/>
              <a:t>Terminal branch</a:t>
            </a:r>
          </a:p>
          <a:p>
            <a:r>
              <a:rPr lang="en-US" dirty="0"/>
              <a:t>Lateral cutaneous nerve of forearm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1582" cy="53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5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Flexors </a:t>
            </a:r>
            <a:r>
              <a:rPr lang="en-US" dirty="0"/>
              <a:t>of the arm:</a:t>
            </a:r>
          </a:p>
          <a:p>
            <a:pPr lvl="1"/>
            <a:r>
              <a:rPr lang="en-US" dirty="0"/>
              <a:t>Coracobrachialis (flexion &amp; adduction of arm)</a:t>
            </a:r>
          </a:p>
          <a:p>
            <a:pPr lvl="1"/>
            <a:r>
              <a:rPr lang="en-US" dirty="0"/>
              <a:t>Biceps </a:t>
            </a:r>
            <a:r>
              <a:rPr lang="en-US" dirty="0" err="1"/>
              <a:t>brachii</a:t>
            </a:r>
            <a:r>
              <a:rPr lang="en-US" dirty="0"/>
              <a:t> (flexion &amp; supination)</a:t>
            </a:r>
          </a:p>
          <a:p>
            <a:pPr lvl="1"/>
            <a:r>
              <a:rPr lang="en-US" dirty="0"/>
              <a:t>Brachialis (main elbow flexor)</a:t>
            </a:r>
          </a:p>
          <a:p>
            <a:r>
              <a:rPr lang="en-US" b="1" dirty="0"/>
              <a:t>Sensory Supply</a:t>
            </a:r>
          </a:p>
          <a:p>
            <a:r>
              <a:rPr lang="en-US" dirty="0"/>
              <a:t>Skin of </a:t>
            </a:r>
            <a:r>
              <a:rPr lang="en-US" b="1" dirty="0"/>
              <a:t>lateral side of forearm</a:t>
            </a:r>
            <a:r>
              <a:rPr lang="en-US" dirty="0"/>
              <a:t> (anterior and posterior)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5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85030"/>
            <a:ext cx="66339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Applied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</a:t>
            </a:r>
            <a:r>
              <a:rPr lang="en-US" dirty="0"/>
              <a:t>causes:</a:t>
            </a:r>
          </a:p>
          <a:p>
            <a:pPr lvl="1"/>
            <a:r>
              <a:rPr lang="en-US" dirty="0"/>
              <a:t>Weak elbow flexion</a:t>
            </a:r>
          </a:p>
          <a:p>
            <a:pPr lvl="1"/>
            <a:r>
              <a:rPr lang="en-US" dirty="0"/>
              <a:t>Loss of forearm supination</a:t>
            </a:r>
          </a:p>
          <a:p>
            <a:pPr lvl="1"/>
            <a:r>
              <a:rPr lang="en-US" dirty="0"/>
              <a:t>Sensory loss on lateral forearm</a:t>
            </a:r>
          </a:p>
          <a:p>
            <a:r>
              <a:rPr lang="en-US" dirty="0"/>
              <a:t>Rarely injured due to deep location</a:t>
            </a:r>
          </a:p>
        </p:txBody>
      </p:sp>
    </p:spTree>
    <p:extLst>
      <p:ext uri="{BB962C8B-B14F-4D97-AF65-F5344CB8AC3E}">
        <p14:creationId xmlns:p14="http://schemas.microsoft.com/office/powerpoint/2010/main" val="4157893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685</Words>
  <Application>Microsoft Office PowerPoint</Application>
  <PresentationFormat>Widescreen</PresentationFormat>
  <Paragraphs>202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Garamond</vt:lpstr>
      <vt:lpstr>Organic</vt:lpstr>
      <vt:lpstr>ANATOMY  THE UPPER LIMB</vt:lpstr>
      <vt:lpstr>MUSCULOCUTANEOUS NERVE</vt:lpstr>
      <vt:lpstr>PowerPoint Presentation</vt:lpstr>
      <vt:lpstr>Course</vt:lpstr>
      <vt:lpstr>PowerPoint Presentation</vt:lpstr>
      <vt:lpstr>Branches</vt:lpstr>
      <vt:lpstr>PowerPoint Presentation</vt:lpstr>
      <vt:lpstr>Motor Supply</vt:lpstr>
      <vt:lpstr>Applied Anatomy</vt:lpstr>
      <vt:lpstr>MEDIAN NERVE</vt:lpstr>
      <vt:lpstr>PowerPoint Presentation</vt:lpstr>
      <vt:lpstr>Course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Branches</vt:lpstr>
      <vt:lpstr>Motor Supply</vt:lpstr>
      <vt:lpstr>Continued </vt:lpstr>
      <vt:lpstr>PowerPoint Presentation</vt:lpstr>
      <vt:lpstr>Continued </vt:lpstr>
      <vt:lpstr>PowerPoint Presentation</vt:lpstr>
      <vt:lpstr>Applied Anatomy</vt:lpstr>
      <vt:lpstr>ULNAR NERVE</vt:lpstr>
      <vt:lpstr>PowerPoint Presentation</vt:lpstr>
      <vt:lpstr>Course</vt:lpstr>
      <vt:lpstr>PowerPoint Presentation</vt:lpstr>
      <vt:lpstr>PowerPoint Presentation</vt:lpstr>
      <vt:lpstr>Branches</vt:lpstr>
      <vt:lpstr>PowerPoint Presentation</vt:lpstr>
      <vt:lpstr>Motor Supply</vt:lpstr>
      <vt:lpstr>Sensory Supply</vt:lpstr>
      <vt:lpstr>PowerPoint Presentation</vt:lpstr>
      <vt:lpstr>Applied Anatomy</vt:lpstr>
      <vt:lpstr>AXILLARY NERVE</vt:lpstr>
      <vt:lpstr>PowerPoint Presentation</vt:lpstr>
      <vt:lpstr>Course</vt:lpstr>
      <vt:lpstr>PowerPoint Presentation</vt:lpstr>
      <vt:lpstr>Branches</vt:lpstr>
      <vt:lpstr>PowerPoint Presentation</vt:lpstr>
      <vt:lpstr>Motor &amp; Sensory Supply</vt:lpstr>
      <vt:lpstr>PowerPoint Presentation</vt:lpstr>
      <vt:lpstr>Applied Anatomy</vt:lpstr>
      <vt:lpstr>RADIAL NERVE</vt:lpstr>
      <vt:lpstr>PowerPoint Presentation</vt:lpstr>
      <vt:lpstr>Course</vt:lpstr>
      <vt:lpstr>PowerPoint Presentation</vt:lpstr>
      <vt:lpstr>Continued </vt:lpstr>
      <vt:lpstr>PowerPoint Presentation</vt:lpstr>
      <vt:lpstr>Motor &amp; Sensory Supply</vt:lpstr>
      <vt:lpstr>PowerPoint Presentation</vt:lpstr>
      <vt:lpstr>Applied Anatomy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UPPER LIMB</dc:title>
  <dc:creator>Moorche</dc:creator>
  <cp:lastModifiedBy>Moorche</cp:lastModifiedBy>
  <cp:revision>13</cp:revision>
  <dcterms:created xsi:type="dcterms:W3CDTF">2026-02-05T07:47:17Z</dcterms:created>
  <dcterms:modified xsi:type="dcterms:W3CDTF">2026-02-05T10:19:48Z</dcterms:modified>
</cp:coreProperties>
</file>