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84" r:id="rId4"/>
    <p:sldId id="285" r:id="rId5"/>
    <p:sldId id="286" r:id="rId6"/>
    <p:sldId id="287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83" r:id="rId17"/>
    <p:sldId id="28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Social Groups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859912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 PSYCHOLOGY 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Shehwar Saeed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1" y="139788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0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SOCIAL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4. </a:t>
            </a:r>
            <a:r>
              <a:rPr lang="en-US" b="1" dirty="0" smtClean="0"/>
              <a:t>Out-Groups</a:t>
            </a:r>
            <a:endParaRPr lang="en-US" dirty="0"/>
          </a:p>
          <a:p>
            <a:r>
              <a:rPr lang="en-US" dirty="0" smtClean="0"/>
              <a:t>A </a:t>
            </a:r>
            <a:r>
              <a:rPr lang="en-US" dirty="0"/>
              <a:t>group to which an individual does not belong.</a:t>
            </a:r>
          </a:p>
          <a:p>
            <a:pPr marL="0" indent="0">
              <a:buNone/>
            </a:pPr>
            <a:r>
              <a:rPr lang="en-US" b="1" dirty="0"/>
              <a:t>Characteristics:</a:t>
            </a:r>
          </a:p>
          <a:p>
            <a:r>
              <a:rPr lang="en-US" dirty="0"/>
              <a:t>	</a:t>
            </a:r>
            <a:r>
              <a:rPr lang="en-US" dirty="0" smtClean="0"/>
              <a:t>Feeling </a:t>
            </a:r>
            <a:r>
              <a:rPr lang="en-US" dirty="0"/>
              <a:t>of “they”</a:t>
            </a:r>
          </a:p>
          <a:p>
            <a:r>
              <a:rPr lang="en-US" dirty="0"/>
              <a:t>	</a:t>
            </a:r>
            <a:r>
              <a:rPr lang="en-US" dirty="0" smtClean="0"/>
              <a:t>May </a:t>
            </a:r>
            <a:r>
              <a:rPr lang="en-US" dirty="0"/>
              <a:t>cause conflict or prejudice</a:t>
            </a:r>
          </a:p>
          <a:p>
            <a:r>
              <a:rPr lang="en-US" dirty="0"/>
              <a:t>	</a:t>
            </a:r>
            <a:r>
              <a:rPr lang="en-US" dirty="0" smtClean="0"/>
              <a:t>Seen </a:t>
            </a:r>
            <a:r>
              <a:rPr lang="en-US" dirty="0"/>
              <a:t>as different or inferior</a:t>
            </a:r>
          </a:p>
        </p:txBody>
      </p:sp>
    </p:spTree>
    <p:extLst>
      <p:ext uri="{BB962C8B-B14F-4D97-AF65-F5344CB8AC3E}">
        <p14:creationId xmlns:p14="http://schemas.microsoft.com/office/powerpoint/2010/main" val="1847726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SOCIAL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5</a:t>
            </a:r>
            <a:r>
              <a:rPr lang="en-US" b="1" dirty="0"/>
              <a:t>. Formal Groups</a:t>
            </a:r>
            <a:endParaRPr lang="en-US" dirty="0"/>
          </a:p>
          <a:p>
            <a:r>
              <a:rPr lang="en-US" dirty="0" smtClean="0"/>
              <a:t> </a:t>
            </a:r>
            <a:r>
              <a:rPr lang="en-US" dirty="0"/>
              <a:t>Groups with fixed rules, roles, and authority structure.</a:t>
            </a:r>
          </a:p>
          <a:p>
            <a:pPr marL="0" indent="0">
              <a:buNone/>
            </a:pPr>
            <a:r>
              <a:rPr lang="en-US" b="1" dirty="0"/>
              <a:t>Characteristics:</a:t>
            </a:r>
          </a:p>
          <a:p>
            <a:r>
              <a:rPr lang="en-US" dirty="0"/>
              <a:t>	</a:t>
            </a:r>
            <a:r>
              <a:rPr lang="en-US" dirty="0" smtClean="0"/>
              <a:t>Written </a:t>
            </a:r>
            <a:r>
              <a:rPr lang="en-US" dirty="0"/>
              <a:t>rules</a:t>
            </a:r>
          </a:p>
          <a:p>
            <a:r>
              <a:rPr lang="en-US" dirty="0"/>
              <a:t>	Hierarchy</a:t>
            </a:r>
          </a:p>
          <a:p>
            <a:r>
              <a:rPr lang="en-US" dirty="0"/>
              <a:t>	</a:t>
            </a:r>
            <a:r>
              <a:rPr lang="en-US" dirty="0" smtClean="0"/>
              <a:t>Official </a:t>
            </a:r>
            <a:r>
              <a:rPr lang="en-US" dirty="0"/>
              <a:t>goals</a:t>
            </a:r>
          </a:p>
        </p:txBody>
      </p:sp>
    </p:spTree>
    <p:extLst>
      <p:ext uri="{BB962C8B-B14F-4D97-AF65-F5344CB8AC3E}">
        <p14:creationId xmlns:p14="http://schemas.microsoft.com/office/powerpoint/2010/main" val="528622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SOCIAL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6. Informal Groups</a:t>
            </a:r>
            <a:endParaRPr lang="en-US" dirty="0"/>
          </a:p>
          <a:p>
            <a:r>
              <a:rPr lang="en-US" dirty="0" smtClean="0"/>
              <a:t>Groups </a:t>
            </a:r>
            <a:r>
              <a:rPr lang="en-US" dirty="0"/>
              <a:t>formed naturally based on friendship or </a:t>
            </a:r>
            <a:r>
              <a:rPr lang="en-US" dirty="0" smtClean="0"/>
              <a:t>interest.</a:t>
            </a:r>
          </a:p>
          <a:p>
            <a:pPr marL="0" indent="0">
              <a:buNone/>
            </a:pPr>
            <a:r>
              <a:rPr lang="en-US" b="1" dirty="0" smtClean="0"/>
              <a:t>Characteristics</a:t>
            </a:r>
            <a:r>
              <a:rPr lang="en-US" b="1" dirty="0"/>
              <a:t>:</a:t>
            </a:r>
          </a:p>
          <a:p>
            <a:r>
              <a:rPr lang="en-US" dirty="0"/>
              <a:t>	</a:t>
            </a:r>
            <a:r>
              <a:rPr lang="en-US" dirty="0" smtClean="0"/>
              <a:t>No </a:t>
            </a:r>
            <a:r>
              <a:rPr lang="en-US" dirty="0"/>
              <a:t>written rules</a:t>
            </a:r>
          </a:p>
          <a:p>
            <a:r>
              <a:rPr lang="en-US" dirty="0"/>
              <a:t>	Flexible structure</a:t>
            </a:r>
          </a:p>
          <a:p>
            <a:r>
              <a:rPr lang="en-US" dirty="0"/>
              <a:t>	</a:t>
            </a:r>
            <a:r>
              <a:rPr lang="en-US" dirty="0" smtClean="0"/>
              <a:t>Personal </a:t>
            </a:r>
            <a:r>
              <a:rPr lang="en-US" dirty="0"/>
              <a:t>relationships</a:t>
            </a:r>
          </a:p>
        </p:txBody>
      </p:sp>
    </p:spTree>
    <p:extLst>
      <p:ext uri="{BB962C8B-B14F-4D97-AF65-F5344CB8AC3E}">
        <p14:creationId xmlns:p14="http://schemas.microsoft.com/office/powerpoint/2010/main" val="5486640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SOCIAL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7. Reference Groups</a:t>
            </a:r>
            <a:endParaRPr lang="en-US" dirty="0"/>
          </a:p>
          <a:p>
            <a:r>
              <a:rPr lang="en-US" dirty="0" smtClean="0"/>
              <a:t>Groups </a:t>
            </a:r>
            <a:r>
              <a:rPr lang="en-US" dirty="0"/>
              <a:t>that individuals use as standards to evaluate their behavior and attitudes.</a:t>
            </a:r>
          </a:p>
          <a:p>
            <a:pPr marL="0" indent="0">
              <a:buNone/>
            </a:pPr>
            <a:r>
              <a:rPr lang="en-US" b="1" dirty="0"/>
              <a:t>Types:</a:t>
            </a:r>
          </a:p>
          <a:p>
            <a:r>
              <a:rPr lang="en-US" dirty="0"/>
              <a:t>	</a:t>
            </a:r>
            <a:r>
              <a:rPr lang="en-US" dirty="0" smtClean="0"/>
              <a:t>Positive </a:t>
            </a:r>
            <a:r>
              <a:rPr lang="en-US" dirty="0"/>
              <a:t>reference group (want to be like)</a:t>
            </a:r>
          </a:p>
          <a:p>
            <a:r>
              <a:rPr lang="en-US" dirty="0"/>
              <a:t>	</a:t>
            </a:r>
            <a:r>
              <a:rPr lang="en-US" dirty="0" smtClean="0"/>
              <a:t>Negative </a:t>
            </a:r>
            <a:r>
              <a:rPr lang="en-US" dirty="0"/>
              <a:t>reference group (avoid being like)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9981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SOCIAL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8. Peer Groups</a:t>
            </a:r>
            <a:endParaRPr lang="en-US" dirty="0"/>
          </a:p>
          <a:p>
            <a:r>
              <a:rPr lang="en-US" dirty="0" smtClean="0"/>
              <a:t>Groups </a:t>
            </a:r>
            <a:r>
              <a:rPr lang="en-US" dirty="0"/>
              <a:t>of people of same age or status.</a:t>
            </a:r>
          </a:p>
          <a:p>
            <a:pPr marL="0" indent="0">
              <a:buNone/>
            </a:pPr>
            <a:r>
              <a:rPr lang="en-US" b="1" dirty="0"/>
              <a:t>Role:</a:t>
            </a:r>
          </a:p>
          <a:p>
            <a:r>
              <a:rPr lang="en-US" dirty="0"/>
              <a:t>	</a:t>
            </a:r>
            <a:r>
              <a:rPr lang="en-US" dirty="0" smtClean="0"/>
              <a:t>Influences </a:t>
            </a:r>
            <a:r>
              <a:rPr lang="en-US" dirty="0"/>
              <a:t>behavior</a:t>
            </a:r>
          </a:p>
          <a:p>
            <a:r>
              <a:rPr lang="en-US" dirty="0"/>
              <a:t>	</a:t>
            </a:r>
            <a:r>
              <a:rPr lang="en-US" dirty="0" smtClean="0"/>
              <a:t>Shapes </a:t>
            </a:r>
            <a:r>
              <a:rPr lang="en-US" dirty="0"/>
              <a:t>attitudes</a:t>
            </a:r>
          </a:p>
          <a:p>
            <a:r>
              <a:rPr lang="en-US" dirty="0"/>
              <a:t>	</a:t>
            </a:r>
            <a:r>
              <a:rPr lang="en-US" dirty="0" smtClean="0"/>
              <a:t>Important </a:t>
            </a:r>
            <a:r>
              <a:rPr lang="en-US" dirty="0"/>
              <a:t>during adolescence</a:t>
            </a:r>
          </a:p>
        </p:txBody>
      </p:sp>
    </p:spTree>
    <p:extLst>
      <p:ext uri="{BB962C8B-B14F-4D97-AF65-F5344CB8AC3E}">
        <p14:creationId xmlns:p14="http://schemas.microsoft.com/office/powerpoint/2010/main" val="2333970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Importance of Social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Help in socialization</a:t>
            </a:r>
          </a:p>
          <a:p>
            <a:r>
              <a:rPr lang="en-US" dirty="0" smtClean="0"/>
              <a:t>Provide </a:t>
            </a:r>
            <a:r>
              <a:rPr lang="en-US" dirty="0"/>
              <a:t>identity and belonging</a:t>
            </a:r>
          </a:p>
          <a:p>
            <a:r>
              <a:rPr lang="en-US" dirty="0" smtClean="0"/>
              <a:t>Maintain </a:t>
            </a:r>
            <a:r>
              <a:rPr lang="en-US" dirty="0"/>
              <a:t>social order</a:t>
            </a:r>
          </a:p>
          <a:p>
            <a:r>
              <a:rPr lang="en-US" dirty="0" smtClean="0"/>
              <a:t>Fulfill </a:t>
            </a:r>
            <a:r>
              <a:rPr lang="en-US" dirty="0"/>
              <a:t>emotional and psychological needs</a:t>
            </a:r>
          </a:p>
          <a:p>
            <a:r>
              <a:rPr lang="en-US" dirty="0" smtClean="0"/>
              <a:t>Promote </a:t>
            </a:r>
            <a:r>
              <a:rPr lang="en-US" dirty="0"/>
              <a:t>cooperation and teamwork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0385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32" name="Picture 8" descr="3D Beige Question Mark. Symbol Of Inquiry And Curiosity In Minimalist  Design Isolated On Transparent Background 68285074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783" y="2285999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88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ooden Block 'Thank You' Message on Beige Background · Free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71500"/>
            <a:ext cx="108966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73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Social Groups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dirty="0"/>
              <a:t>collection of two or more individuals who interact with each </a:t>
            </a:r>
            <a:r>
              <a:rPr lang="en-US" dirty="0" smtClean="0"/>
              <a:t>other</a:t>
            </a:r>
          </a:p>
          <a:p>
            <a:r>
              <a:rPr lang="en-US" dirty="0"/>
              <a:t>share common goals, norms, values, and have a sense of unity or “we-feeling.”</a:t>
            </a:r>
          </a:p>
          <a:p>
            <a:pPr marL="0" indent="0">
              <a:buNone/>
            </a:pPr>
            <a:r>
              <a:rPr lang="en-US" b="1" dirty="0"/>
              <a:t>Characteristics of Social </a:t>
            </a:r>
            <a:r>
              <a:rPr lang="en-US" b="1" dirty="0" smtClean="0"/>
              <a:t>Groups</a:t>
            </a:r>
          </a:p>
          <a:p>
            <a:pPr marL="0" indent="0">
              <a:buNone/>
            </a:pPr>
            <a:r>
              <a:rPr lang="en-US" dirty="0" smtClean="0"/>
              <a:t>1. Interaction </a:t>
            </a:r>
          </a:p>
          <a:p>
            <a:pPr marL="0" indent="0">
              <a:buNone/>
            </a:pPr>
            <a:r>
              <a:rPr lang="en-US" dirty="0" smtClean="0"/>
              <a:t>2</a:t>
            </a:r>
            <a:r>
              <a:rPr lang="en-US" dirty="0" smtClean="0"/>
              <a:t>. Common </a:t>
            </a:r>
            <a:r>
              <a:rPr lang="en-US" dirty="0" smtClean="0"/>
              <a:t>Interest/Goal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720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Social Groups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3. We-feeling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4</a:t>
            </a:r>
            <a:r>
              <a:rPr lang="en-US" dirty="0" smtClean="0"/>
              <a:t>. Norms </a:t>
            </a:r>
            <a:r>
              <a:rPr lang="en-US" dirty="0"/>
              <a:t>&amp; Values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5</a:t>
            </a:r>
            <a:r>
              <a:rPr lang="en-US" dirty="0" smtClean="0"/>
              <a:t>. Stability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6</a:t>
            </a:r>
            <a:r>
              <a:rPr lang="en-US" dirty="0" smtClean="0"/>
              <a:t>. Structure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43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Functions of Social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1</a:t>
            </a:r>
            <a:r>
              <a:rPr lang="en-US" b="1" dirty="0"/>
              <a:t>. </a:t>
            </a:r>
            <a:r>
              <a:rPr lang="en-US" b="1" dirty="0" smtClean="0"/>
              <a:t>Socialization</a:t>
            </a:r>
          </a:p>
          <a:p>
            <a:r>
              <a:rPr lang="en-US" dirty="0"/>
              <a:t>They teach individuals how to behave according to social norms and values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r>
              <a:rPr lang="en-US" b="1" dirty="0" smtClean="0"/>
              <a:t>2. </a:t>
            </a:r>
            <a:r>
              <a:rPr lang="en-US" b="1" dirty="0"/>
              <a:t>Social </a:t>
            </a:r>
            <a:r>
              <a:rPr lang="en-US" b="1" dirty="0" smtClean="0"/>
              <a:t>Control</a:t>
            </a:r>
          </a:p>
          <a:p>
            <a:r>
              <a:rPr lang="en-US" dirty="0"/>
              <a:t>Social groups help maintain order and discipline in society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3. Emotional Support and </a:t>
            </a:r>
            <a:r>
              <a:rPr lang="en-US" b="1" dirty="0" smtClean="0"/>
              <a:t>Security</a:t>
            </a:r>
          </a:p>
          <a:p>
            <a:r>
              <a:rPr lang="en-US" dirty="0"/>
              <a:t>Social groups fulfill emotional and psychological needs</a:t>
            </a:r>
            <a:r>
              <a:rPr lang="en-US" dirty="0" smtClean="0"/>
              <a:t>.</a:t>
            </a:r>
            <a:endParaRPr lang="en-US" b="1" dirty="0" smtClean="0"/>
          </a:p>
          <a:p>
            <a:pPr marL="0" indent="0">
              <a:buNone/>
            </a:pPr>
            <a:r>
              <a:rPr lang="en-US" b="1" dirty="0"/>
              <a:t>4. Fulfillment of </a:t>
            </a:r>
            <a:r>
              <a:rPr lang="en-US" b="1" dirty="0" smtClean="0"/>
              <a:t>Needs</a:t>
            </a:r>
          </a:p>
          <a:p>
            <a:r>
              <a:rPr lang="en-US" dirty="0"/>
              <a:t>Social groups help individuals fulfill different needs: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532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Social Groups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5. Development of </a:t>
            </a:r>
            <a:r>
              <a:rPr lang="en-US" b="1" dirty="0" smtClean="0"/>
              <a:t>Personality</a:t>
            </a:r>
          </a:p>
          <a:p>
            <a:r>
              <a:rPr lang="en-US" dirty="0"/>
              <a:t>Personality is shaped through interaction in social groups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6. Identity and Sense of </a:t>
            </a:r>
            <a:r>
              <a:rPr lang="en-US" b="1" dirty="0" smtClean="0"/>
              <a:t>Belonging</a:t>
            </a:r>
          </a:p>
          <a:p>
            <a:r>
              <a:rPr lang="en-US" dirty="0"/>
              <a:t>Social groups give individuals a social identity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7. Cooperation and Collective </a:t>
            </a:r>
            <a:r>
              <a:rPr lang="en-US" b="1" dirty="0" smtClean="0"/>
              <a:t>Action</a:t>
            </a:r>
          </a:p>
          <a:p>
            <a:r>
              <a:rPr lang="en-US" dirty="0"/>
              <a:t>Social groups promote cooperation among members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8. Cultural </a:t>
            </a:r>
            <a:r>
              <a:rPr lang="en-US" b="1" dirty="0" smtClean="0"/>
              <a:t>Transmission</a:t>
            </a:r>
          </a:p>
          <a:p>
            <a:r>
              <a:rPr lang="en-US" dirty="0"/>
              <a:t>Social groups pass culture from one generation to another.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28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Social Groups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9. Leadership </a:t>
            </a:r>
            <a:r>
              <a:rPr lang="en-US" b="1" dirty="0" smtClean="0"/>
              <a:t>Training</a:t>
            </a:r>
          </a:p>
          <a:p>
            <a:r>
              <a:rPr lang="en-US" dirty="0"/>
              <a:t>Groups provide opportunities for leadership development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10. Social </a:t>
            </a:r>
            <a:r>
              <a:rPr lang="en-US" b="1" dirty="0" smtClean="0"/>
              <a:t>Integration</a:t>
            </a:r>
          </a:p>
          <a:p>
            <a:r>
              <a:rPr lang="en-US" dirty="0"/>
              <a:t>Social groups bring people together and promote unity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11. Regulation of </a:t>
            </a:r>
            <a:r>
              <a:rPr lang="en-US" b="1" dirty="0" smtClean="0"/>
              <a:t>Behavior</a:t>
            </a:r>
          </a:p>
          <a:p>
            <a:r>
              <a:rPr lang="en-US" dirty="0"/>
              <a:t>Groups regulate behavior through rewards and punishments.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171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SOCIAL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1. Primary Group</a:t>
            </a:r>
            <a:endParaRPr lang="en-US" dirty="0"/>
          </a:p>
          <a:p>
            <a:r>
              <a:rPr lang="en-US" dirty="0"/>
              <a:t>Introduced by: Charles Horton Cooley</a:t>
            </a:r>
          </a:p>
          <a:p>
            <a:r>
              <a:rPr lang="en-US" dirty="0" smtClean="0"/>
              <a:t>Small</a:t>
            </a:r>
            <a:r>
              <a:rPr lang="en-US" dirty="0"/>
              <a:t>, intimate groups with close, personal relationships.</a:t>
            </a:r>
          </a:p>
          <a:p>
            <a:pPr marL="0" indent="0">
              <a:buNone/>
            </a:pPr>
            <a:r>
              <a:rPr lang="en-US" b="1" dirty="0"/>
              <a:t>Characteristics:</a:t>
            </a:r>
            <a:endParaRPr lang="en-US" dirty="0"/>
          </a:p>
          <a:p>
            <a:r>
              <a:rPr lang="en-US" dirty="0"/>
              <a:t>	Face-to-face interaction</a:t>
            </a:r>
          </a:p>
          <a:p>
            <a:r>
              <a:rPr lang="en-US" dirty="0"/>
              <a:t>	</a:t>
            </a:r>
            <a:r>
              <a:rPr lang="en-US" dirty="0" smtClean="0"/>
              <a:t>Emotional </a:t>
            </a:r>
            <a:r>
              <a:rPr lang="en-US" dirty="0"/>
              <a:t>bonds</a:t>
            </a:r>
          </a:p>
          <a:p>
            <a:r>
              <a:rPr lang="en-US" dirty="0"/>
              <a:t>	</a:t>
            </a:r>
            <a:r>
              <a:rPr lang="en-US" dirty="0" smtClean="0"/>
              <a:t>Informal </a:t>
            </a:r>
            <a:r>
              <a:rPr lang="en-US" dirty="0"/>
              <a:t>relationships</a:t>
            </a:r>
          </a:p>
          <a:p>
            <a:r>
              <a:rPr lang="en-US" dirty="0"/>
              <a:t>	</a:t>
            </a:r>
            <a:r>
              <a:rPr lang="en-US" dirty="0" smtClean="0"/>
              <a:t>Long-term </a:t>
            </a:r>
            <a:r>
              <a:rPr lang="en-US" dirty="0"/>
              <a:t>association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810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SOCIAL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2. Secondary </a:t>
            </a:r>
            <a:r>
              <a:rPr lang="en-US" b="1" dirty="0" smtClean="0"/>
              <a:t>Groups</a:t>
            </a:r>
            <a:endParaRPr lang="en-US" dirty="0" smtClean="0"/>
          </a:p>
          <a:p>
            <a:r>
              <a:rPr lang="en-US" dirty="0" smtClean="0"/>
              <a:t>Large</a:t>
            </a:r>
            <a:r>
              <a:rPr lang="en-US" dirty="0"/>
              <a:t>, formal, and impersonal groups formed for specific goals. </a:t>
            </a:r>
          </a:p>
          <a:p>
            <a:pPr marL="0" indent="0">
              <a:buNone/>
            </a:pPr>
            <a:r>
              <a:rPr lang="en-US" b="1" dirty="0" smtClean="0"/>
              <a:t>Characteristics</a:t>
            </a:r>
            <a:r>
              <a:rPr lang="en-US" b="1" dirty="0"/>
              <a:t>:</a:t>
            </a:r>
          </a:p>
          <a:p>
            <a:r>
              <a:rPr lang="en-US" dirty="0"/>
              <a:t>	</a:t>
            </a:r>
            <a:r>
              <a:rPr lang="en-US" dirty="0" smtClean="0"/>
              <a:t>Formal </a:t>
            </a:r>
            <a:r>
              <a:rPr lang="en-US" dirty="0"/>
              <a:t>relationships</a:t>
            </a:r>
          </a:p>
          <a:p>
            <a:r>
              <a:rPr lang="en-US" dirty="0"/>
              <a:t>	</a:t>
            </a:r>
            <a:r>
              <a:rPr lang="en-US" dirty="0" smtClean="0"/>
              <a:t>Goal-oriented</a:t>
            </a:r>
            <a:endParaRPr lang="en-US" dirty="0"/>
          </a:p>
          <a:p>
            <a:r>
              <a:rPr lang="en-US" dirty="0"/>
              <a:t>	</a:t>
            </a:r>
            <a:r>
              <a:rPr lang="en-US" dirty="0" smtClean="0"/>
              <a:t>Temporary </a:t>
            </a:r>
            <a:r>
              <a:rPr lang="en-US" dirty="0"/>
              <a:t>or permanent</a:t>
            </a:r>
          </a:p>
          <a:p>
            <a:r>
              <a:rPr lang="en-US" dirty="0"/>
              <a:t>	</a:t>
            </a:r>
            <a:r>
              <a:rPr lang="en-US" dirty="0" smtClean="0"/>
              <a:t>Less </a:t>
            </a:r>
            <a:r>
              <a:rPr lang="en-US" dirty="0"/>
              <a:t>emotional attachment</a:t>
            </a:r>
          </a:p>
        </p:txBody>
      </p:sp>
    </p:spTree>
    <p:extLst>
      <p:ext uri="{BB962C8B-B14F-4D97-AF65-F5344CB8AC3E}">
        <p14:creationId xmlns:p14="http://schemas.microsoft.com/office/powerpoint/2010/main" val="2945044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SOCIAL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3. In-Groups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/>
              <a:t>group to which an individual belongs and feels loyalty.</a:t>
            </a:r>
          </a:p>
          <a:p>
            <a:pPr marL="0" indent="0">
              <a:buNone/>
            </a:pPr>
            <a:r>
              <a:rPr lang="en-US" b="1" dirty="0"/>
              <a:t>Characteristics:</a:t>
            </a:r>
          </a:p>
          <a:p>
            <a:r>
              <a:rPr lang="en-US" dirty="0"/>
              <a:t>	</a:t>
            </a:r>
            <a:r>
              <a:rPr lang="en-US" dirty="0" smtClean="0"/>
              <a:t>Strong </a:t>
            </a:r>
            <a:r>
              <a:rPr lang="en-US" dirty="0"/>
              <a:t>sense of “we”</a:t>
            </a:r>
          </a:p>
          <a:p>
            <a:r>
              <a:rPr lang="en-US" dirty="0"/>
              <a:t>	</a:t>
            </a:r>
            <a:r>
              <a:rPr lang="en-US" dirty="0" smtClean="0"/>
              <a:t>Loyalty </a:t>
            </a:r>
            <a:r>
              <a:rPr lang="en-US" dirty="0"/>
              <a:t>and cooperation</a:t>
            </a:r>
          </a:p>
          <a:p>
            <a:r>
              <a:rPr lang="en-US" dirty="0"/>
              <a:t>	</a:t>
            </a:r>
            <a:r>
              <a:rPr lang="en-US" dirty="0" smtClean="0"/>
              <a:t>Positive </a:t>
            </a:r>
            <a:r>
              <a:rPr lang="en-US" dirty="0"/>
              <a:t>feelings toward members</a:t>
            </a:r>
          </a:p>
        </p:txBody>
      </p:sp>
    </p:spTree>
    <p:extLst>
      <p:ext uri="{BB962C8B-B14F-4D97-AF65-F5344CB8AC3E}">
        <p14:creationId xmlns:p14="http://schemas.microsoft.com/office/powerpoint/2010/main" val="7577975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119</TotalTime>
  <Words>422</Words>
  <Application>Microsoft Office PowerPoint</Application>
  <PresentationFormat>Widescreen</PresentationFormat>
  <Paragraphs>105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Garamond</vt:lpstr>
      <vt:lpstr>Times New Roman</vt:lpstr>
      <vt:lpstr>Organic</vt:lpstr>
      <vt:lpstr>Social Groups</vt:lpstr>
      <vt:lpstr>Social Groups</vt:lpstr>
      <vt:lpstr>Social Groups</vt:lpstr>
      <vt:lpstr>Functions of Social Groups</vt:lpstr>
      <vt:lpstr>Functions of Social Groups</vt:lpstr>
      <vt:lpstr>Functions of Social Groups</vt:lpstr>
      <vt:lpstr>TYPES OF SOCIAL GROUPS</vt:lpstr>
      <vt:lpstr>TYPES OF SOCIAL GROUPS</vt:lpstr>
      <vt:lpstr>TYPES OF SOCIAL GROUPS</vt:lpstr>
      <vt:lpstr>TYPES OF SOCIAL GROUPS</vt:lpstr>
      <vt:lpstr>TYPES OF SOCIAL GROUPS</vt:lpstr>
      <vt:lpstr>TYPES OF SOCIAL GROUPS</vt:lpstr>
      <vt:lpstr>TYPES OF SOCIAL GROUPS</vt:lpstr>
      <vt:lpstr>TYPES OF SOCIAL GROUPS</vt:lpstr>
      <vt:lpstr>Importance of Social Groups</vt:lpstr>
      <vt:lpstr>Any Question?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hp</cp:lastModifiedBy>
  <cp:revision>20</cp:revision>
  <dcterms:created xsi:type="dcterms:W3CDTF">2025-12-02T09:03:41Z</dcterms:created>
  <dcterms:modified xsi:type="dcterms:W3CDTF">2026-02-04T16:55:35Z</dcterms:modified>
</cp:coreProperties>
</file>