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301" r:id="rId4"/>
    <p:sldId id="302" r:id="rId5"/>
    <p:sldId id="300" r:id="rId6"/>
    <p:sldId id="275" r:id="rId7"/>
    <p:sldId id="276" r:id="rId8"/>
    <p:sldId id="277" r:id="rId9"/>
    <p:sldId id="278" r:id="rId10"/>
    <p:sldId id="279" r:id="rId11"/>
    <p:sldId id="303" r:id="rId12"/>
    <p:sldId id="304" r:id="rId13"/>
    <p:sldId id="299" r:id="rId14"/>
    <p:sldId id="274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9E097437-8BC6-40A4-AE15-D13FA1D86B33}">
          <p14:sldIdLst>
            <p14:sldId id="256"/>
            <p14:sldId id="257"/>
            <p14:sldId id="301"/>
            <p14:sldId id="302"/>
            <p14:sldId id="300"/>
            <p14:sldId id="275"/>
            <p14:sldId id="276"/>
            <p14:sldId id="277"/>
            <p14:sldId id="278"/>
            <p14:sldId id="279"/>
            <p14:sldId id="303"/>
            <p14:sldId id="304"/>
            <p14:sldId id="299"/>
          </p14:sldIdLst>
        </p14:section>
        <p14:section name="Untitled Section" id="{E7D999DE-1859-4D1C-AE48-D8FB6DF17524}">
          <p14:sldIdLst>
            <p14:sldId id="274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66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29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2/4/2026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t>2/4/2026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2/4/2026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2/4/2026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2/4/2026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2/4/2026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2/4/2026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2/4/2026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2/4/2026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2/4/2026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2/4/2026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2/4/2026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2/4/2026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0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0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2/4/2026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2/4/2026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2/4/2026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2/4/2026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2/4/2026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t>2/4/2026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f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4619" y="1447136"/>
            <a:ext cx="631225" cy="42399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Contextual Interpretation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Functional English | BS &amp; DPT  </a:t>
            </a:r>
          </a:p>
          <a:p>
            <a:r>
              <a:rPr lang="en-US" b="1" dirty="0"/>
              <a:t>Hafsa Rasheed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487CA4-45DB-9BE2-36EB-B3B1905657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8F76CC-3333-3A73-3024-13DED40E5B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5. Inference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DFDB5EA-4BD7-237C-CD08-78FEABAA8C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9690" y="497508"/>
            <a:ext cx="631225" cy="484624"/>
          </a:xfrm>
          <a:prstGeom prst="rect">
            <a:avLst/>
          </a:prstGeo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D2D9F76-EAFE-6C9C-3C8A-A5BDF4EC87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2"/>
            <a:ext cx="10167256" cy="3318936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b="1" dirty="0">
                <a:solidFill>
                  <a:schemeClr val="accent1"/>
                </a:solidFill>
              </a:rPr>
              <a:t>Inference means understanding something that is not directly said.</a:t>
            </a:r>
          </a:p>
          <a:p>
            <a:pPr marL="0" indent="0">
              <a:buNone/>
            </a:pPr>
            <a:r>
              <a:rPr lang="en-US" b="1" dirty="0"/>
              <a:t>-- You read between the lines.</a:t>
            </a:r>
          </a:p>
          <a:p>
            <a:pPr marL="0" indent="0">
              <a:buNone/>
            </a:pPr>
            <a:r>
              <a:rPr lang="en-US" b="1" dirty="0"/>
              <a:t>Example:</a:t>
            </a:r>
          </a:p>
          <a:p>
            <a:pPr marL="0" indent="0">
              <a:buNone/>
            </a:pPr>
            <a:r>
              <a:rPr lang="en-US" dirty="0"/>
              <a:t>“The doctor avoided eye contact.”</a:t>
            </a:r>
          </a:p>
          <a:p>
            <a:pPr marL="0" indent="0">
              <a:buNone/>
            </a:pPr>
            <a:r>
              <a:rPr lang="en-US" dirty="0"/>
              <a:t>→ Inference: bad news or discomfort</a:t>
            </a:r>
          </a:p>
          <a:p>
            <a:pPr marL="0" indent="0">
              <a:buNone/>
            </a:pPr>
            <a:r>
              <a:rPr lang="en-US" b="1" dirty="0"/>
              <a:t>Importance:</a:t>
            </a:r>
          </a:p>
          <a:p>
            <a:pPr marL="0" indent="0">
              <a:buNone/>
            </a:pPr>
            <a:r>
              <a:rPr lang="en-US" b="1" dirty="0"/>
              <a:t>✔ </a:t>
            </a:r>
            <a:r>
              <a:rPr lang="en-US" dirty="0"/>
              <a:t>Key skill in comprehension</a:t>
            </a:r>
          </a:p>
          <a:p>
            <a:pPr marL="0" indent="0">
              <a:buNone/>
            </a:pPr>
            <a:r>
              <a:rPr lang="en-US" dirty="0"/>
              <a:t>✔ Used in literature &amp; medical diagnosis</a:t>
            </a:r>
          </a:p>
          <a:p>
            <a:pPr marL="0" indent="0">
              <a:buNone/>
            </a:pPr>
            <a:r>
              <a:rPr lang="en-US" dirty="0"/>
              <a:t>✔ Improves analytical reading</a:t>
            </a:r>
            <a:endParaRPr lang="en-US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41321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5136BF-9BA6-0F0E-1D5C-2571B41971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Uses of Contextual Interpretation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5F17AF-D729-3AC6-D188-EBEE7CA4F6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2"/>
            <a:ext cx="4307731" cy="331893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dirty="0"/>
              <a:t>In Academic Studies</a:t>
            </a:r>
          </a:p>
          <a:p>
            <a:r>
              <a:rPr lang="en-US" dirty="0"/>
              <a:t>Understand textbooks correctly</a:t>
            </a:r>
          </a:p>
          <a:p>
            <a:r>
              <a:rPr lang="en-US" dirty="0"/>
              <a:t>Write better answers</a:t>
            </a:r>
          </a:p>
          <a:p>
            <a:r>
              <a:rPr lang="en-US" dirty="0"/>
              <a:t>Avoid misinterpretation</a:t>
            </a:r>
          </a:p>
          <a:p>
            <a:pPr marL="0" indent="0">
              <a:buNone/>
            </a:pPr>
            <a:r>
              <a:rPr lang="en-US" b="1" dirty="0"/>
              <a:t>In Research</a:t>
            </a:r>
          </a:p>
          <a:p>
            <a:r>
              <a:rPr lang="en-US" dirty="0"/>
              <a:t>Identifying bias</a:t>
            </a:r>
          </a:p>
          <a:p>
            <a:r>
              <a:rPr lang="en-US" dirty="0"/>
              <a:t>Evaluating arguments</a:t>
            </a:r>
          </a:p>
          <a:p>
            <a:r>
              <a:rPr lang="en-US" dirty="0"/>
              <a:t>Drawing valid conclusions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589FB5AA-E9B5-9608-6488-0AADF7A69D5B}"/>
              </a:ext>
            </a:extLst>
          </p:cNvPr>
          <p:cNvSpPr txBox="1">
            <a:spLocks/>
          </p:cNvSpPr>
          <p:nvPr/>
        </p:nvSpPr>
        <p:spPr>
          <a:xfrm>
            <a:off x="6096000" y="2556932"/>
            <a:ext cx="4800601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/>
              <a:t>In Medical Education</a:t>
            </a:r>
          </a:p>
          <a:p>
            <a:r>
              <a:rPr lang="en-US" dirty="0"/>
              <a:t>Correct patient history analysis</a:t>
            </a:r>
          </a:p>
          <a:p>
            <a:r>
              <a:rPr lang="en-US" dirty="0"/>
              <a:t>Understanding reports &amp; scans</a:t>
            </a:r>
          </a:p>
          <a:p>
            <a:r>
              <a:rPr lang="en-US" dirty="0"/>
              <a:t>Ethical diagnosis</a:t>
            </a:r>
          </a:p>
          <a:p>
            <a:r>
              <a:rPr lang="en-US" dirty="0"/>
              <a:t>Doctor–patient communication</a:t>
            </a:r>
          </a:p>
        </p:txBody>
      </p:sp>
    </p:spTree>
    <p:extLst>
      <p:ext uri="{BB962C8B-B14F-4D97-AF65-F5344CB8AC3E}">
        <p14:creationId xmlns:p14="http://schemas.microsoft.com/office/powerpoint/2010/main" val="28779341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193CDE-FBFE-AF74-BBC4-97AA1125DE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Related Terms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6F73874A-B240-FAF4-4CA9-CA79B38C261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82351679"/>
              </p:ext>
            </p:extLst>
          </p:nvPr>
        </p:nvGraphicFramePr>
        <p:xfrm>
          <a:off x="1295400" y="2557463"/>
          <a:ext cx="9601200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00600">
                  <a:extLst>
                    <a:ext uri="{9D8B030D-6E8A-4147-A177-3AD203B41FA5}">
                      <a16:colId xmlns:a16="http://schemas.microsoft.com/office/drawing/2014/main" val="1562219017"/>
                    </a:ext>
                  </a:extLst>
                </a:gridCol>
                <a:gridCol w="4800600">
                  <a:extLst>
                    <a:ext uri="{9D8B030D-6E8A-4147-A177-3AD203B41FA5}">
                      <a16:colId xmlns:a16="http://schemas.microsoft.com/office/drawing/2014/main" val="5970633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Term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Easy Meaning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42638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Denotation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Dictionary meaning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56443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Connotation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Emotional meaning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40730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Implication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Suggested meaning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96110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Pragmatics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Meaning in real situations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23965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Register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Level of formality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38594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Discourse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Language in context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79645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Perspective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Point of view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4464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Schema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Prior knowledge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69335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901945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88C094-897C-031B-BC90-A3DED1D591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unny pencil Vector Images &amp; Graphics for Commercial Use | VectorStock">
            <a:extLst>
              <a:ext uri="{FF2B5EF4-FFF2-40B4-BE49-F238E27FC236}">
                <a16:creationId xmlns:a16="http://schemas.microsoft.com/office/drawing/2014/main" id="{7AE81CCD-2773-5D50-1027-354676D9AD0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59" t="12273" r="15871" b="12710"/>
          <a:stretch>
            <a:fillRect/>
          </a:stretch>
        </p:blipFill>
        <p:spPr bwMode="auto">
          <a:xfrm>
            <a:off x="7968343" y="2481943"/>
            <a:ext cx="3352798" cy="3689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F17936A-5B7D-6425-0574-8CC848898F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9690" y="497508"/>
            <a:ext cx="631225" cy="484624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54CA9547-7DB2-3822-7096-091703958A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Learning Task 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9920A52-60C7-253D-6532-0F774B573568}"/>
              </a:ext>
            </a:extLst>
          </p:cNvPr>
          <p:cNvSpPr txBox="1"/>
          <p:nvPr/>
        </p:nvSpPr>
        <p:spPr>
          <a:xfrm>
            <a:off x="1513114" y="2598003"/>
            <a:ext cx="60633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Activity 1: Search and write about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More terms in con-textual </a:t>
            </a:r>
            <a:r>
              <a:rPr lang="en-US" sz="2000"/>
              <a:t>interpretation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7590827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9690" y="497508"/>
            <a:ext cx="631225" cy="48462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8779FD9-88A4-7470-F9CC-E0D8FEE5A1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124" y="560173"/>
            <a:ext cx="10981038" cy="567793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1731" y="982132"/>
            <a:ext cx="9601196" cy="1303867"/>
          </a:xfrm>
        </p:spPr>
        <p:txBody>
          <a:bodyPr/>
          <a:lstStyle/>
          <a:p>
            <a:r>
              <a:rPr lang="en-US" altLang="en-US" dirty="0"/>
              <a:t>What is Contextual Interpretation?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9329" y="2556932"/>
            <a:ext cx="10123714" cy="331893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Contextual interpretation means understanding the real meaning of words or sentences by looking at:</a:t>
            </a:r>
          </a:p>
          <a:p>
            <a:r>
              <a:rPr lang="en-US" dirty="0">
                <a:solidFill>
                  <a:schemeClr val="tx1"/>
                </a:solidFill>
              </a:rPr>
              <a:t>the situation</a:t>
            </a:r>
          </a:p>
          <a:p>
            <a:r>
              <a:rPr lang="en-US" dirty="0">
                <a:solidFill>
                  <a:schemeClr val="tx1"/>
                </a:solidFill>
              </a:rPr>
              <a:t>the subject</a:t>
            </a:r>
          </a:p>
          <a:p>
            <a:r>
              <a:rPr lang="en-US" dirty="0">
                <a:solidFill>
                  <a:schemeClr val="tx1"/>
                </a:solidFill>
              </a:rPr>
              <a:t>the tone</a:t>
            </a:r>
          </a:p>
          <a:p>
            <a:r>
              <a:rPr lang="en-US" dirty="0">
                <a:solidFill>
                  <a:schemeClr val="tx1"/>
                </a:solidFill>
              </a:rPr>
              <a:t>the background knowledge</a:t>
            </a:r>
          </a:p>
          <a:p>
            <a:r>
              <a:rPr lang="en-US" dirty="0">
                <a:solidFill>
                  <a:schemeClr val="tx1"/>
                </a:solidFill>
              </a:rPr>
              <a:t>the field of study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9690" y="497508"/>
            <a:ext cx="631225" cy="48462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231A79-BAD5-F866-FBA4-281F4F1797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Continued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3BAB96-AA73-74D6-A59A-42B5983CCD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/>
              <a:t>Simple definition: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Words do not carry the same meaning everywhere; their meaning changes according to context.</a:t>
            </a:r>
          </a:p>
          <a:p>
            <a:pPr marL="0" indent="0">
              <a:buNone/>
            </a:pPr>
            <a:r>
              <a:rPr lang="en-US" b="1" dirty="0"/>
              <a:t>Example</a:t>
            </a:r>
            <a:r>
              <a:rPr lang="en-US" dirty="0"/>
              <a:t>:</a:t>
            </a:r>
          </a:p>
          <a:p>
            <a:r>
              <a:rPr lang="en-US" dirty="0"/>
              <a:t>The word “positive”</a:t>
            </a:r>
          </a:p>
          <a:p>
            <a:r>
              <a:rPr lang="en-US" dirty="0"/>
              <a:t>In medicine → presence of disease</a:t>
            </a:r>
          </a:p>
          <a:p>
            <a:r>
              <a:rPr lang="en-US" dirty="0"/>
              <a:t>In psychology → hopeful attitude</a:t>
            </a:r>
          </a:p>
          <a:p>
            <a:r>
              <a:rPr lang="en-US" dirty="0"/>
              <a:t>In daily life → good or favorable</a:t>
            </a:r>
          </a:p>
        </p:txBody>
      </p:sp>
    </p:spTree>
    <p:extLst>
      <p:ext uri="{BB962C8B-B14F-4D97-AF65-F5344CB8AC3E}">
        <p14:creationId xmlns:p14="http://schemas.microsoft.com/office/powerpoint/2010/main" val="36340236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17C741-9D63-B931-AF70-F6725AC8DE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Context Is Important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DFE4E1-F2D0-66AF-BF21-10545BA4F0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dirty="0"/>
              <a:t>Without context: </a:t>
            </a:r>
          </a:p>
          <a:p>
            <a:r>
              <a:rPr lang="en-US" dirty="0"/>
              <a:t>meanings become confusing</a:t>
            </a:r>
          </a:p>
          <a:p>
            <a:r>
              <a:rPr lang="en-US" dirty="0"/>
              <a:t>readers misunderstand the text</a:t>
            </a:r>
          </a:p>
          <a:p>
            <a:r>
              <a:rPr lang="en-US" dirty="0"/>
              <a:t>students lose marks in exams</a:t>
            </a:r>
          </a:p>
          <a:p>
            <a:pPr marL="0" indent="0">
              <a:buNone/>
            </a:pPr>
            <a:r>
              <a:rPr lang="en-US" b="1" dirty="0"/>
              <a:t>With context: </a:t>
            </a:r>
          </a:p>
          <a:p>
            <a:pPr marL="0" indent="0">
              <a:buNone/>
            </a:pPr>
            <a:r>
              <a:rPr lang="en-US" dirty="0"/>
              <a:t>✔ correct understanding</a:t>
            </a:r>
          </a:p>
          <a:p>
            <a:pPr marL="0" indent="0">
              <a:buNone/>
            </a:pPr>
            <a:r>
              <a:rPr lang="en-US" dirty="0"/>
              <a:t>✔ better analysis</a:t>
            </a:r>
          </a:p>
          <a:p>
            <a:pPr marL="0" indent="0">
              <a:buNone/>
            </a:pPr>
            <a:r>
              <a:rPr lang="en-US" dirty="0"/>
              <a:t>✔ strong critical thinking</a:t>
            </a:r>
          </a:p>
        </p:txBody>
      </p:sp>
    </p:spTree>
    <p:extLst>
      <p:ext uri="{BB962C8B-B14F-4D97-AF65-F5344CB8AC3E}">
        <p14:creationId xmlns:p14="http://schemas.microsoft.com/office/powerpoint/2010/main" val="12196494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7CB2D0-8D32-DA45-D1D5-AC09A12C35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 Tone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26CB254-7210-531D-2092-C16D7B8260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0" y="2556932"/>
            <a:ext cx="10144327" cy="3318936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sz="3100" b="1" dirty="0">
                <a:solidFill>
                  <a:schemeClr val="accent1">
                    <a:lumMod val="75000"/>
                  </a:schemeClr>
                </a:solidFill>
              </a:rPr>
              <a:t>Tone is the feeling or attitude of the writer or speaker.</a:t>
            </a:r>
          </a:p>
          <a:p>
            <a:pPr marL="0" indent="0">
              <a:buNone/>
            </a:pPr>
            <a:r>
              <a:rPr lang="en-US" sz="3100" dirty="0">
                <a:solidFill>
                  <a:schemeClr val="tx1"/>
                </a:solidFill>
              </a:rPr>
              <a:t>Tone answers the question: </a:t>
            </a:r>
            <a:r>
              <a:rPr lang="en-US" sz="3100" dirty="0">
                <a:solidFill>
                  <a:schemeClr val="accent1">
                    <a:lumMod val="75000"/>
                  </a:schemeClr>
                </a:solidFill>
              </a:rPr>
              <a:t>How is the writer saying it?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tx1"/>
                </a:solidFill>
              </a:rPr>
              <a:t>Types of Tone:</a:t>
            </a:r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Neutral</a:t>
            </a:r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Formal</a:t>
            </a:r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Sarcastic</a:t>
            </a:r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Sympathetic</a:t>
            </a:r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Critical</a:t>
            </a:r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Optimistic</a:t>
            </a:r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Clinical (very common in medicine)</a:t>
            </a:r>
          </a:p>
        </p:txBody>
      </p:sp>
    </p:spTree>
    <p:extLst>
      <p:ext uri="{BB962C8B-B14F-4D97-AF65-F5344CB8AC3E}">
        <p14:creationId xmlns:p14="http://schemas.microsoft.com/office/powerpoint/2010/main" val="34772621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8342F4-8100-D1F0-DCAE-D05887EE2B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2DE9FE-A6B7-DBAD-9418-C06CF1AACD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318936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b="1" dirty="0">
                <a:solidFill>
                  <a:schemeClr val="tx1"/>
                </a:solidFill>
              </a:rPr>
              <a:t>Coined/Developed by:</a:t>
            </a:r>
          </a:p>
          <a:p>
            <a:r>
              <a:rPr lang="en-US" dirty="0">
                <a:solidFill>
                  <a:schemeClr val="tx1"/>
                </a:solidFill>
              </a:rPr>
              <a:t>Classical rhetoric →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Aristotle</a:t>
            </a:r>
            <a:r>
              <a:rPr lang="en-US" dirty="0">
                <a:solidFill>
                  <a:schemeClr val="tx1"/>
                </a:solidFill>
              </a:rPr>
              <a:t> (4th century BCE)</a:t>
            </a:r>
          </a:p>
          <a:p>
            <a:r>
              <a:rPr lang="en-US" dirty="0">
                <a:solidFill>
                  <a:schemeClr val="tx1"/>
                </a:solidFill>
              </a:rPr>
              <a:t>Expanded in </a:t>
            </a:r>
            <a:r>
              <a:rPr lang="en-US" b="1" dirty="0">
                <a:solidFill>
                  <a:schemeClr val="tx1"/>
                </a:solidFill>
              </a:rPr>
              <a:t>stylistics</a:t>
            </a:r>
            <a:r>
              <a:rPr lang="en-US" dirty="0">
                <a:solidFill>
                  <a:schemeClr val="tx1"/>
                </a:solidFill>
              </a:rPr>
              <a:t> &amp; </a:t>
            </a:r>
            <a:r>
              <a:rPr lang="en-US" b="1" dirty="0">
                <a:solidFill>
                  <a:schemeClr val="tx1"/>
                </a:solidFill>
              </a:rPr>
              <a:t>discourse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b="1" dirty="0">
                <a:solidFill>
                  <a:schemeClr val="tx1"/>
                </a:solidFill>
              </a:rPr>
              <a:t>analysis</a:t>
            </a:r>
            <a:r>
              <a:rPr lang="en-US" dirty="0">
                <a:solidFill>
                  <a:schemeClr val="tx1"/>
                </a:solidFill>
              </a:rPr>
              <a:t> (20th century)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tx1"/>
                </a:solidFill>
              </a:rPr>
              <a:t>Example</a:t>
            </a:r>
            <a:r>
              <a:rPr lang="en-US" dirty="0">
                <a:solidFill>
                  <a:schemeClr val="tx1"/>
                </a:solidFill>
              </a:rPr>
              <a:t>: </a:t>
            </a:r>
            <a:r>
              <a:rPr lang="en-US" b="1" i="1" dirty="0">
                <a:solidFill>
                  <a:schemeClr val="accent1">
                    <a:lumMod val="75000"/>
                  </a:schemeClr>
                </a:solidFill>
              </a:rPr>
              <a:t>“The patient failed to respond to treatment.”</a:t>
            </a: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→ Cold, factual, clinical tone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tx1"/>
                </a:solidFill>
              </a:rPr>
              <a:t>Importance</a:t>
            </a:r>
            <a:r>
              <a:rPr lang="en-US" dirty="0">
                <a:solidFill>
                  <a:schemeClr val="tx1"/>
                </a:solidFill>
              </a:rPr>
              <a:t>:  </a:t>
            </a: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✔ Helps understand intention</a:t>
            </a: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✔ Prevents emotional misreading</a:t>
            </a: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✔ Essential for reports, essays, and exams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461E183-121E-D760-5A6B-260EF3678A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9690" y="497508"/>
            <a:ext cx="631225" cy="484624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4D3793DD-46EB-C051-7426-520AEE2A37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Continued</a:t>
            </a:r>
          </a:p>
        </p:txBody>
      </p:sp>
    </p:spTree>
    <p:extLst>
      <p:ext uri="{BB962C8B-B14F-4D97-AF65-F5344CB8AC3E}">
        <p14:creationId xmlns:p14="http://schemas.microsoft.com/office/powerpoint/2010/main" val="5531171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7D75DF-D929-86ED-21E7-703A4547A6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12931F7-DFC2-73D5-1E97-21F2DFA6C4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9690" y="497508"/>
            <a:ext cx="631225" cy="484624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0A47587C-A19D-3A85-EA7B-A3FC5EF036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 Bias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AD903DEE-B91D-FA3D-DAD9-E48719C46B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3571" y="2556932"/>
            <a:ext cx="5825246" cy="331893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b="1" dirty="0">
                <a:solidFill>
                  <a:schemeClr val="accent1"/>
                </a:solidFill>
              </a:rPr>
              <a:t>Bias means favoring one idea or side unfairly. </a:t>
            </a:r>
          </a:p>
          <a:p>
            <a:r>
              <a:rPr lang="en-US" sz="1800" dirty="0">
                <a:solidFill>
                  <a:schemeClr val="accent1"/>
                </a:solidFill>
              </a:rPr>
              <a:t>Bias can be conscious or unconscious.</a:t>
            </a:r>
          </a:p>
          <a:p>
            <a:pPr marL="0" indent="0">
              <a:buNone/>
            </a:pPr>
            <a:r>
              <a:rPr lang="en-US" sz="1800" b="1" dirty="0"/>
              <a:t>Types</a:t>
            </a:r>
          </a:p>
          <a:p>
            <a:r>
              <a:rPr lang="en-US" sz="1800" dirty="0"/>
              <a:t>Confirmation bias</a:t>
            </a:r>
          </a:p>
          <a:p>
            <a:r>
              <a:rPr lang="en-US" sz="1800" dirty="0"/>
              <a:t>Cultural bias</a:t>
            </a:r>
          </a:p>
          <a:p>
            <a:r>
              <a:rPr lang="en-US" sz="1800" dirty="0"/>
              <a:t>Gender bias</a:t>
            </a:r>
          </a:p>
          <a:p>
            <a:r>
              <a:rPr lang="en-US" sz="1800" dirty="0"/>
              <a:t>Diagnostic bias (medicine)</a:t>
            </a:r>
            <a:r>
              <a:rPr lang="en-US" sz="1800" b="1" dirty="0"/>
              <a:t> </a:t>
            </a:r>
          </a:p>
        </p:txBody>
      </p:sp>
      <p:sp>
        <p:nvSpPr>
          <p:cNvPr id="2" name="Content Placeholder 8">
            <a:extLst>
              <a:ext uri="{FF2B5EF4-FFF2-40B4-BE49-F238E27FC236}">
                <a16:creationId xmlns:a16="http://schemas.microsoft.com/office/drawing/2014/main" id="{155204FB-AD22-82A8-7E55-46277A852DF3}"/>
              </a:ext>
            </a:extLst>
          </p:cNvPr>
          <p:cNvSpPr txBox="1">
            <a:spLocks/>
          </p:cNvSpPr>
          <p:nvPr/>
        </p:nvSpPr>
        <p:spPr>
          <a:xfrm>
            <a:off x="5925302" y="2556932"/>
            <a:ext cx="582524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b="1" dirty="0"/>
              <a:t>Key contributors: </a:t>
            </a:r>
          </a:p>
          <a:p>
            <a:r>
              <a:rPr lang="en-US" sz="1800" dirty="0"/>
              <a:t>Daniel Kahneman </a:t>
            </a:r>
          </a:p>
          <a:p>
            <a:r>
              <a:rPr lang="en-US" sz="1800" dirty="0"/>
              <a:t>Amos Tversky (1970s, cognitive psychology)</a:t>
            </a:r>
          </a:p>
          <a:p>
            <a:pPr marL="0" indent="0">
              <a:buNone/>
            </a:pPr>
            <a:r>
              <a:rPr lang="en-US" sz="1800" b="1" dirty="0">
                <a:solidFill>
                  <a:schemeClr val="tx1"/>
                </a:solidFill>
              </a:rPr>
              <a:t>Example</a:t>
            </a:r>
            <a:r>
              <a:rPr lang="en-US" sz="1800" dirty="0">
                <a:solidFill>
                  <a:schemeClr val="tx1"/>
                </a:solidFill>
              </a:rPr>
              <a:t>:</a:t>
            </a:r>
          </a:p>
          <a:p>
            <a:pPr marL="0" indent="0">
              <a:buNone/>
            </a:pPr>
            <a:r>
              <a:rPr lang="en-US" sz="1800" dirty="0">
                <a:solidFill>
                  <a:schemeClr val="tx1"/>
                </a:solidFill>
              </a:rPr>
              <a:t>Assuming a patient exaggerates pain because of age or gender</a:t>
            </a:r>
          </a:p>
          <a:p>
            <a:pPr marL="0" indent="0">
              <a:buNone/>
            </a:pPr>
            <a:r>
              <a:rPr lang="en-US" sz="1800" b="1" dirty="0">
                <a:solidFill>
                  <a:schemeClr val="tx1"/>
                </a:solidFill>
              </a:rPr>
              <a:t>Importance of the awareness of bias</a:t>
            </a:r>
            <a:r>
              <a:rPr lang="en-US" sz="1800" dirty="0">
                <a:solidFill>
                  <a:schemeClr val="tx1"/>
                </a:solidFill>
              </a:rPr>
              <a:t>:</a:t>
            </a:r>
          </a:p>
          <a:p>
            <a:r>
              <a:rPr lang="en-US" sz="1800" dirty="0">
                <a:solidFill>
                  <a:schemeClr val="tx1"/>
                </a:solidFill>
              </a:rPr>
              <a:t>Encourages fairness</a:t>
            </a:r>
          </a:p>
          <a:p>
            <a:r>
              <a:rPr lang="en-US" sz="1800" dirty="0">
                <a:solidFill>
                  <a:schemeClr val="tx1"/>
                </a:solidFill>
              </a:rPr>
              <a:t>Improves research accuracy</a:t>
            </a:r>
          </a:p>
          <a:p>
            <a:r>
              <a:rPr lang="en-US" sz="1800" dirty="0">
                <a:solidFill>
                  <a:schemeClr val="tx1"/>
                </a:solidFill>
              </a:rPr>
              <a:t>Reduces medical and academic errors</a:t>
            </a:r>
          </a:p>
        </p:txBody>
      </p:sp>
    </p:spTree>
    <p:extLst>
      <p:ext uri="{BB962C8B-B14F-4D97-AF65-F5344CB8AC3E}">
        <p14:creationId xmlns:p14="http://schemas.microsoft.com/office/powerpoint/2010/main" val="5403663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CB4B82-20A9-C4B2-59F4-39579B7D09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BF733-BABB-5F21-E3B0-16EE3F2818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3. Assumption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FF87C77-44DA-92EC-E147-E8485B85DE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9690" y="497508"/>
            <a:ext cx="631225" cy="484624"/>
          </a:xfrm>
          <a:prstGeom prst="rect">
            <a:avLst/>
          </a:prstGeo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65A4471-30D4-59BC-A367-2218164754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2"/>
            <a:ext cx="10167256" cy="3318936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b="1" dirty="0">
                <a:solidFill>
                  <a:schemeClr val="accent1"/>
                </a:solidFill>
              </a:rPr>
              <a:t>An assumption is something accepted as true without proof. </a:t>
            </a:r>
          </a:p>
          <a:p>
            <a:r>
              <a:rPr lang="en-US" dirty="0">
                <a:solidFill>
                  <a:schemeClr val="accent1"/>
                </a:solidFill>
              </a:rPr>
              <a:t>Assumptions are hidden ideas.</a:t>
            </a:r>
          </a:p>
          <a:p>
            <a:pPr marL="0" indent="0">
              <a:buNone/>
            </a:pPr>
            <a:r>
              <a:rPr lang="en-US" b="1" dirty="0"/>
              <a:t>Example</a:t>
            </a:r>
          </a:p>
          <a:p>
            <a:pPr marL="0" indent="0">
              <a:buNone/>
            </a:pPr>
            <a:r>
              <a:rPr lang="en-US" b="1" i="1" dirty="0"/>
              <a:t>“The student failed because he was careless.”</a:t>
            </a:r>
          </a:p>
          <a:p>
            <a:pPr marL="0" indent="0">
              <a:buNone/>
            </a:pPr>
            <a:r>
              <a:rPr lang="en-US" dirty="0"/>
              <a:t>→ Assumption: no other reason existed</a:t>
            </a:r>
          </a:p>
          <a:p>
            <a:pPr marL="0" indent="0">
              <a:buNone/>
            </a:pPr>
            <a:r>
              <a:rPr lang="en-US" b="1" dirty="0"/>
              <a:t>Importance of the awareness of assumption</a:t>
            </a:r>
            <a:r>
              <a:rPr lang="en-US" dirty="0"/>
              <a:t>:</a:t>
            </a:r>
          </a:p>
          <a:p>
            <a:pPr marL="0" indent="0">
              <a:buNone/>
            </a:pPr>
            <a:r>
              <a:rPr lang="en-US" dirty="0"/>
              <a:t>✔ Helps identify weak arguments</a:t>
            </a:r>
          </a:p>
          <a:p>
            <a:pPr marL="0" indent="0">
              <a:buNone/>
            </a:pPr>
            <a:r>
              <a:rPr lang="en-US" dirty="0"/>
              <a:t>✔ Improves logical thinking</a:t>
            </a:r>
          </a:p>
          <a:p>
            <a:pPr marL="0" indent="0">
              <a:buNone/>
            </a:pPr>
            <a:r>
              <a:rPr lang="en-US" dirty="0"/>
              <a:t>✔ Important in exams and research analysis</a:t>
            </a:r>
            <a:endParaRPr lang="en-US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8952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A90E18-1DA9-861A-250D-D141CB6B83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461BFC-56C5-E04A-759F-59D436395E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4. Stereotypes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A736FED-8279-99E9-CD8E-5208A2CCA4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9690" y="497508"/>
            <a:ext cx="631225" cy="484624"/>
          </a:xfrm>
          <a:prstGeom prst="rect">
            <a:avLst/>
          </a:prstGeo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009F890-A2C1-1A0F-0E1A-BC6D6D67A8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2" y="2770623"/>
            <a:ext cx="7103532" cy="33189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>
                <a:solidFill>
                  <a:schemeClr val="accent1"/>
                </a:solidFill>
              </a:rPr>
              <a:t>Stereotypes are fixed, oversimplified beliefs about groups.</a:t>
            </a:r>
          </a:p>
          <a:p>
            <a:pPr marL="0" indent="0">
              <a:buNone/>
            </a:pPr>
            <a:endParaRPr lang="en-US" sz="2000" b="1" dirty="0"/>
          </a:p>
          <a:p>
            <a:pPr marL="0" indent="0">
              <a:buNone/>
            </a:pPr>
            <a:r>
              <a:rPr lang="en-US" sz="2000" b="1" dirty="0"/>
              <a:t>Term popularized by:</a:t>
            </a:r>
          </a:p>
          <a:p>
            <a:r>
              <a:rPr lang="en-US" sz="2000" b="1" dirty="0"/>
              <a:t>Walter Lippmann (1922)</a:t>
            </a:r>
          </a:p>
          <a:p>
            <a:pPr marL="0" indent="0">
              <a:buNone/>
            </a:pPr>
            <a:r>
              <a:rPr lang="en-US" sz="2000" b="1" dirty="0"/>
              <a:t>Examples</a:t>
            </a:r>
            <a:r>
              <a:rPr lang="en-US" sz="2000" dirty="0"/>
              <a:t>: </a:t>
            </a:r>
          </a:p>
          <a:p>
            <a:r>
              <a:rPr lang="en-US" sz="2000" dirty="0"/>
              <a:t>“Old patients are always forgetful.”</a:t>
            </a:r>
          </a:p>
          <a:p>
            <a:r>
              <a:rPr lang="en-US" sz="2000" dirty="0"/>
              <a:t>“Arts students are not logical.”</a:t>
            </a:r>
          </a:p>
        </p:txBody>
      </p:sp>
      <p:sp>
        <p:nvSpPr>
          <p:cNvPr id="3" name="Content Placeholder 4">
            <a:extLst>
              <a:ext uri="{FF2B5EF4-FFF2-40B4-BE49-F238E27FC236}">
                <a16:creationId xmlns:a16="http://schemas.microsoft.com/office/drawing/2014/main" id="{4A740D1D-5E64-A088-CC2C-3BB271C6ADEA}"/>
              </a:ext>
            </a:extLst>
          </p:cNvPr>
          <p:cNvSpPr txBox="1">
            <a:spLocks/>
          </p:cNvSpPr>
          <p:nvPr/>
        </p:nvSpPr>
        <p:spPr>
          <a:xfrm>
            <a:off x="5899903" y="3821889"/>
            <a:ext cx="6506182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>
                <a:solidFill>
                  <a:schemeClr val="tx1"/>
                </a:solidFill>
              </a:rPr>
              <a:t>Importance of being aware of stereotypes: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1"/>
                </a:solidFill>
              </a:rPr>
              <a:t>✔ Helps critique texts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1"/>
                </a:solidFill>
              </a:rPr>
              <a:t>✔ Prevents unfair judgment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1"/>
                </a:solidFill>
              </a:rPr>
              <a:t>✔ Improves ethical understanding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32395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>
            <a:fillRect/>
          </a:stretch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190</TotalTime>
  <Words>565</Words>
  <Application>Microsoft Office PowerPoint</Application>
  <PresentationFormat>Widescreen</PresentationFormat>
  <Paragraphs>132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Garamond</vt:lpstr>
      <vt:lpstr>Organic</vt:lpstr>
      <vt:lpstr>Contextual Interpretation</vt:lpstr>
      <vt:lpstr>What is Contextual Interpretation?</vt:lpstr>
      <vt:lpstr>Continued</vt:lpstr>
      <vt:lpstr>Why Context Is Important</vt:lpstr>
      <vt:lpstr>1. Tone</vt:lpstr>
      <vt:lpstr>Continued</vt:lpstr>
      <vt:lpstr>2. Bias</vt:lpstr>
      <vt:lpstr>3. Assumption</vt:lpstr>
      <vt:lpstr>4. Stereotypes</vt:lpstr>
      <vt:lpstr>5. Inference</vt:lpstr>
      <vt:lpstr>Uses of Contextual Interpretation</vt:lpstr>
      <vt:lpstr>Related Terms</vt:lpstr>
      <vt:lpstr>Learning Task </vt:lpstr>
      <vt:lpstr>PowerPoint Presentation</vt:lpstr>
    </vt:vector>
  </TitlesOfParts>
  <Company>MRT www.Win2Farsi.com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GENERAL ANATOMY</dc:title>
  <dc:creator>Moorche</dc:creator>
  <cp:lastModifiedBy>Administrator</cp:lastModifiedBy>
  <cp:revision>149</cp:revision>
  <dcterms:created xsi:type="dcterms:W3CDTF">2025-11-09T06:51:00Z</dcterms:created>
  <dcterms:modified xsi:type="dcterms:W3CDTF">2026-02-04T05:30:16Z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26FC9E0A83EC40458A8F809BAEE867E6_12</vt:lpwstr>
  </property>
  <property fmtid="{D5CDD505-2E9C-101B-9397-08002B2CF9AE}" pid="3" name="KSOProductBuildVer">
    <vt:lpwstr>1033-12.2.0.23155</vt:lpwstr>
  </property>
</Properties>
</file>