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BEHAVIOURAL SCIENCES 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BS RIT,OTT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802" y="1415332"/>
            <a:ext cx="639541" cy="45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45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ATTITUDE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Definition:</a:t>
            </a:r>
          </a:p>
          <a:p>
            <a:r>
              <a:rPr lang="en-US" dirty="0" smtClean="0"/>
              <a:t>Attitude </a:t>
            </a:r>
            <a:r>
              <a:rPr lang="en-US" dirty="0"/>
              <a:t>is a </a:t>
            </a:r>
            <a:r>
              <a:rPr lang="en-US" b="1" dirty="0"/>
              <a:t>relatively enduring organization of beliefs, feelings, and behavioral tendencies</a:t>
            </a:r>
            <a:r>
              <a:rPr lang="en-US" dirty="0"/>
              <a:t> toward a socially significant object or situation</a:t>
            </a:r>
          </a:p>
          <a:p>
            <a:r>
              <a:rPr lang="en-US" dirty="0"/>
              <a:t>Central concept in </a:t>
            </a:r>
            <a:r>
              <a:rPr lang="en-US" b="1" dirty="0" err="1"/>
              <a:t>behavioural</a:t>
            </a:r>
            <a:r>
              <a:rPr lang="en-US" b="1" dirty="0"/>
              <a:t> sciences</a:t>
            </a:r>
            <a:r>
              <a:rPr lang="en-US" dirty="0"/>
              <a:t> for understanding human behavior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Attitude toward mental health treatment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NATURE / CHARACTERISTICS OF ATTITUDES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Learned</a:t>
            </a:r>
            <a:r>
              <a:rPr lang="en-US" dirty="0" smtClean="0"/>
              <a:t> </a:t>
            </a:r>
            <a:r>
              <a:rPr lang="en-US" dirty="0"/>
              <a:t>through interaction with environment</a:t>
            </a:r>
          </a:p>
          <a:p>
            <a:r>
              <a:rPr lang="en-US" b="1" dirty="0"/>
              <a:t>Relatively stable</a:t>
            </a:r>
            <a:r>
              <a:rPr lang="en-US" dirty="0"/>
              <a:t>, yet capable of change</a:t>
            </a:r>
          </a:p>
          <a:p>
            <a:r>
              <a:rPr lang="en-US" dirty="0"/>
              <a:t>Can be </a:t>
            </a:r>
            <a:r>
              <a:rPr lang="en-US" b="1" dirty="0"/>
              <a:t>positive, negative, or neutral</a:t>
            </a:r>
            <a:endParaRPr lang="en-US" dirty="0"/>
          </a:p>
          <a:p>
            <a:r>
              <a:rPr lang="en-US" dirty="0"/>
              <a:t>Vary in </a:t>
            </a:r>
            <a:r>
              <a:rPr lang="en-US" b="1" dirty="0"/>
              <a:t>intensity and centrality</a:t>
            </a:r>
            <a:endParaRPr lang="en-US" dirty="0"/>
          </a:p>
          <a:p>
            <a:r>
              <a:rPr lang="en-US" dirty="0"/>
              <a:t>Influence perception, judgment, and behavior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Deep-rooted cultural attitudes toward gender roles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STRUCTURE OF ATTITUDE (ABC MODEL)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1. Cognitive Component</a:t>
            </a:r>
          </a:p>
          <a:p>
            <a:r>
              <a:rPr lang="en-US" dirty="0"/>
              <a:t>Beliefs, ideas, and knowledge about the attitude object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“Regular exercise reduces stress”</a:t>
            </a:r>
          </a:p>
          <a:p>
            <a:r>
              <a:rPr lang="en-US" b="1" dirty="0"/>
              <a:t>2. Affective Component</a:t>
            </a:r>
          </a:p>
          <a:p>
            <a:r>
              <a:rPr lang="en-US" dirty="0"/>
              <a:t>Emotional responses associated with the object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Feeling relaxed or happy after exercising</a:t>
            </a:r>
          </a:p>
          <a:p>
            <a:r>
              <a:rPr lang="en-US" b="1" dirty="0"/>
              <a:t>3. Behavioral Component</a:t>
            </a:r>
          </a:p>
          <a:p>
            <a:r>
              <a:rPr lang="en-US" dirty="0"/>
              <a:t>Predisposition to act in a certain way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Joining a gym or daily walking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7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FORMATION OF </a:t>
            </a:r>
            <a:r>
              <a:rPr lang="en-US" b="1" dirty="0" smtClean="0"/>
              <a:t>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Attitudes </a:t>
            </a:r>
            <a:r>
              <a:rPr lang="en-US" dirty="0"/>
              <a:t>develop through:</a:t>
            </a:r>
          </a:p>
          <a:p>
            <a:r>
              <a:rPr lang="en-US" b="1" dirty="0"/>
              <a:t>Socialization</a:t>
            </a:r>
            <a:r>
              <a:rPr lang="en-US" dirty="0"/>
              <a:t> (family, school, peers)</a:t>
            </a:r>
          </a:p>
          <a:p>
            <a:r>
              <a:rPr lang="en-US" b="1" dirty="0"/>
              <a:t>Direct personal experiences</a:t>
            </a:r>
            <a:endParaRPr lang="en-US" dirty="0"/>
          </a:p>
          <a:p>
            <a:r>
              <a:rPr lang="en-US" b="1" dirty="0"/>
              <a:t>Observational learning</a:t>
            </a:r>
            <a:r>
              <a:rPr lang="en-US" dirty="0"/>
              <a:t> (modeling)</a:t>
            </a:r>
          </a:p>
          <a:p>
            <a:r>
              <a:rPr lang="en-US" b="1" dirty="0"/>
              <a:t>Cultural norms and values</a:t>
            </a:r>
            <a:endParaRPr lang="en-US" dirty="0"/>
          </a:p>
          <a:p>
            <a:r>
              <a:rPr lang="en-US" b="1" dirty="0"/>
              <a:t>Mass media and communication</a:t>
            </a:r>
            <a:endParaRPr lang="en-US" dirty="0"/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Attitudes toward substance use shaped by peer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41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ATTITUDE </a:t>
            </a:r>
            <a:r>
              <a:rPr lang="en-US" b="1" dirty="0" smtClean="0"/>
              <a:t>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Attitude </a:t>
            </a:r>
            <a:r>
              <a:rPr lang="en-US" dirty="0"/>
              <a:t>change occurs due to:</a:t>
            </a:r>
          </a:p>
          <a:p>
            <a:r>
              <a:rPr lang="en-US" b="1" dirty="0"/>
              <a:t>Persuasive communication</a:t>
            </a:r>
            <a:endParaRPr lang="en-US" dirty="0"/>
          </a:p>
          <a:p>
            <a:r>
              <a:rPr lang="en-US" b="1" dirty="0"/>
              <a:t>Cognitive dissonance</a:t>
            </a:r>
            <a:r>
              <a:rPr lang="en-US" dirty="0"/>
              <a:t> (inconsistency between attitude and behavior)</a:t>
            </a:r>
          </a:p>
          <a:p>
            <a:r>
              <a:rPr lang="en-US" b="1" dirty="0"/>
              <a:t>Social influence and conformity</a:t>
            </a:r>
            <a:endParaRPr lang="en-US" dirty="0"/>
          </a:p>
          <a:p>
            <a:r>
              <a:rPr lang="en-US" b="1" dirty="0"/>
              <a:t>Education and awareness programs</a:t>
            </a:r>
            <a:endParaRPr lang="en-US" dirty="0"/>
          </a:p>
          <a:p>
            <a:r>
              <a:rPr lang="en-US" b="1" dirty="0"/>
              <a:t>Emotional experiences</a:t>
            </a:r>
            <a:endParaRPr lang="en-US" dirty="0"/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Change in attitude toward organ donation after awareness campaigns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825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ATTITUDE AND 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Attitudes </a:t>
            </a:r>
            <a:r>
              <a:rPr lang="en-US" dirty="0"/>
              <a:t>are </a:t>
            </a:r>
            <a:r>
              <a:rPr lang="en-US" b="1" dirty="0"/>
              <a:t>important predictors of </a:t>
            </a:r>
            <a:r>
              <a:rPr lang="en-US" b="1" dirty="0" err="1"/>
              <a:t>behaviour</a:t>
            </a:r>
            <a:endParaRPr lang="en-US" dirty="0"/>
          </a:p>
          <a:p>
            <a:r>
              <a:rPr lang="en-US" dirty="0"/>
              <a:t>However, attitude–</a:t>
            </a:r>
            <a:r>
              <a:rPr lang="en-US" dirty="0" err="1"/>
              <a:t>behaviour</a:t>
            </a:r>
            <a:r>
              <a:rPr lang="en-US" dirty="0"/>
              <a:t> consistency is not always perfect</a:t>
            </a:r>
          </a:p>
          <a:p>
            <a:r>
              <a:rPr lang="en-US" b="1" dirty="0"/>
              <a:t>Factors Strengthening Prediction</a:t>
            </a:r>
          </a:p>
          <a:p>
            <a:r>
              <a:rPr lang="en-US" dirty="0"/>
              <a:t>Strong, specific attitudes</a:t>
            </a:r>
          </a:p>
          <a:p>
            <a:r>
              <a:rPr lang="en-US" dirty="0"/>
              <a:t>Personal relevance</a:t>
            </a:r>
          </a:p>
          <a:p>
            <a:r>
              <a:rPr lang="en-US" dirty="0"/>
              <a:t>Absence of social constraints</a:t>
            </a:r>
          </a:p>
          <a:p>
            <a:r>
              <a:rPr lang="en-US" dirty="0"/>
              <a:t>Consistency across situations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Strong anti-smoking attitude → quitting smoking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77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WHEN ATTITUDES FAIL TO PREDICT BEHAVIOUR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96688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Situational </a:t>
            </a:r>
            <a:r>
              <a:rPr lang="en-US" dirty="0"/>
              <a:t>pressures</a:t>
            </a:r>
          </a:p>
          <a:p>
            <a:r>
              <a:rPr lang="en-US" dirty="0"/>
              <a:t>Social desirability</a:t>
            </a:r>
          </a:p>
          <a:p>
            <a:r>
              <a:rPr lang="en-US" dirty="0"/>
              <a:t>Lack of perceived control</a:t>
            </a:r>
          </a:p>
          <a:p>
            <a:r>
              <a:rPr lang="en-US" dirty="0"/>
              <a:t>Conflicting attitudes</a:t>
            </a:r>
          </a:p>
          <a:p>
            <a:r>
              <a:rPr lang="en-US" b="1" dirty="0"/>
              <a:t>Example:</a:t>
            </a:r>
            <a:endParaRPr lang="en-US" dirty="0"/>
          </a:p>
          <a:p>
            <a:r>
              <a:rPr lang="en-US" dirty="0"/>
              <a:t>Positive attitude toward healthy eating but consuming fast food due to time constraints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8881"/>
            <a:ext cx="11243144" cy="5872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67" y="488881"/>
            <a:ext cx="639541" cy="49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380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</TotalTime>
  <Words>312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BEHAVIOURAL SCIENCES </vt:lpstr>
      <vt:lpstr>ATTITUDE </vt:lpstr>
      <vt:lpstr>NATURE / CHARACTERISTICS OF ATTITUDES</vt:lpstr>
      <vt:lpstr>STRUCTURE OF ATTITUDE (ABC MODEL)</vt:lpstr>
      <vt:lpstr>FORMATION OF ATTITUDES</vt:lpstr>
      <vt:lpstr>ATTITUDE CHANGE</vt:lpstr>
      <vt:lpstr>ATTITUDE AND BEHAVIOUR</vt:lpstr>
      <vt:lpstr>WHEN ATTITUDES FAIL TO PREDICT BEHAVIOUR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SCIENCES </dc:title>
  <dc:creator>Moorche</dc:creator>
  <cp:lastModifiedBy>Moorche</cp:lastModifiedBy>
  <cp:revision>1</cp:revision>
  <dcterms:created xsi:type="dcterms:W3CDTF">2026-01-29T16:40:46Z</dcterms:created>
  <dcterms:modified xsi:type="dcterms:W3CDTF">2026-01-29T16:48:41Z</dcterms:modified>
</cp:coreProperties>
</file>