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308" r:id="rId4"/>
    <p:sldId id="288" r:id="rId5"/>
    <p:sldId id="292" r:id="rId6"/>
    <p:sldId id="306" r:id="rId7"/>
    <p:sldId id="307" r:id="rId8"/>
    <p:sldId id="290" r:id="rId9"/>
    <p:sldId id="291" r:id="rId10"/>
    <p:sldId id="299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86"/>
            <p14:sldId id="308"/>
            <p14:sldId id="288"/>
            <p14:sldId id="292"/>
            <p14:sldId id="306"/>
            <p14:sldId id="307"/>
            <p14:sldId id="290"/>
            <p14:sldId id="291"/>
            <p14:sldId id="299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Conditional Sentences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C094-897C-031B-BC90-A3DED1D5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7AE81CCD-2773-5D50-1027-354676D9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7936A-5B7D-6425-0574-8CC84889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CA9547-7DB2-3822-7096-0917039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20A52-60C7-253D-6532-0F774B573568}"/>
              </a:ext>
            </a:extLst>
          </p:cNvPr>
          <p:cNvSpPr txBox="1"/>
          <p:nvPr/>
        </p:nvSpPr>
        <p:spPr>
          <a:xfrm>
            <a:off x="1513114" y="2598003"/>
            <a:ext cx="6063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 3: Identify the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1. If you mix blue and yellow, you get green.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I had known, I would have helped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she studies hard, she will succeed.</a:t>
            </a:r>
          </a:p>
        </p:txBody>
      </p:sp>
    </p:spTree>
    <p:extLst>
      <p:ext uri="{BB962C8B-B14F-4D97-AF65-F5344CB8AC3E}">
        <p14:creationId xmlns:p14="http://schemas.microsoft.com/office/powerpoint/2010/main" val="2759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182E-907B-FF0E-7689-59BF6B82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D8F4C-F832-863B-ACB8-36BC294E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940827-38FD-F320-330F-82D8F11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Conditional Sentences?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50EA-B49C-AE45-42E8-A8753CF6CF03}"/>
              </a:ext>
            </a:extLst>
          </p:cNvPr>
          <p:cNvSpPr txBox="1"/>
          <p:nvPr/>
        </p:nvSpPr>
        <p:spPr>
          <a:xfrm>
            <a:off x="1052172" y="2534218"/>
            <a:ext cx="44178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Conditional sentences talk about and.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condition (if-clause)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result (main clause)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If something happens, something else happens.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/>
              <a:t>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it rains, I will stay at home.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D9FCD-46D1-DF29-4D21-29A8B1C1AAA5}"/>
              </a:ext>
            </a:extLst>
          </p:cNvPr>
          <p:cNvSpPr txBox="1"/>
          <p:nvPr/>
        </p:nvSpPr>
        <p:spPr>
          <a:xfrm>
            <a:off x="6379031" y="2534218"/>
            <a:ext cx="101056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Structure: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conditional sentences have two parts: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If-clause (condition)</a:t>
            </a: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Main clause (result)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order can change: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study, you will pass.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will pass if you study.</a:t>
            </a:r>
          </a:p>
        </p:txBody>
      </p:sp>
    </p:spTree>
    <p:extLst>
      <p:ext uri="{BB962C8B-B14F-4D97-AF65-F5344CB8AC3E}">
        <p14:creationId xmlns:p14="http://schemas.microsoft.com/office/powerpoint/2010/main" val="35742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4856-C7F8-5199-929F-7FB7BA42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5827CD-B771-04DB-5E0F-094A2E223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271" y="579665"/>
            <a:ext cx="11005457" cy="5698670"/>
          </a:xfrm>
        </p:spPr>
      </p:pic>
    </p:spTree>
    <p:extLst>
      <p:ext uri="{BB962C8B-B14F-4D97-AF65-F5344CB8AC3E}">
        <p14:creationId xmlns:p14="http://schemas.microsoft.com/office/powerpoint/2010/main" val="354429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55928-1F33-BF72-DA50-669EE0E7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3178C-59E2-8245-17D6-FE0F8B7D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BD7E25-A1EE-1E95-E31B-1F0A0A1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Zero Conditional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4BF208-9481-BDBB-A021-6A4430DC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9028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Zero Conditional is used for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Scientific facts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General truths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Habits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02E94-A522-0ABD-F37F-B670890C7632}"/>
              </a:ext>
            </a:extLst>
          </p:cNvPr>
          <p:cNvSpPr txBox="1"/>
          <p:nvPr/>
        </p:nvSpPr>
        <p:spPr>
          <a:xfrm>
            <a:off x="1171915" y="4193551"/>
            <a:ext cx="10087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Structure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If + present simple → present simple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 future meaning—always true.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6C75-EED3-52E2-A72A-7DDDC2A0407F}"/>
              </a:ext>
            </a:extLst>
          </p:cNvPr>
          <p:cNvSpPr txBox="1"/>
          <p:nvPr/>
        </p:nvSpPr>
        <p:spPr>
          <a:xfrm>
            <a:off x="6540271" y="2544206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you heat ice, it melts.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I don’t sleep, I get a headache.</a:t>
            </a:r>
          </a:p>
        </p:txBody>
      </p:sp>
    </p:spTree>
    <p:extLst>
      <p:ext uri="{BB962C8B-B14F-4D97-AF65-F5344CB8AC3E}">
        <p14:creationId xmlns:p14="http://schemas.microsoft.com/office/powerpoint/2010/main" val="36290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7D66E-092D-9A70-6B64-5092232D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C893C-B62E-C597-15A3-E28A1EDF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8762E-C941-265A-ABD8-21D559C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First Conditional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3BF8C4-5DCE-F4D4-06AB-AD93ED91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865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First Conditional is used for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Real, possible situations in the future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8E993-BE44-91E6-36E0-D51884AF53F5}"/>
              </a:ext>
            </a:extLst>
          </p:cNvPr>
          <p:cNvSpPr txBox="1"/>
          <p:nvPr/>
        </p:nvSpPr>
        <p:spPr>
          <a:xfrm>
            <a:off x="881473" y="3956448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If + present simple → will / can / may + base verb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- Very common in daily English.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AF2CD-CE52-3CCC-D1D6-8946D8BE9D8C}"/>
              </a:ext>
            </a:extLst>
          </p:cNvPr>
          <p:cNvSpPr txBox="1"/>
          <p:nvPr/>
        </p:nvSpPr>
        <p:spPr>
          <a:xfrm>
            <a:off x="6523942" y="2613392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it rains, I will stay home.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you study, you can pass..</a:t>
            </a:r>
          </a:p>
        </p:txBody>
      </p:sp>
    </p:spTree>
    <p:extLst>
      <p:ext uri="{BB962C8B-B14F-4D97-AF65-F5344CB8AC3E}">
        <p14:creationId xmlns:p14="http://schemas.microsoft.com/office/powerpoint/2010/main" val="72793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5B83-3F80-52F8-7D82-8981F9D2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1B1E1-EC2E-5E28-70A0-D23D48C6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3BB1EE-EDB9-458B-5886-A924D328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Second Conditional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0AF0F0-6D6C-52C0-5026-58B89555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865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Second Conditional is used for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Unreal situations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Imaginary or unlikely situations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Giving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591FA-9220-FE0D-1671-E0FC5147A188}"/>
              </a:ext>
            </a:extLst>
          </p:cNvPr>
          <p:cNvSpPr txBox="1"/>
          <p:nvPr/>
        </p:nvSpPr>
        <p:spPr>
          <a:xfrm>
            <a:off x="881473" y="4218059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If + past simple → would / could / might + base verb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- Were is used with all subjects (formal English).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AE84C-2EC0-66CC-3022-BAF27C48CD80}"/>
              </a:ext>
            </a:extLst>
          </p:cNvPr>
          <p:cNvSpPr txBox="1"/>
          <p:nvPr/>
        </p:nvSpPr>
        <p:spPr>
          <a:xfrm>
            <a:off x="6523942" y="2613392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I were rich, I would travel the world.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I were you, I would apologize.</a:t>
            </a:r>
          </a:p>
        </p:txBody>
      </p:sp>
    </p:spTree>
    <p:extLst>
      <p:ext uri="{BB962C8B-B14F-4D97-AF65-F5344CB8AC3E}">
        <p14:creationId xmlns:p14="http://schemas.microsoft.com/office/powerpoint/2010/main" val="318694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4E8E5-BB9D-3626-DE59-6805A0179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C5A51-B501-796E-3B88-FFB6D469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21BCF8-B4D3-4D0F-A744-362BD693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Third Conditional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7DE6C7-E2B8-0EE4-ACA2-2C031507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865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Second Conditional is used for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Regrets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Imaginary past  situations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Criticism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DECB4-B2C1-8483-4175-D6A1278AFC39}"/>
              </a:ext>
            </a:extLst>
          </p:cNvPr>
          <p:cNvSpPr txBox="1"/>
          <p:nvPr/>
        </p:nvSpPr>
        <p:spPr>
          <a:xfrm>
            <a:off x="881473" y="4218059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If + past perfect → would have + past participle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Too late to change now.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F7562-E854-94A4-8C08-C5BAD5CB8475}"/>
              </a:ext>
            </a:extLst>
          </p:cNvPr>
          <p:cNvSpPr txBox="1"/>
          <p:nvPr/>
        </p:nvSpPr>
        <p:spPr>
          <a:xfrm>
            <a:off x="6523942" y="2613392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I had studied, I would have passed.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If she had left earlier, she wouldn’t have missed the train.</a:t>
            </a:r>
          </a:p>
        </p:txBody>
      </p:sp>
    </p:spTree>
    <p:extLst>
      <p:ext uri="{BB962C8B-B14F-4D97-AF65-F5344CB8AC3E}">
        <p14:creationId xmlns:p14="http://schemas.microsoft.com/office/powerpoint/2010/main" val="4603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656E-04B4-3B74-B2B4-2FD87414D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6727C-55B8-FB6A-A171-3FADCF16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BB130B-4EED-9569-DC0F-9ED18510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Quick Comparison Table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DF370C-41A5-9F3F-BDEA-3665DA7E1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25107"/>
              </p:ext>
            </p:extLst>
          </p:nvPr>
        </p:nvGraphicFramePr>
        <p:xfrm>
          <a:off x="1943100" y="2770623"/>
          <a:ext cx="8216899" cy="272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233">
                  <a:extLst>
                    <a:ext uri="{9D8B030D-6E8A-4147-A177-3AD203B41FA5}">
                      <a16:colId xmlns:a16="http://schemas.microsoft.com/office/drawing/2014/main" val="8720777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3457461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7366998"/>
                    </a:ext>
                  </a:extLst>
                </a:gridCol>
              </a:tblGrid>
              <a:tr h="5446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Time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5627"/>
                  </a:ext>
                </a:extLst>
              </a:tr>
              <a:tr h="5446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Zero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7748"/>
                  </a:ext>
                </a:extLst>
              </a:tr>
              <a:tr h="5446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First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888992"/>
                  </a:ext>
                </a:extLst>
              </a:tr>
              <a:tr h="5446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Second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Present/Future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804832"/>
                  </a:ext>
                </a:extLst>
              </a:tr>
              <a:tr h="5446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  Third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52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58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848D-2F36-6AEB-89FF-B212B203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AE63C546-9B36-49B0-3D0C-EDE79793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CE8FD-DE81-FC52-60EB-CD44F005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7D561-A8CB-36AA-90A3-D7E672E0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7A319-6586-CB17-1540-AE9AC206F055}"/>
              </a:ext>
            </a:extLst>
          </p:cNvPr>
          <p:cNvSpPr txBox="1"/>
          <p:nvPr/>
        </p:nvSpPr>
        <p:spPr>
          <a:xfrm>
            <a:off x="1513114" y="2598003"/>
            <a:ext cx="6063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1: Choose the correct option</a:t>
            </a:r>
          </a:p>
          <a:p>
            <a:pPr marL="457200" indent="-457200">
              <a:buAutoNum type="arabicPeriod"/>
            </a:pPr>
            <a:r>
              <a:rPr lang="en-US" sz="2000" dirty="0"/>
              <a:t>If it _ (rain), we will cancel the match.</a:t>
            </a:r>
          </a:p>
          <a:p>
            <a:pPr marL="457200" indent="-457200">
              <a:buAutoNum type="arabicPeriod"/>
            </a:pPr>
            <a:r>
              <a:rPr lang="en-US" sz="2000" dirty="0"/>
              <a:t>If I _ rich, I would buy a house.</a:t>
            </a:r>
          </a:p>
          <a:p>
            <a:pPr marL="457200" indent="-457200">
              <a:buAutoNum type="arabicPeriod"/>
            </a:pPr>
            <a:r>
              <a:rPr lang="en-US" sz="2000" dirty="0"/>
              <a:t>If she had studied, she _ passed.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00CCB-3448-CF0A-204B-D4B8F75A4CE7}"/>
              </a:ext>
            </a:extLst>
          </p:cNvPr>
          <p:cNvSpPr txBox="1"/>
          <p:nvPr/>
        </p:nvSpPr>
        <p:spPr>
          <a:xfrm>
            <a:off x="1513113" y="4295002"/>
            <a:ext cx="6063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2: Complete the sentences</a:t>
            </a:r>
          </a:p>
          <a:p>
            <a:pPr marL="457200" indent="-457200">
              <a:buAutoNum type="arabicPeriod"/>
            </a:pPr>
            <a:r>
              <a:rPr lang="en-US" sz="2000" dirty="0"/>
              <a:t>If you heat water, ____</a:t>
            </a:r>
          </a:p>
          <a:p>
            <a:pPr marL="457200" indent="-457200">
              <a:buAutoNum type="arabicPeriod"/>
            </a:pPr>
            <a:r>
              <a:rPr lang="en-US" sz="2000" dirty="0"/>
              <a:t>If I were you, ____</a:t>
            </a:r>
          </a:p>
          <a:p>
            <a:pPr marL="457200" indent="-457200">
              <a:buAutoNum type="arabicPeriod"/>
            </a:pPr>
            <a:r>
              <a:rPr lang="en-US" sz="2000" dirty="0"/>
              <a:t>If they had arrived earlier, ____</a:t>
            </a:r>
          </a:p>
        </p:txBody>
      </p:sp>
    </p:spTree>
    <p:extLst>
      <p:ext uri="{BB962C8B-B14F-4D97-AF65-F5344CB8AC3E}">
        <p14:creationId xmlns:p14="http://schemas.microsoft.com/office/powerpoint/2010/main" val="351382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453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Conditional Sentences</vt:lpstr>
      <vt:lpstr>What are Conditional Sentences?</vt:lpstr>
      <vt:lpstr>PowerPoint Presentation</vt:lpstr>
      <vt:lpstr>Zero Conditional</vt:lpstr>
      <vt:lpstr> First Conditional</vt:lpstr>
      <vt:lpstr> Second Conditional</vt:lpstr>
      <vt:lpstr> Third Conditional</vt:lpstr>
      <vt:lpstr>Quick Comparison Table</vt:lpstr>
      <vt:lpstr>Learning Task </vt:lpstr>
      <vt:lpstr>Learning Task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173</cp:revision>
  <dcterms:created xsi:type="dcterms:W3CDTF">2025-11-09T06:51:00Z</dcterms:created>
  <dcterms:modified xsi:type="dcterms:W3CDTF">2026-02-02T05:34:00Z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