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00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99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097437-8BC6-40A4-AE15-D13FA1D86B33}">
          <p14:sldIdLst>
            <p14:sldId id="256"/>
            <p14:sldId id="257"/>
            <p14:sldId id="300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99"/>
          </p14:sldIdLst>
        </p14:section>
        <p14:section name="Untitled Section" id="{E7D999DE-1859-4D1C-AE48-D8FB6DF1752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3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Effective Communication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Functional English | BS &amp; DPT  </a:t>
            </a:r>
          </a:p>
          <a:p>
            <a:r>
              <a:rPr lang="en-US" b="1" dirty="0"/>
              <a:t>Hafsa Rasheed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0D680-5E8C-E03B-0E61-8DBE28D38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194D1-5072-D8F8-CAC4-6F14C8ED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6. Courtesy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60930-7756-4800-242B-DDD593496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E2D423-2453-27C7-A44B-AC2A1782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67256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Courtesy means being polite, respectful, and considerate of the receiver.</a:t>
            </a:r>
          </a:p>
          <a:p>
            <a:pPr marL="0" indent="0">
              <a:buNone/>
            </a:pPr>
            <a:r>
              <a:rPr lang="en-US" b="1" dirty="0"/>
              <a:t>How to achieve conciseness</a:t>
            </a:r>
          </a:p>
          <a:p>
            <a:r>
              <a:rPr lang="en-US" dirty="0"/>
              <a:t>Use polite expressions</a:t>
            </a:r>
          </a:p>
          <a:p>
            <a:r>
              <a:rPr lang="en-US" dirty="0"/>
              <a:t>Respect cultural and emotional sensitivities</a:t>
            </a:r>
          </a:p>
          <a:p>
            <a:r>
              <a:rPr lang="en-US" dirty="0"/>
              <a:t>Avoid harsh language</a:t>
            </a:r>
          </a:p>
          <a:p>
            <a:pPr marL="0" indent="0">
              <a:buNone/>
            </a:pPr>
            <a:r>
              <a:rPr lang="en-US" b="1" dirty="0"/>
              <a:t>Example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dirty="0"/>
              <a:t>“You failed to submit the form.”</a:t>
            </a:r>
          </a:p>
          <a:p>
            <a:pPr marL="0" indent="0">
              <a:buNone/>
            </a:pPr>
            <a:r>
              <a:rPr lang="en-US" dirty="0"/>
              <a:t>--- “Kindly submit the form at your earliest convenience.”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6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6AC3A-6F8A-C8E5-531E-A7F610C66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50FA4-150F-10F2-FB13-500D9868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7. Completeness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53058-2088-D56B-C427-7A93ED72B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F7097-F3C1-B42E-7268-7DF817FDA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67256" cy="33189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Completeness means providing all necessary information so the receiver can act.</a:t>
            </a:r>
          </a:p>
          <a:p>
            <a:pPr marL="0" indent="0">
              <a:buNone/>
            </a:pPr>
            <a:r>
              <a:rPr lang="en-US" b="1" dirty="0"/>
              <a:t>How to achieve conciseness</a:t>
            </a:r>
          </a:p>
          <a:p>
            <a:r>
              <a:rPr lang="en-US" dirty="0"/>
              <a:t>Answer all questions (who, what, when, where, why)</a:t>
            </a:r>
          </a:p>
          <a:p>
            <a:r>
              <a:rPr lang="en-US" dirty="0"/>
              <a:t>Avoid leaving gaps</a:t>
            </a:r>
          </a:p>
          <a:p>
            <a:pPr marL="0" indent="0">
              <a:buNone/>
            </a:pPr>
            <a:r>
              <a:rPr lang="en-US" b="1" dirty="0"/>
              <a:t>Example</a:t>
            </a:r>
          </a:p>
          <a:p>
            <a:pPr marL="0" indent="0">
              <a:buNone/>
            </a:pPr>
            <a:r>
              <a:rPr lang="en-US" dirty="0"/>
              <a:t>“The meeting is on Monday.”</a:t>
            </a:r>
          </a:p>
          <a:p>
            <a:pPr marL="0" indent="0">
              <a:buNone/>
            </a:pPr>
            <a:r>
              <a:rPr lang="en-US" dirty="0"/>
              <a:t>---“The meeting is on Monday at 10 AM in Conference Room B.”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4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A2342-3130-8EDD-9AEB-53E91C705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A2D8-AAA2-6F38-E241-EB0B1D48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8C942-735E-5B8D-7394-24286C358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505D4-B13E-E07E-BACC-50681C0A1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6725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The 7 Cs of Communication—Clarity, Conciseness, Concreteness, Correctness, Coherence, Courtesy, and Completeness— ensure that communication is:</a:t>
            </a:r>
          </a:p>
          <a:p>
            <a:r>
              <a:rPr lang="en-US" b="1" dirty="0"/>
              <a:t>Clear</a:t>
            </a:r>
          </a:p>
          <a:p>
            <a:r>
              <a:rPr lang="en-US" b="1" dirty="0"/>
              <a:t>Effective</a:t>
            </a:r>
          </a:p>
          <a:p>
            <a:r>
              <a:rPr lang="en-US" b="1" dirty="0"/>
              <a:t>Professional</a:t>
            </a:r>
          </a:p>
          <a:p>
            <a:r>
              <a:rPr lang="en-US" b="1" dirty="0"/>
              <a:t>Receiver-oriented</a:t>
            </a:r>
          </a:p>
          <a:p>
            <a:pPr marL="0" indent="0">
              <a:buNone/>
            </a:pPr>
            <a:r>
              <a:rPr lang="en-US" dirty="0"/>
              <a:t>In both spoken and written communication, applying these principles reduces misunderstanding and improves impact.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8C094-897C-031B-BC90-A3DED1D59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ny pencil Vector Images &amp; Graphics for Commercial Use | VectorStock">
            <a:extLst>
              <a:ext uri="{FF2B5EF4-FFF2-40B4-BE49-F238E27FC236}">
                <a16:creationId xmlns:a16="http://schemas.microsoft.com/office/drawing/2014/main" id="{7AE81CCD-2773-5D50-1027-354676D9A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9" t="12273" r="15871" b="12710"/>
          <a:stretch>
            <a:fillRect/>
          </a:stretch>
        </p:blipFill>
        <p:spPr bwMode="auto">
          <a:xfrm>
            <a:off x="7968343" y="2481943"/>
            <a:ext cx="3352798" cy="36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17936A-5B7D-6425-0574-8CC848898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CA9547-7DB2-3822-7096-09170395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Task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920A52-60C7-253D-6532-0F774B573568}"/>
              </a:ext>
            </a:extLst>
          </p:cNvPr>
          <p:cNvSpPr txBox="1"/>
          <p:nvPr/>
        </p:nvSpPr>
        <p:spPr>
          <a:xfrm>
            <a:off x="1513114" y="2598003"/>
            <a:ext cx="60633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Activity 1: Search and write about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C’s of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uses of these C’s 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Example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Creativity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9082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79FD9-88A4-7470-F9CC-E0D8FEE5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4" y="560173"/>
            <a:ext cx="10981038" cy="5677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31" y="982132"/>
            <a:ext cx="9601196" cy="1303867"/>
          </a:xfrm>
        </p:spPr>
        <p:txBody>
          <a:bodyPr/>
          <a:lstStyle/>
          <a:p>
            <a:r>
              <a:rPr lang="en-US" alt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329" y="2556932"/>
            <a:ext cx="10123714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Effective communication means conveying a message clearly, accurately, and appropriately so that the receiver understands it exactly as the sender intends</a:t>
            </a:r>
          </a:p>
          <a:p>
            <a:r>
              <a:rPr lang="en-US" dirty="0">
                <a:solidFill>
                  <a:schemeClr val="tx1"/>
                </a:solidFill>
              </a:rPr>
              <a:t>In academics, professional life, leadership, and daily interaction, communication fails not because we lack words—but because we fail to use them effectively.</a:t>
            </a:r>
          </a:p>
          <a:p>
            <a:r>
              <a:rPr lang="en-US" dirty="0">
                <a:solidFill>
                  <a:schemeClr val="tx1"/>
                </a:solidFill>
              </a:rPr>
              <a:t>To ensure effectiveness, communication experts proposed the 7 Cs of Communication.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CB2D0-8D32-DA45-D1D5-AC09A12C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F65C1A-B1A9-815A-7E91-EF9CEFC6B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294" y="559341"/>
            <a:ext cx="11093521" cy="5739318"/>
          </a:xfrm>
        </p:spPr>
      </p:pic>
    </p:spTree>
    <p:extLst>
      <p:ext uri="{BB962C8B-B14F-4D97-AF65-F5344CB8AC3E}">
        <p14:creationId xmlns:p14="http://schemas.microsoft.com/office/powerpoint/2010/main" val="347726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42F4-8100-D1F0-DCAE-D05887EE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E9FE-A6B7-DBAD-9418-C06CF1AAC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7 Cs of Effective Communication were formulated and popularized by:</a:t>
            </a:r>
          </a:p>
          <a:p>
            <a:r>
              <a:rPr lang="en-US" b="1" dirty="0">
                <a:solidFill>
                  <a:schemeClr val="accent1"/>
                </a:solidFill>
              </a:rPr>
              <a:t>Scott M. Cutlip and Allen H. Center</a:t>
            </a:r>
          </a:p>
          <a:p>
            <a:r>
              <a:rPr lang="en-US" dirty="0"/>
              <a:t>They introduced the concept in 1952</a:t>
            </a:r>
          </a:p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Effective Public Relations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(1952)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1E183-121E-D760-5A6B-260EF367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D3793DD-46EB-C051-7426-520AEE2A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coined the 7 Cs of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55311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D75DF-D929-86ED-21E7-703A4547A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2931F7-DFC2-73D5-1E97-21F2DFA6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A47587C-A19D-3A85-EA7B-A3FC5EF0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Clarity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903DEE-B91D-FA3D-DAD9-E48719C46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Clarity means that the message is easy to understand and free from ambiguity.</a:t>
            </a:r>
          </a:p>
          <a:p>
            <a:pPr marL="0" indent="0">
              <a:buNone/>
            </a:pPr>
            <a:r>
              <a:rPr lang="en-US" b="1" dirty="0"/>
              <a:t>How to achieve clarity</a:t>
            </a:r>
          </a:p>
          <a:p>
            <a:r>
              <a:rPr lang="en-US" dirty="0"/>
              <a:t>Use simple language</a:t>
            </a:r>
          </a:p>
          <a:p>
            <a:r>
              <a:rPr lang="en-US" dirty="0"/>
              <a:t>Avoid jargon</a:t>
            </a:r>
          </a:p>
          <a:p>
            <a:r>
              <a:rPr lang="en-US" dirty="0"/>
              <a:t>Focus on one idea at a time</a:t>
            </a:r>
          </a:p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“You should complete it soon.” ---wrong</a:t>
            </a:r>
          </a:p>
          <a:p>
            <a:pPr marL="0" indent="0">
              <a:buNone/>
            </a:pPr>
            <a:r>
              <a:rPr lang="en-US" dirty="0"/>
              <a:t>--- “Please submit the assignment by Friday, 5 PM.</a:t>
            </a:r>
          </a:p>
        </p:txBody>
      </p:sp>
    </p:spTree>
    <p:extLst>
      <p:ext uri="{BB962C8B-B14F-4D97-AF65-F5344CB8AC3E}">
        <p14:creationId xmlns:p14="http://schemas.microsoft.com/office/powerpoint/2010/main" val="54036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B4B82-20A9-C4B2-59F4-39579B7D0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F733-BABB-5F21-E3B0-16EE3F28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Conciseness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87C77-44DA-92EC-E147-E8485B85D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5A4471-30D4-59BC-A367-221816475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67256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Conciseness means saying more in fewer words without losing meaning.</a:t>
            </a:r>
          </a:p>
          <a:p>
            <a:pPr marL="0" indent="0">
              <a:buNone/>
            </a:pPr>
            <a:r>
              <a:rPr lang="en-US" b="1" dirty="0"/>
              <a:t>How to achieve conciseness</a:t>
            </a:r>
          </a:p>
          <a:p>
            <a:r>
              <a:rPr lang="en-US" dirty="0"/>
              <a:t>Avoid repetition</a:t>
            </a:r>
          </a:p>
          <a:p>
            <a:r>
              <a:rPr lang="en-US" dirty="0"/>
              <a:t>Remove unnecessary words</a:t>
            </a:r>
          </a:p>
          <a:p>
            <a:r>
              <a:rPr lang="en-US" dirty="0"/>
              <a:t>Be direct</a:t>
            </a:r>
          </a:p>
          <a:p>
            <a:pPr marL="0" indent="0">
              <a:buNone/>
            </a:pPr>
            <a:r>
              <a:rPr lang="en-US" b="1" dirty="0"/>
              <a:t>Example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dirty="0"/>
              <a:t>“I am writing this letter to inform you that…”</a:t>
            </a:r>
          </a:p>
          <a:p>
            <a:pPr marL="0" indent="0">
              <a:buNone/>
            </a:pPr>
            <a:r>
              <a:rPr lang="en-US" dirty="0"/>
              <a:t> ----“This letter informs you that…”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90E18-1DA9-861A-250D-D141CB6B8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61BFC-56C5-E04A-759F-59D43639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 Concreteness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36FED-8279-99E9-CD8E-5208A2CCA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09F890-A2C1-1A0F-0E1A-BC6D6D67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67256" cy="33189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Concreteness means being specific and definite, not vague.</a:t>
            </a:r>
          </a:p>
          <a:p>
            <a:pPr marL="0" indent="0">
              <a:buNone/>
            </a:pPr>
            <a:r>
              <a:rPr lang="en-US" b="1" dirty="0"/>
              <a:t>How to achieve conciseness</a:t>
            </a:r>
          </a:p>
          <a:p>
            <a:r>
              <a:rPr lang="en-US" dirty="0"/>
              <a:t>Use facts and figures</a:t>
            </a:r>
          </a:p>
          <a:p>
            <a:r>
              <a:rPr lang="en-US" dirty="0"/>
              <a:t>Give real examples</a:t>
            </a:r>
          </a:p>
          <a:p>
            <a:pPr marL="0" indent="0">
              <a:buNone/>
            </a:pPr>
            <a:r>
              <a:rPr lang="en-US" b="1" dirty="0"/>
              <a:t>Example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dirty="0"/>
              <a:t>“We will contact you soon.”</a:t>
            </a:r>
          </a:p>
          <a:p>
            <a:pPr marL="0" indent="0">
              <a:buNone/>
            </a:pPr>
            <a:r>
              <a:rPr lang="en-US" dirty="0"/>
              <a:t>---“We will contact you within two working days.”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87CA4-45DB-9BE2-36EB-B3B190565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76CC-3333-3A73-3024-13DED40E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Correctness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DB5EA-4BD7-237C-CD08-78FEABAA8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2D9F76-EAFE-6C9C-3C8A-A5BDF4EC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67256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Correctness refers to accuracy of information, grammar, spelling, and tone.</a:t>
            </a:r>
          </a:p>
          <a:p>
            <a:pPr marL="0" indent="0">
              <a:buNone/>
            </a:pPr>
            <a:r>
              <a:rPr lang="en-US" b="1" dirty="0"/>
              <a:t>How to achieve conciseness</a:t>
            </a:r>
          </a:p>
          <a:p>
            <a:r>
              <a:rPr lang="en-US" dirty="0"/>
              <a:t>Check facts</a:t>
            </a:r>
          </a:p>
          <a:p>
            <a:r>
              <a:rPr lang="en-US" dirty="0"/>
              <a:t>Use correct grammar</a:t>
            </a:r>
          </a:p>
          <a:p>
            <a:r>
              <a:rPr lang="en-US" dirty="0"/>
              <a:t>Use appropriate vocabulary</a:t>
            </a:r>
          </a:p>
          <a:p>
            <a:pPr marL="0" indent="0">
              <a:buNone/>
            </a:pPr>
            <a:r>
              <a:rPr lang="en-US" b="1" dirty="0"/>
              <a:t>Example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dirty="0"/>
              <a:t>“He don’t know the rules.”</a:t>
            </a:r>
            <a:br>
              <a:rPr lang="en-US" dirty="0"/>
            </a:br>
            <a:r>
              <a:rPr lang="en-US" dirty="0"/>
              <a:t>--- “He doesn’t know the rules.”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3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AF821-646E-1296-A518-8E82AA25B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1D7B-5BF3-9057-461A-48AD1E97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5. Coherence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7ACB5-E0E3-D6B0-0071-40F3D17AD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F50388-5973-8E1F-2B8B-5B9027951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67256" cy="33189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Coherence means that ideas are logically connected and well-organized.</a:t>
            </a:r>
          </a:p>
          <a:p>
            <a:pPr marL="0" indent="0">
              <a:buNone/>
            </a:pPr>
            <a:r>
              <a:rPr lang="en-US" b="1" dirty="0"/>
              <a:t>How to achieve conciseness</a:t>
            </a:r>
          </a:p>
          <a:p>
            <a:r>
              <a:rPr lang="en-US" dirty="0"/>
              <a:t>Arrange ideas logically</a:t>
            </a:r>
          </a:p>
          <a:p>
            <a:r>
              <a:rPr lang="en-US" dirty="0"/>
              <a:t>Use linking words (therefore, however, moreover)</a:t>
            </a:r>
          </a:p>
          <a:p>
            <a:pPr marL="0" indent="0">
              <a:buNone/>
            </a:pPr>
            <a:r>
              <a:rPr lang="en-US" b="1" dirty="0"/>
              <a:t>Example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dirty="0"/>
              <a:t> “The exam is difficult. I like literature. Students are stressed.”</a:t>
            </a:r>
          </a:p>
          <a:p>
            <a:pPr marL="0" indent="0">
              <a:buNone/>
            </a:pPr>
            <a:r>
              <a:rPr lang="en-US" dirty="0"/>
              <a:t>--- “The exam is difficult; therefore, students are stressed.”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23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547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Organic</vt:lpstr>
      <vt:lpstr>Effective Communication </vt:lpstr>
      <vt:lpstr>Introduction</vt:lpstr>
      <vt:lpstr>PowerPoint Presentation</vt:lpstr>
      <vt:lpstr>Who coined the 7 Cs of Communication?</vt:lpstr>
      <vt:lpstr>1. Clarity</vt:lpstr>
      <vt:lpstr>2. Conciseness</vt:lpstr>
      <vt:lpstr>3. Concreteness</vt:lpstr>
      <vt:lpstr>4. Correctness</vt:lpstr>
      <vt:lpstr>5. Coherence</vt:lpstr>
      <vt:lpstr>6. Courtesy</vt:lpstr>
      <vt:lpstr>7. Completeness</vt:lpstr>
      <vt:lpstr>Conclusion</vt:lpstr>
      <vt:lpstr>Learning Task 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Administrator</cp:lastModifiedBy>
  <cp:revision>127</cp:revision>
  <dcterms:created xsi:type="dcterms:W3CDTF">2025-11-09T06:51:00Z</dcterms:created>
  <dcterms:modified xsi:type="dcterms:W3CDTF">2026-02-03T05:44:51Z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