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7" r:id="rId15"/>
    <p:sldId id="271" r:id="rId16"/>
    <p:sldId id="278" r:id="rId17"/>
    <p:sldId id="273" r:id="rId18"/>
    <p:sldId id="272" r:id="rId19"/>
    <p:sldId id="274" r:id="rId20"/>
    <p:sldId id="276" r:id="rId21"/>
    <p:sldId id="275" r:id="rId22"/>
    <p:sldId id="267" r:id="rId23"/>
    <p:sldId id="26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39" y="1399430"/>
            <a:ext cx="719055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29"/>
            <a:ext cx="11187485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</a:t>
            </a:r>
            <a:r>
              <a:rPr lang="en-US" dirty="0"/>
              <a:t>in the </a:t>
            </a:r>
            <a:r>
              <a:rPr lang="en-US" b="1" dirty="0"/>
              <a:t>center of the spinal cord</a:t>
            </a:r>
            <a:endParaRPr lang="en-US" dirty="0"/>
          </a:p>
          <a:p>
            <a:r>
              <a:rPr lang="en-US" dirty="0"/>
              <a:t>Appears as an </a:t>
            </a:r>
            <a:r>
              <a:rPr lang="en-US" b="1" dirty="0"/>
              <a:t>H-shaped core</a:t>
            </a:r>
            <a:endParaRPr lang="en-US" dirty="0"/>
          </a:p>
          <a:p>
            <a:r>
              <a:rPr lang="en-US" dirty="0"/>
              <a:t>Contains </a:t>
            </a:r>
            <a:r>
              <a:rPr lang="en-US" b="1" dirty="0"/>
              <a:t>cell bodies, dendrites, and glial </a:t>
            </a:r>
            <a:r>
              <a:rPr lang="en-US" b="1" dirty="0" smtClean="0"/>
              <a:t>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5030"/>
            <a:ext cx="11163631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Divided into </a:t>
            </a:r>
            <a:r>
              <a:rPr lang="en-US" b="1" dirty="0"/>
              <a:t>regions called horns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Anterior (ventral) horns</a:t>
            </a:r>
            <a:endParaRPr lang="en-US" dirty="0"/>
          </a:p>
          <a:p>
            <a:pPr lvl="2"/>
            <a:r>
              <a:rPr lang="en-US" dirty="0"/>
              <a:t>Contain motor neurons</a:t>
            </a:r>
          </a:p>
          <a:p>
            <a:pPr lvl="2"/>
            <a:r>
              <a:rPr lang="en-US" dirty="0"/>
              <a:t>Send signals to </a:t>
            </a:r>
            <a:r>
              <a:rPr lang="en-US" b="1" dirty="0"/>
              <a:t>skeletal muscles</a:t>
            </a:r>
            <a:endParaRPr lang="en-US" dirty="0"/>
          </a:p>
          <a:p>
            <a:pPr lvl="1"/>
            <a:r>
              <a:rPr lang="en-US" b="1" dirty="0"/>
              <a:t>Posterior (dorsal) horns</a:t>
            </a:r>
            <a:endParaRPr lang="en-US" dirty="0"/>
          </a:p>
          <a:p>
            <a:pPr lvl="2"/>
            <a:r>
              <a:rPr lang="en-US" dirty="0"/>
              <a:t>Receive </a:t>
            </a:r>
            <a:r>
              <a:rPr lang="en-US" b="1" dirty="0"/>
              <a:t>sensory input</a:t>
            </a:r>
            <a:r>
              <a:rPr lang="en-US" dirty="0"/>
              <a:t> from the body</a:t>
            </a:r>
          </a:p>
          <a:p>
            <a:pPr lvl="1"/>
            <a:r>
              <a:rPr lang="en-US" b="1" dirty="0"/>
              <a:t>Lateral horns</a:t>
            </a:r>
            <a:endParaRPr lang="en-US" dirty="0"/>
          </a:p>
          <a:p>
            <a:pPr lvl="2"/>
            <a:r>
              <a:rPr lang="en-US" dirty="0"/>
              <a:t>Present in the </a:t>
            </a:r>
            <a:r>
              <a:rPr lang="en-US" b="1" dirty="0"/>
              <a:t>thoracic and upper lumbar segments</a:t>
            </a:r>
            <a:endParaRPr lang="en-US" dirty="0"/>
          </a:p>
          <a:p>
            <a:pPr lvl="2"/>
            <a:r>
              <a:rPr lang="en-US" dirty="0"/>
              <a:t>Contain autonomic neurons involved in </a:t>
            </a:r>
            <a:r>
              <a:rPr lang="en-US" b="1" dirty="0"/>
              <a:t>regulation of visceral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2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5030"/>
            <a:ext cx="11163631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WHITE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Surrounds </a:t>
            </a:r>
            <a:r>
              <a:rPr lang="en-US" dirty="0"/>
              <a:t>the gray matter</a:t>
            </a:r>
          </a:p>
          <a:p>
            <a:r>
              <a:rPr lang="en-US" dirty="0"/>
              <a:t>Consists of </a:t>
            </a:r>
            <a:r>
              <a:rPr lang="en-US" b="1" dirty="0"/>
              <a:t>myelinated nerve fibers</a:t>
            </a:r>
            <a:endParaRPr lang="en-US" dirty="0"/>
          </a:p>
          <a:p>
            <a:r>
              <a:rPr lang="en-US" dirty="0"/>
              <a:t>Organized into </a:t>
            </a:r>
            <a:r>
              <a:rPr lang="en-US" b="1" dirty="0"/>
              <a:t>ascending and descending tracts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9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5030"/>
            <a:ext cx="11163631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Ascending tracts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Carry sensory information </a:t>
            </a:r>
            <a:r>
              <a:rPr lang="en-US" b="1" dirty="0"/>
              <a:t>from the body to the brain</a:t>
            </a:r>
            <a:endParaRPr lang="en-US" dirty="0"/>
          </a:p>
          <a:p>
            <a:r>
              <a:rPr lang="en-US" b="1" dirty="0"/>
              <a:t>Descending tracts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Carry motor signals </a:t>
            </a:r>
            <a:r>
              <a:rPr lang="en-US" b="1" dirty="0"/>
              <a:t>from the brain to the body</a:t>
            </a:r>
            <a:endParaRPr lang="en-US" dirty="0"/>
          </a:p>
          <a:p>
            <a:r>
              <a:rPr lang="en-US" dirty="0"/>
              <a:t>Organized into columns (funiculi):</a:t>
            </a:r>
          </a:p>
          <a:p>
            <a:pPr lvl="1"/>
            <a:r>
              <a:rPr lang="en-US" b="1" dirty="0"/>
              <a:t>Dorsal (posterior)</a:t>
            </a:r>
            <a:endParaRPr lang="en-US" dirty="0"/>
          </a:p>
          <a:p>
            <a:pPr lvl="1"/>
            <a:r>
              <a:rPr lang="en-US" b="1" dirty="0"/>
              <a:t>Lateral</a:t>
            </a:r>
            <a:endParaRPr lang="en-US" dirty="0"/>
          </a:p>
          <a:p>
            <a:pPr lvl="1"/>
            <a:r>
              <a:rPr lang="en-US" b="1" dirty="0"/>
              <a:t>Ventral (anterior)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765" y="2580786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/>
              <a:t>nerves emerge from the spinal cord through spaces between adjacent vertebrae</a:t>
            </a:r>
          </a:p>
          <a:p>
            <a:r>
              <a:rPr lang="en-US" dirty="0"/>
              <a:t>These spaces are called </a:t>
            </a:r>
            <a:r>
              <a:rPr lang="en-US" b="1" dirty="0"/>
              <a:t>intervertebral </a:t>
            </a:r>
            <a:r>
              <a:rPr lang="en-US" b="1" dirty="0" smtClean="0"/>
              <a:t>foramina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8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29"/>
            <a:ext cx="11179533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spinal cord is a </a:t>
            </a:r>
            <a:r>
              <a:rPr lang="en-US" b="1" dirty="0"/>
              <a:t>long, thin, tubular structure</a:t>
            </a:r>
            <a:endParaRPr lang="en-US" dirty="0"/>
          </a:p>
          <a:p>
            <a:r>
              <a:rPr lang="en-US" dirty="0"/>
              <a:t>Extends from the </a:t>
            </a:r>
            <a:r>
              <a:rPr lang="en-US" b="1" dirty="0"/>
              <a:t>base of the brainstem</a:t>
            </a:r>
            <a:endParaRPr lang="en-US" dirty="0"/>
          </a:p>
          <a:p>
            <a:r>
              <a:rPr lang="en-US" dirty="0"/>
              <a:t>Continues down to the </a:t>
            </a:r>
            <a:r>
              <a:rPr lang="en-US" b="1" dirty="0"/>
              <a:t>lumbar region of the spine</a:t>
            </a:r>
            <a:endParaRPr lang="en-US" dirty="0"/>
          </a:p>
          <a:p>
            <a:r>
              <a:rPr lang="en-US" dirty="0"/>
              <a:t>Serves as the </a:t>
            </a:r>
            <a:r>
              <a:rPr lang="en-US" b="1" dirty="0"/>
              <a:t>main pathway for transmitting signals</a:t>
            </a:r>
            <a:r>
              <a:rPr lang="en-US" dirty="0"/>
              <a:t> between the brain and the rest of the body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29"/>
            <a:ext cx="11179533" cy="5836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spinal nerve has </a:t>
            </a:r>
            <a:r>
              <a:rPr lang="en-US" b="1" dirty="0"/>
              <a:t>two roots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Dorsal (posterior) root</a:t>
            </a:r>
            <a:endParaRPr lang="en-US" dirty="0"/>
          </a:p>
          <a:p>
            <a:pPr lvl="2"/>
            <a:r>
              <a:rPr lang="en-US" dirty="0"/>
              <a:t>Contains sensory nerve fibers</a:t>
            </a:r>
          </a:p>
          <a:p>
            <a:pPr lvl="2"/>
            <a:r>
              <a:rPr lang="en-US" dirty="0"/>
              <a:t>Carries information </a:t>
            </a:r>
            <a:r>
              <a:rPr lang="en-US" b="1" dirty="0"/>
              <a:t>to the spinal cord</a:t>
            </a:r>
            <a:endParaRPr lang="en-US" dirty="0"/>
          </a:p>
          <a:p>
            <a:pPr lvl="1"/>
            <a:r>
              <a:rPr lang="en-US" b="1" dirty="0"/>
              <a:t>Ventral (anterior) root</a:t>
            </a:r>
            <a:endParaRPr lang="en-US" dirty="0"/>
          </a:p>
          <a:p>
            <a:pPr lvl="2"/>
            <a:r>
              <a:rPr lang="en-US" dirty="0"/>
              <a:t>Contains motor nerve fibers</a:t>
            </a:r>
          </a:p>
          <a:p>
            <a:pPr lvl="2"/>
            <a:r>
              <a:rPr lang="en-US" dirty="0"/>
              <a:t>Carries signals </a:t>
            </a:r>
            <a:r>
              <a:rPr lang="en-US" b="1" dirty="0"/>
              <a:t>from the spinal cord to muscles and glands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MENINGES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spinal cord is protected by </a:t>
            </a:r>
            <a:r>
              <a:rPr lang="en-US" b="1" dirty="0"/>
              <a:t>three layers of meninges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Dura mater</a:t>
            </a:r>
            <a:endParaRPr lang="en-US" dirty="0"/>
          </a:p>
          <a:p>
            <a:pPr lvl="2"/>
            <a:r>
              <a:rPr lang="en-US" dirty="0"/>
              <a:t>Tough outer layer</a:t>
            </a:r>
          </a:p>
          <a:p>
            <a:pPr lvl="1"/>
            <a:r>
              <a:rPr lang="en-US" b="1" dirty="0"/>
              <a:t>Arachnoid mater</a:t>
            </a:r>
            <a:endParaRPr lang="en-US" dirty="0"/>
          </a:p>
          <a:p>
            <a:pPr lvl="2"/>
            <a:r>
              <a:rPr lang="en-US" dirty="0"/>
              <a:t>Middle layer</a:t>
            </a:r>
          </a:p>
          <a:p>
            <a:pPr lvl="2"/>
            <a:r>
              <a:rPr lang="en-US" dirty="0"/>
              <a:t>Filled with </a:t>
            </a:r>
            <a:r>
              <a:rPr lang="en-US" b="1" dirty="0"/>
              <a:t>cerebrospinal fluid</a:t>
            </a:r>
            <a:endParaRPr lang="en-US" dirty="0"/>
          </a:p>
          <a:p>
            <a:pPr lvl="1"/>
            <a:r>
              <a:rPr lang="en-US" b="1" dirty="0"/>
              <a:t>Pia mater</a:t>
            </a:r>
            <a:endParaRPr lang="en-US" dirty="0"/>
          </a:p>
          <a:p>
            <a:pPr lvl="2"/>
            <a:r>
              <a:rPr lang="en-US" dirty="0"/>
              <a:t>Delicate inner layer</a:t>
            </a:r>
          </a:p>
          <a:p>
            <a:pPr lvl="2"/>
            <a:r>
              <a:rPr lang="en-US" dirty="0"/>
              <a:t>In direct contact with the spinal cord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29"/>
            <a:ext cx="11211339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AUTONOMIC NERVOUS SYSTEM (ANS)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branch of the </a:t>
            </a:r>
            <a:r>
              <a:rPr lang="en-US" b="1" dirty="0"/>
              <a:t>peripheral nervous system</a:t>
            </a:r>
            <a:endParaRPr lang="en-US" dirty="0"/>
          </a:p>
          <a:p>
            <a:r>
              <a:rPr lang="en-US" dirty="0"/>
              <a:t>Regulates </a:t>
            </a:r>
            <a:r>
              <a:rPr lang="en-US" b="1" dirty="0"/>
              <a:t>involuntary body functions</a:t>
            </a:r>
            <a:endParaRPr lang="en-US" dirty="0"/>
          </a:p>
          <a:p>
            <a:r>
              <a:rPr lang="en-US" dirty="0"/>
              <a:t>Includes regulation of:</a:t>
            </a:r>
          </a:p>
          <a:p>
            <a:pPr lvl="1"/>
            <a:r>
              <a:rPr lang="en-US" dirty="0"/>
              <a:t>Heart rate</a:t>
            </a:r>
          </a:p>
          <a:p>
            <a:pPr lvl="1"/>
            <a:r>
              <a:rPr lang="en-US" dirty="0"/>
              <a:t>Blood pressure</a:t>
            </a:r>
          </a:p>
          <a:p>
            <a:pPr lvl="1"/>
            <a:r>
              <a:rPr lang="en-US" dirty="0"/>
              <a:t>Digestion</a:t>
            </a:r>
          </a:p>
          <a:p>
            <a:pPr lvl="1"/>
            <a:r>
              <a:rPr lang="en-US" dirty="0"/>
              <a:t>Respiratory rate</a:t>
            </a:r>
          </a:p>
          <a:p>
            <a:pPr lvl="1"/>
            <a:r>
              <a:rPr lang="en-US" dirty="0"/>
              <a:t>Pupillary diameter</a:t>
            </a:r>
          </a:p>
          <a:p>
            <a:pPr lvl="1"/>
            <a:r>
              <a:rPr lang="en-US" dirty="0"/>
              <a:t>Sexual </a:t>
            </a:r>
            <a:r>
              <a:rPr lang="en-US" dirty="0" smtClean="0"/>
              <a:t>arousal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8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Divided into:</a:t>
            </a:r>
          </a:p>
          <a:p>
            <a:pPr lvl="1"/>
            <a:r>
              <a:rPr lang="en-US" b="1" dirty="0"/>
              <a:t>Sympathetic nervous system</a:t>
            </a:r>
            <a:endParaRPr lang="en-US" dirty="0"/>
          </a:p>
          <a:p>
            <a:pPr lvl="1"/>
            <a:r>
              <a:rPr lang="en-US" b="1" dirty="0"/>
              <a:t>Parasympathetic nervous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5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SYMPATHETIC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Associated </a:t>
            </a:r>
            <a:r>
              <a:rPr lang="en-US" dirty="0"/>
              <a:t>with the </a:t>
            </a:r>
            <a:r>
              <a:rPr lang="en-US" b="1" dirty="0"/>
              <a:t>“fight or flight”</a:t>
            </a:r>
            <a:r>
              <a:rPr lang="en-US" dirty="0"/>
              <a:t> response</a:t>
            </a:r>
          </a:p>
          <a:p>
            <a:r>
              <a:rPr lang="en-US" dirty="0"/>
              <a:t>Prepares the body for </a:t>
            </a:r>
            <a:r>
              <a:rPr lang="en-US" b="1" dirty="0"/>
              <a:t>stress or danger</a:t>
            </a:r>
            <a:endParaRPr lang="en-US" dirty="0"/>
          </a:p>
          <a:p>
            <a:r>
              <a:rPr lang="en-US" dirty="0"/>
              <a:t>Main functions include:</a:t>
            </a:r>
          </a:p>
          <a:p>
            <a:pPr lvl="1"/>
            <a:r>
              <a:rPr lang="en-US" dirty="0"/>
              <a:t>Increasing heart rate</a:t>
            </a:r>
          </a:p>
          <a:p>
            <a:pPr lvl="1"/>
            <a:r>
              <a:rPr lang="en-US" dirty="0"/>
              <a:t>Dilating airways</a:t>
            </a:r>
          </a:p>
          <a:p>
            <a:pPr lvl="1"/>
            <a:r>
              <a:rPr lang="en-US" dirty="0"/>
              <a:t>Redirecting blood to muscles</a:t>
            </a:r>
          </a:p>
          <a:p>
            <a:pPr lvl="1"/>
            <a:r>
              <a:rPr lang="en-US" dirty="0"/>
              <a:t>Releasing adrenaline (epinephrine) from adrenal glands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Preganglionic fibers arise from the </a:t>
            </a:r>
            <a:r>
              <a:rPr lang="en-US" b="1" dirty="0"/>
              <a:t>thoracic and lumbar regions</a:t>
            </a:r>
            <a:r>
              <a:rPr lang="en-US" dirty="0"/>
              <a:t> of the spinal cord</a:t>
            </a:r>
          </a:p>
          <a:p>
            <a:r>
              <a:rPr lang="en-US" dirty="0"/>
              <a:t>Synapse with postganglionic neurons in </a:t>
            </a:r>
            <a:r>
              <a:rPr lang="en-US" b="1" dirty="0"/>
              <a:t>ganglia</a:t>
            </a:r>
            <a:endParaRPr lang="en-US" dirty="0"/>
          </a:p>
          <a:p>
            <a:r>
              <a:rPr lang="en-US" dirty="0"/>
              <a:t>Postganglionic neurons release </a:t>
            </a:r>
            <a:r>
              <a:rPr lang="en-US" b="1" dirty="0"/>
              <a:t>norepinephrine (noradrenaline)</a:t>
            </a:r>
            <a:r>
              <a:rPr lang="en-US" dirty="0"/>
              <a:t> at target organs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PARASYMPATHETIC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b="1" dirty="0"/>
              <a:t>“rest and digest”</a:t>
            </a:r>
            <a:r>
              <a:rPr lang="en-US" dirty="0"/>
              <a:t> activities</a:t>
            </a:r>
          </a:p>
          <a:p>
            <a:r>
              <a:rPr lang="en-US" dirty="0"/>
              <a:t>Conserves energy</a:t>
            </a:r>
          </a:p>
          <a:p>
            <a:r>
              <a:rPr lang="en-US" dirty="0"/>
              <a:t>Main functions include:</a:t>
            </a:r>
          </a:p>
          <a:p>
            <a:pPr lvl="1"/>
            <a:r>
              <a:rPr lang="en-US" dirty="0"/>
              <a:t>Slowing heart rate</a:t>
            </a:r>
          </a:p>
          <a:p>
            <a:pPr lvl="1"/>
            <a:r>
              <a:rPr lang="en-US" dirty="0"/>
              <a:t>Stimulating digestion</a:t>
            </a:r>
          </a:p>
          <a:p>
            <a:pPr lvl="1"/>
            <a:r>
              <a:rPr lang="en-US" dirty="0"/>
              <a:t>Promoting salivation and lacrimation</a:t>
            </a:r>
          </a:p>
          <a:p>
            <a:r>
              <a:rPr lang="en-US" dirty="0"/>
              <a:t>Arises from:</a:t>
            </a:r>
          </a:p>
          <a:p>
            <a:pPr lvl="1"/>
            <a:r>
              <a:rPr lang="en-US" b="1" dirty="0"/>
              <a:t>Brainstem</a:t>
            </a:r>
            <a:r>
              <a:rPr lang="en-US" dirty="0"/>
              <a:t> (via cranial nerves, e.g., </a:t>
            </a:r>
            <a:r>
              <a:rPr lang="en-US" dirty="0" err="1"/>
              <a:t>vagus</a:t>
            </a:r>
            <a:r>
              <a:rPr lang="en-US" dirty="0"/>
              <a:t> nerve)</a:t>
            </a:r>
          </a:p>
          <a:p>
            <a:pPr lvl="1"/>
            <a:r>
              <a:rPr lang="en-US" b="1" dirty="0"/>
              <a:t>Sacral spinal cord (S2–S4)</a:t>
            </a:r>
            <a:endParaRPr lang="en-US" dirty="0"/>
          </a:p>
          <a:p>
            <a:r>
              <a:rPr lang="en-US" dirty="0"/>
              <a:t>Postganglionic neurons release </a:t>
            </a:r>
            <a:r>
              <a:rPr lang="en-US" b="1" dirty="0"/>
              <a:t>acetylcholine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ENTERIC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complex network of neurons located within the </a:t>
            </a:r>
            <a:r>
              <a:rPr lang="en-US" b="1" dirty="0"/>
              <a:t>walls of the gastrointestinal tract</a:t>
            </a:r>
            <a:endParaRPr lang="en-US" dirty="0"/>
          </a:p>
          <a:p>
            <a:r>
              <a:rPr lang="en-US" dirty="0"/>
              <a:t>Regulates digestive processes, including:</a:t>
            </a:r>
          </a:p>
          <a:p>
            <a:pPr lvl="1"/>
            <a:r>
              <a:rPr lang="en-US" dirty="0"/>
              <a:t>Peristalsis</a:t>
            </a:r>
          </a:p>
          <a:p>
            <a:pPr lvl="1"/>
            <a:r>
              <a:rPr lang="en-US" dirty="0"/>
              <a:t>Secretion of digestive enzymes</a:t>
            </a:r>
          </a:p>
          <a:p>
            <a:pPr lvl="1"/>
            <a:r>
              <a:rPr lang="en-US" dirty="0"/>
              <a:t>Absorption of nutrients</a:t>
            </a:r>
          </a:p>
          <a:p>
            <a:r>
              <a:rPr lang="en-US" dirty="0"/>
              <a:t>Can function </a:t>
            </a:r>
            <a:r>
              <a:rPr lang="en-US" b="1" dirty="0"/>
              <a:t>independently</a:t>
            </a:r>
            <a:endParaRPr lang="en-US" dirty="0"/>
          </a:p>
          <a:p>
            <a:r>
              <a:rPr lang="en-US" dirty="0"/>
              <a:t>Also modulated by the sympathetic and parasympathetic nervous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211339" cy="585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07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NEUROTRANSMITTERS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Sympathetic </a:t>
            </a:r>
            <a:r>
              <a:rPr lang="en-US" b="1" dirty="0"/>
              <a:t>nervous system</a:t>
            </a:r>
            <a:endParaRPr lang="en-US" dirty="0"/>
          </a:p>
          <a:p>
            <a:pPr lvl="1"/>
            <a:r>
              <a:rPr lang="en-US" dirty="0"/>
              <a:t>Primarily releases </a:t>
            </a:r>
            <a:r>
              <a:rPr lang="en-US" b="1" dirty="0"/>
              <a:t>norepinephrine (noradrenaline)</a:t>
            </a:r>
            <a:endParaRPr lang="en-US" dirty="0"/>
          </a:p>
          <a:p>
            <a:pPr lvl="1"/>
            <a:r>
              <a:rPr lang="en-US" dirty="0"/>
              <a:t>Acts on </a:t>
            </a:r>
            <a:r>
              <a:rPr lang="en-US" b="1" dirty="0"/>
              <a:t>adrenergic receptors</a:t>
            </a:r>
            <a:endParaRPr lang="en-US" dirty="0"/>
          </a:p>
          <a:p>
            <a:r>
              <a:rPr lang="en-US" b="1" dirty="0"/>
              <a:t>Parasympathetic nervous system</a:t>
            </a:r>
            <a:endParaRPr lang="en-US" dirty="0"/>
          </a:p>
          <a:p>
            <a:pPr lvl="1"/>
            <a:r>
              <a:rPr lang="en-US" dirty="0"/>
              <a:t>Primarily releases </a:t>
            </a:r>
            <a:r>
              <a:rPr lang="en-US" b="1" dirty="0"/>
              <a:t>acetylcholine</a:t>
            </a:r>
            <a:endParaRPr lang="en-US" dirty="0"/>
          </a:p>
          <a:p>
            <a:pPr lvl="1"/>
            <a:r>
              <a:rPr lang="en-US" dirty="0"/>
              <a:t>Acts on </a:t>
            </a:r>
            <a:r>
              <a:rPr lang="en-US" b="1" dirty="0"/>
              <a:t>cholinergic receptors</a:t>
            </a:r>
            <a:endParaRPr lang="en-US" dirty="0"/>
          </a:p>
          <a:p>
            <a:r>
              <a:rPr lang="en-US" dirty="0"/>
              <a:t>Balance between sympathetic and parasympathetic activity:</a:t>
            </a:r>
          </a:p>
          <a:p>
            <a:pPr lvl="1"/>
            <a:r>
              <a:rPr lang="en-US" dirty="0"/>
              <a:t>Maintains </a:t>
            </a:r>
            <a:r>
              <a:rPr lang="en-US" b="1" dirty="0"/>
              <a:t>homeostasis</a:t>
            </a:r>
            <a:endParaRPr lang="en-US" dirty="0"/>
          </a:p>
          <a:p>
            <a:pPr lvl="1"/>
            <a:r>
              <a:rPr lang="en-US" dirty="0"/>
              <a:t>Helps the body adapt to changing physiological demands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29"/>
            <a:ext cx="11187485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5029"/>
            <a:ext cx="11243145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spinal cord is situated within the </a:t>
            </a:r>
            <a:r>
              <a:rPr lang="en-US" b="1" dirty="0"/>
              <a:t>vertebral canal</a:t>
            </a:r>
            <a:endParaRPr lang="en-US" dirty="0"/>
          </a:p>
          <a:p>
            <a:r>
              <a:rPr lang="en-US" dirty="0"/>
              <a:t>It is protected by the </a:t>
            </a:r>
            <a:r>
              <a:rPr lang="en-US" b="1" dirty="0"/>
              <a:t>vertebrae</a:t>
            </a:r>
            <a:endParaRPr lang="en-US" dirty="0"/>
          </a:p>
          <a:p>
            <a:r>
              <a:rPr lang="en-US" dirty="0"/>
              <a:t>In most adults, it extends from the </a:t>
            </a:r>
            <a:r>
              <a:rPr lang="en-US" b="1" dirty="0"/>
              <a:t>base of the skull</a:t>
            </a:r>
            <a:r>
              <a:rPr lang="en-US" dirty="0"/>
              <a:t> to the </a:t>
            </a:r>
            <a:r>
              <a:rPr lang="en-US" b="1" dirty="0"/>
              <a:t>level of the first or second lumbar vertebra</a:t>
            </a:r>
            <a:endParaRPr lang="en-US" dirty="0"/>
          </a:p>
          <a:p>
            <a:r>
              <a:rPr lang="en-US" dirty="0"/>
              <a:t>It ends in a tapered structure called the </a:t>
            </a:r>
            <a:r>
              <a:rPr lang="en-US" b="1" dirty="0"/>
              <a:t>conus </a:t>
            </a:r>
            <a:r>
              <a:rPr lang="en-US" b="1" dirty="0" err="1"/>
              <a:t>medullaris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29"/>
            <a:ext cx="11203388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171581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29"/>
            <a:ext cx="11235193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SEGMENTS OF THE 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spinal cord is divided into </a:t>
            </a:r>
            <a:r>
              <a:rPr lang="en-US" b="1" dirty="0"/>
              <a:t>segments</a:t>
            </a:r>
            <a:endParaRPr lang="en-US" dirty="0"/>
          </a:p>
          <a:p>
            <a:r>
              <a:rPr lang="en-US" dirty="0"/>
              <a:t>Each segment gives rise to a </a:t>
            </a:r>
            <a:r>
              <a:rPr lang="en-US" b="1" dirty="0"/>
              <a:t>pair of spinal nerves</a:t>
            </a:r>
            <a:endParaRPr lang="en-US" dirty="0"/>
          </a:p>
          <a:p>
            <a:r>
              <a:rPr lang="en-US" dirty="0"/>
              <a:t>There are </a:t>
            </a:r>
            <a:r>
              <a:rPr lang="en-US" b="1" dirty="0"/>
              <a:t>31 pairs of spinal nerves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8 cervical segments (C1–C8)</a:t>
            </a:r>
            <a:endParaRPr lang="en-US" dirty="0"/>
          </a:p>
          <a:p>
            <a:pPr lvl="1"/>
            <a:r>
              <a:rPr lang="en-US" b="1" dirty="0"/>
              <a:t>12 thoracic segments (T1–T12)</a:t>
            </a:r>
            <a:endParaRPr lang="en-US" dirty="0"/>
          </a:p>
          <a:p>
            <a:pPr lvl="1"/>
            <a:r>
              <a:rPr lang="en-US" b="1" dirty="0"/>
              <a:t>5 lumbar segments (L1–L5)</a:t>
            </a:r>
            <a:endParaRPr lang="en-US" dirty="0"/>
          </a:p>
          <a:p>
            <a:pPr lvl="1"/>
            <a:r>
              <a:rPr lang="en-US" b="1" dirty="0"/>
              <a:t>5 sacral segments (S1–S5)</a:t>
            </a:r>
            <a:endParaRPr lang="en-US" dirty="0"/>
          </a:p>
          <a:p>
            <a:pPr lvl="1"/>
            <a:r>
              <a:rPr lang="en-US" b="1" dirty="0"/>
              <a:t>1 coccygeal segment (Co1)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56" y="485029"/>
            <a:ext cx="719055" cy="49710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6" y="982131"/>
            <a:ext cx="11235193" cy="54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9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638</Words>
  <Application>Microsoft Office PowerPoint</Application>
  <PresentationFormat>Widescreen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BASIC MEDICAL SCIENCE </vt:lpstr>
      <vt:lpstr>SPINAL CORD</vt:lpstr>
      <vt:lpstr>PowerPoint Presentation</vt:lpstr>
      <vt:lpstr>LOCATION</vt:lpstr>
      <vt:lpstr>PowerPoint Presentation</vt:lpstr>
      <vt:lpstr>PowerPoint Presentation</vt:lpstr>
      <vt:lpstr>PowerPoint Presentation</vt:lpstr>
      <vt:lpstr>SEGMENTS OF THE SPINAL CORD</vt:lpstr>
      <vt:lpstr>PowerPoint Presentation</vt:lpstr>
      <vt:lpstr>PowerPoint Presentation</vt:lpstr>
      <vt:lpstr>GRAY MATTER</vt:lpstr>
      <vt:lpstr>PowerPoint Presentation</vt:lpstr>
      <vt:lpstr>Continued </vt:lpstr>
      <vt:lpstr>PowerPoint Presentation</vt:lpstr>
      <vt:lpstr>WHITE MATTER</vt:lpstr>
      <vt:lpstr>PowerPoint Presentation</vt:lpstr>
      <vt:lpstr>Continued </vt:lpstr>
      <vt:lpstr>SPINAL NERVES</vt:lpstr>
      <vt:lpstr>PowerPoint Presentation</vt:lpstr>
      <vt:lpstr>PowerPoint Presentation</vt:lpstr>
      <vt:lpstr>Continued </vt:lpstr>
      <vt:lpstr>MENINGES</vt:lpstr>
      <vt:lpstr>PowerPoint Presentation</vt:lpstr>
      <vt:lpstr>AUTONOMIC NERVOUS SYSTEM (ANS)</vt:lpstr>
      <vt:lpstr>Continued </vt:lpstr>
      <vt:lpstr>SYMPATHETIC NERVOUS SYSTEM</vt:lpstr>
      <vt:lpstr>Continued </vt:lpstr>
      <vt:lpstr>PARASYMPATHETIC NERVOUS SYSTEM</vt:lpstr>
      <vt:lpstr>ENTERIC NERVOUS SYSTEM</vt:lpstr>
      <vt:lpstr>NEUROTRANSMITTERS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5</cp:revision>
  <dcterms:created xsi:type="dcterms:W3CDTF">2026-02-01T08:14:02Z</dcterms:created>
  <dcterms:modified xsi:type="dcterms:W3CDTF">2026-02-01T09:00:55Z</dcterms:modified>
</cp:coreProperties>
</file>