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87" r:id="rId8"/>
    <p:sldId id="281" r:id="rId9"/>
    <p:sldId id="261" r:id="rId10"/>
    <p:sldId id="288" r:id="rId11"/>
    <p:sldId id="283" r:id="rId12"/>
    <p:sldId id="262" r:id="rId13"/>
    <p:sldId id="289" r:id="rId14"/>
    <p:sldId id="290" r:id="rId15"/>
    <p:sldId id="286"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1/13/2026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ED3-9808-F684-195B-B0718220A1C3}"/>
              </a:ext>
            </a:extLst>
          </p:cNvPr>
          <p:cNvSpPr>
            <a:spLocks noGrp="1"/>
          </p:cNvSpPr>
          <p:nvPr>
            <p:ph type="title"/>
          </p:nvPr>
        </p:nvSpPr>
        <p:spPr/>
        <p:txBody>
          <a:bodyPr>
            <a:normAutofit/>
          </a:bodyPr>
          <a:lstStyle/>
          <a:p>
            <a:r>
              <a:rPr lang="en-US" sz="4800" b="1" dirty="0"/>
              <a:t>Legislative Branch</a:t>
            </a:r>
          </a:p>
        </p:txBody>
      </p:sp>
      <p:sp>
        <p:nvSpPr>
          <p:cNvPr id="3" name="Content Placeholder 2">
            <a:extLst>
              <a:ext uri="{FF2B5EF4-FFF2-40B4-BE49-F238E27FC236}">
                <a16:creationId xmlns:a16="http://schemas.microsoft.com/office/drawing/2014/main" id="{4D19BDAD-0341-119A-98EB-2889A4972870}"/>
              </a:ext>
            </a:extLst>
          </p:cNvPr>
          <p:cNvSpPr>
            <a:spLocks noGrp="1"/>
          </p:cNvSpPr>
          <p:nvPr>
            <p:ph idx="1"/>
          </p:nvPr>
        </p:nvSpPr>
        <p:spPr/>
        <p:txBody>
          <a:bodyPr>
            <a:normAutofit fontScale="77500" lnSpcReduction="20000"/>
          </a:bodyPr>
          <a:lstStyle/>
          <a:p>
            <a:pPr marL="0" indent="0" algn="ctr">
              <a:buNone/>
            </a:pPr>
            <a:r>
              <a:rPr lang="en-US" sz="2600" b="1" u="sng" dirty="0"/>
              <a:t>National Assembly</a:t>
            </a:r>
          </a:p>
          <a:p>
            <a:pPr marL="0" indent="0">
              <a:buNone/>
            </a:pPr>
            <a:r>
              <a:rPr lang="en-US" dirty="0"/>
              <a:t>The National Assembly has 336 members, including directly elected 266 general seats and reserved quotas for women 60 seats and 10 seats for non-Muslims. It holds primary authority on financial bills (money bills) and elects the Prime Minister.​​</a:t>
            </a:r>
          </a:p>
          <a:p>
            <a:pPr marL="0" indent="0" algn="ctr">
              <a:buNone/>
            </a:pPr>
            <a:r>
              <a:rPr lang="en-US" sz="2600" b="1" u="sng" dirty="0"/>
              <a:t>Senate</a:t>
            </a:r>
          </a:p>
          <a:p>
            <a:pPr marL="0" indent="0">
              <a:buNone/>
            </a:pPr>
            <a:r>
              <a:rPr lang="en-US" dirty="0"/>
              <a:t>The Senate comprises 96 members (reduced from 104 after the FATA merger in KPK). Representation allocated across provinces and the federal capital, including14 general,04 women, 04 technocrats/ulama and 01minorities(23) seats representing provinces equally to ensure regional balance and for federal capital 02 general,01 women and 01technocrate /ulama(04) are allocated. It reviews legislation from the National Assembly and participates in non-financial law-making.</a:t>
            </a:r>
            <a:br>
              <a:rPr lang="en-US" dirty="0"/>
            </a:br>
            <a:endParaRPr lang="en-US" dirty="0"/>
          </a:p>
          <a:p>
            <a:pPr marL="0" indent="0">
              <a:buNone/>
            </a:pPr>
            <a:endParaRPr lang="en-US" dirty="0"/>
          </a:p>
        </p:txBody>
      </p:sp>
      <p:pic>
        <p:nvPicPr>
          <p:cNvPr id="4" name="Picture 3">
            <a:extLst>
              <a:ext uri="{FF2B5EF4-FFF2-40B4-BE49-F238E27FC236}">
                <a16:creationId xmlns:a16="http://schemas.microsoft.com/office/drawing/2014/main" id="{35E28DF9-DDFE-EDA0-9810-D3D6111FE7F4}"/>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46719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8BC9-D143-862F-269C-58826E9EAE79}"/>
              </a:ext>
            </a:extLst>
          </p:cNvPr>
          <p:cNvSpPr>
            <a:spLocks noGrp="1"/>
          </p:cNvSpPr>
          <p:nvPr>
            <p:ph type="title"/>
          </p:nvPr>
        </p:nvSpPr>
        <p:spPr/>
        <p:txBody>
          <a:bodyPr/>
          <a:lstStyle/>
          <a:p>
            <a:r>
              <a:rPr lang="en-US" b="1" dirty="0"/>
              <a:t>Legislative Branch</a:t>
            </a:r>
          </a:p>
        </p:txBody>
      </p:sp>
      <p:sp>
        <p:nvSpPr>
          <p:cNvPr id="3" name="Content Placeholder 2">
            <a:extLst>
              <a:ext uri="{FF2B5EF4-FFF2-40B4-BE49-F238E27FC236}">
                <a16:creationId xmlns:a16="http://schemas.microsoft.com/office/drawing/2014/main" id="{BDCEEC4D-1D7C-0A97-7CDA-FF23EE92E329}"/>
              </a:ext>
            </a:extLst>
          </p:cNvPr>
          <p:cNvSpPr>
            <a:spLocks noGrp="1"/>
          </p:cNvSpPr>
          <p:nvPr>
            <p:ph idx="1"/>
          </p:nvPr>
        </p:nvSpPr>
        <p:spPr/>
        <p:txBody>
          <a:bodyPr>
            <a:normAutofit fontScale="92500" lnSpcReduction="20000"/>
          </a:bodyPr>
          <a:lstStyle/>
          <a:p>
            <a:pPr marL="0" indent="0" algn="ctr">
              <a:buNone/>
            </a:pPr>
            <a:r>
              <a:rPr lang="en-US" sz="2600" b="1" u="sng" dirty="0"/>
              <a:t>Legislative Process</a:t>
            </a:r>
          </a:p>
          <a:p>
            <a:pPr marL="0" indent="0">
              <a:buNone/>
            </a:pPr>
            <a:r>
              <a:rPr lang="en-US" dirty="0"/>
              <a:t>Bills originate in either house (except money bills, exclusive to National Assembly), undergo three readings(introduction, committee review, and voting). Passed bills go to the other house; disputes resolve in a joint session, followed by presidential assent to become law.​</a:t>
            </a:r>
          </a:p>
          <a:p>
            <a:pPr marL="0" indent="0" algn="ctr">
              <a:buNone/>
            </a:pPr>
            <a:r>
              <a:rPr lang="en-US" sz="2600" b="1" u="sng" dirty="0"/>
              <a:t>Provincial Assemblies</a:t>
            </a:r>
          </a:p>
          <a:p>
            <a:pPr marL="0" indent="0">
              <a:buNone/>
            </a:pPr>
            <a:r>
              <a:rPr lang="en-US" dirty="0"/>
              <a:t>Each province (Punjab, Sindh, Khyber Pakhtunkhwa, </a:t>
            </a:r>
            <a:r>
              <a:rPr lang="en-US" dirty="0" err="1"/>
              <a:t>Balochistan</a:t>
            </a:r>
            <a:r>
              <a:rPr lang="en-US" dirty="0"/>
              <a:t>) has its own unicameral assembly handling provincial legislation, mirroring the federal model but limited to concurrent and provincial lists.​</a:t>
            </a:r>
          </a:p>
          <a:p>
            <a:endParaRPr lang="en-US" dirty="0"/>
          </a:p>
        </p:txBody>
      </p:sp>
      <p:pic>
        <p:nvPicPr>
          <p:cNvPr id="4" name="Picture 3">
            <a:extLst>
              <a:ext uri="{FF2B5EF4-FFF2-40B4-BE49-F238E27FC236}">
                <a16:creationId xmlns:a16="http://schemas.microsoft.com/office/drawing/2014/main" id="{E7C87DF8-B38E-BF1F-2017-AE11ED4C398D}"/>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25362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 </a:t>
            </a:r>
            <a:r>
              <a:rPr lang="en-US" sz="4000" b="1" dirty="0"/>
              <a:t>Judicial Branch</a:t>
            </a:r>
            <a:endParaRPr lang="en-US" sz="3600" b="1" dirty="0"/>
          </a:p>
        </p:txBody>
      </p:sp>
      <p:sp>
        <p:nvSpPr>
          <p:cNvPr id="3" name="Content Placeholder 2"/>
          <p:cNvSpPr>
            <a:spLocks noGrp="1"/>
          </p:cNvSpPr>
          <p:nvPr>
            <p:ph idx="1"/>
          </p:nvPr>
        </p:nvSpPr>
        <p:spPr>
          <a:xfrm>
            <a:off x="1295401" y="2414603"/>
            <a:ext cx="9601196" cy="4013863"/>
          </a:xfrm>
        </p:spPr>
        <p:txBody>
          <a:bodyPr>
            <a:noAutofit/>
          </a:bodyPr>
          <a:lstStyle/>
          <a:p>
            <a:r>
              <a:rPr lang="en-US" sz="2000" dirty="0"/>
              <a:t>The independent judiciary, topped by the Supreme Court, interprets the Constitution, protects fundamental rights, and ensures Islamic compliance via institutions like the Federal Shariat Court and Council of Islamic Ideology. High Courts oversee provinces, with judges appointed by the President on Prime Ministerial advice.</a:t>
            </a:r>
          </a:p>
          <a:p>
            <a:r>
              <a:rPr lang="en-US" sz="2000" dirty="0"/>
              <a:t>Pakistan's judiciary operates as a hierarchical system under the Constitution, divided into superior and subordinate courts, with the Supreme Court at the apex. It follows a common law framework inherited from British colonial rule, tasked with upholding the rule of law, protecting fundamental rights, and interpreting the Constitution. The system includes specialized courts and faces challenges like case backlogs exceeding two million as of recent estimates.</a:t>
            </a:r>
            <a:br>
              <a:rPr lang="en-US" sz="2000" dirty="0"/>
            </a:b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7C9D-0337-3CD5-70E1-C28411C85586}"/>
              </a:ext>
            </a:extLst>
          </p:cNvPr>
          <p:cNvSpPr>
            <a:spLocks noGrp="1"/>
          </p:cNvSpPr>
          <p:nvPr>
            <p:ph type="title"/>
          </p:nvPr>
        </p:nvSpPr>
        <p:spPr/>
        <p:txBody>
          <a:bodyPr>
            <a:normAutofit/>
          </a:bodyPr>
          <a:lstStyle/>
          <a:p>
            <a:r>
              <a:rPr lang="en-US" sz="4800" b="1" dirty="0"/>
              <a:t>Judicial Branch</a:t>
            </a:r>
          </a:p>
        </p:txBody>
      </p:sp>
      <p:sp>
        <p:nvSpPr>
          <p:cNvPr id="3" name="Content Placeholder 2">
            <a:extLst>
              <a:ext uri="{FF2B5EF4-FFF2-40B4-BE49-F238E27FC236}">
                <a16:creationId xmlns:a16="http://schemas.microsoft.com/office/drawing/2014/main" id="{BB2F4421-B885-8BF0-3B32-02D3CB3443DB}"/>
              </a:ext>
            </a:extLst>
          </p:cNvPr>
          <p:cNvSpPr>
            <a:spLocks noGrp="1"/>
          </p:cNvSpPr>
          <p:nvPr>
            <p:ph idx="1"/>
          </p:nvPr>
        </p:nvSpPr>
        <p:spPr/>
        <p:txBody>
          <a:bodyPr>
            <a:normAutofit lnSpcReduction="10000"/>
          </a:bodyPr>
          <a:lstStyle/>
          <a:p>
            <a:pPr marL="0" indent="0" algn="ctr">
              <a:buNone/>
            </a:pPr>
            <a:r>
              <a:rPr lang="en-US" b="1" u="sng" dirty="0"/>
              <a:t>Superior Judiciary</a:t>
            </a:r>
          </a:p>
          <a:p>
            <a:pPr marL="0" indent="0">
              <a:buNone/>
            </a:pPr>
            <a:r>
              <a:rPr lang="en-US" dirty="0"/>
              <a:t>The superior judiciary comprises the Supreme Court, Federal Shariat Court, and five High Courts (one each for Punjab/Lahore, Sindh/Karachi, Khyber Pakhtunkhwa/Peshawar, Baluchistan /Quetta, and Islamabad). The Supreme Court, located in Islamabad with branches in major cities, holds original, appellate, and advisory jurisdiction, including Suo motu powers for public interest matters after agreement by senior judges. High Courts handle provincial appeals, writs, and constitutional issues, while the Federal Shariat Court examines laws for conformity with Islamic principles.</a:t>
            </a:r>
          </a:p>
          <a:p>
            <a:pPr marL="0" indent="0">
              <a:buNone/>
            </a:pPr>
            <a:endParaRPr lang="en-US" dirty="0"/>
          </a:p>
        </p:txBody>
      </p:sp>
      <p:pic>
        <p:nvPicPr>
          <p:cNvPr id="4" name="Picture 3">
            <a:extLst>
              <a:ext uri="{FF2B5EF4-FFF2-40B4-BE49-F238E27FC236}">
                <a16:creationId xmlns:a16="http://schemas.microsoft.com/office/drawing/2014/main" id="{038127F0-7304-1C76-35BA-A2E575F46A7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280046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597-E079-6B61-4238-9B9B7DBEAC66}"/>
              </a:ext>
            </a:extLst>
          </p:cNvPr>
          <p:cNvSpPr>
            <a:spLocks noGrp="1"/>
          </p:cNvSpPr>
          <p:nvPr>
            <p:ph type="title"/>
          </p:nvPr>
        </p:nvSpPr>
        <p:spPr/>
        <p:txBody>
          <a:bodyPr>
            <a:normAutofit/>
          </a:bodyPr>
          <a:lstStyle/>
          <a:p>
            <a:r>
              <a:rPr lang="en-US" sz="4800" b="1" dirty="0"/>
              <a:t>Judicial Branch</a:t>
            </a:r>
          </a:p>
        </p:txBody>
      </p:sp>
      <p:sp>
        <p:nvSpPr>
          <p:cNvPr id="3" name="Content Placeholder 2">
            <a:extLst>
              <a:ext uri="{FF2B5EF4-FFF2-40B4-BE49-F238E27FC236}">
                <a16:creationId xmlns:a16="http://schemas.microsoft.com/office/drawing/2014/main" id="{FA118A1F-FDCC-8742-EE42-384758C08FC9}"/>
              </a:ext>
            </a:extLst>
          </p:cNvPr>
          <p:cNvSpPr>
            <a:spLocks noGrp="1"/>
          </p:cNvSpPr>
          <p:nvPr>
            <p:ph idx="1"/>
          </p:nvPr>
        </p:nvSpPr>
        <p:spPr/>
        <p:txBody>
          <a:bodyPr/>
          <a:lstStyle/>
          <a:p>
            <a:pPr marL="0" indent="0" algn="ctr">
              <a:buNone/>
            </a:pPr>
            <a:r>
              <a:rPr lang="en-US" b="1" u="sng" dirty="0"/>
              <a:t>Subordinate Judiciary</a:t>
            </a:r>
          </a:p>
          <a:p>
            <a:pPr marL="0" indent="0">
              <a:buNone/>
            </a:pPr>
            <a:r>
              <a:rPr lang="en-US" dirty="0"/>
              <a:t>District courts, led by district and sessions judges, manage most civil and criminal cases across provinces, with appeals escalating to High Courts. Civil and judicial magistrates' courts handle lower-level matters, such as suits up to specified limits and minor offenses punishable by up to three years imprisonment. Specialized tribunals cover areas like banking, anti-terrorism, labor, and family disputes under acts like the West Pakistan Family Courts Act 1964.</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C700905-1066-29AF-5BAD-E58F8174C64B}"/>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89280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41C7-45D8-3F21-3898-3770B89998EC}"/>
              </a:ext>
            </a:extLst>
          </p:cNvPr>
          <p:cNvSpPr>
            <a:spLocks noGrp="1"/>
          </p:cNvSpPr>
          <p:nvPr>
            <p:ph type="title"/>
          </p:nvPr>
        </p:nvSpPr>
        <p:spPr/>
        <p:txBody>
          <a:bodyPr>
            <a:normAutofit/>
          </a:bodyPr>
          <a:lstStyle/>
          <a:p>
            <a:r>
              <a:rPr lang="en-US" sz="4800" b="1" dirty="0"/>
              <a:t>Judicial Branch</a:t>
            </a:r>
          </a:p>
        </p:txBody>
      </p:sp>
      <p:sp>
        <p:nvSpPr>
          <p:cNvPr id="3" name="Content Placeholder 2">
            <a:extLst>
              <a:ext uri="{FF2B5EF4-FFF2-40B4-BE49-F238E27FC236}">
                <a16:creationId xmlns:a16="http://schemas.microsoft.com/office/drawing/2014/main" id="{5CEB4D96-2514-AC59-44BC-819F3CF39DF7}"/>
              </a:ext>
            </a:extLst>
          </p:cNvPr>
          <p:cNvSpPr>
            <a:spLocks noGrp="1"/>
          </p:cNvSpPr>
          <p:nvPr>
            <p:ph idx="1"/>
          </p:nvPr>
        </p:nvSpPr>
        <p:spPr/>
        <p:txBody>
          <a:bodyPr>
            <a:normAutofit/>
          </a:bodyPr>
          <a:lstStyle/>
          <a:p>
            <a:pPr marL="0" indent="0" algn="ctr">
              <a:buNone/>
            </a:pPr>
            <a:r>
              <a:rPr lang="en-US" b="1" u="sng" dirty="0"/>
              <a:t>Appointments and Independence</a:t>
            </a:r>
          </a:p>
          <a:p>
            <a:pPr marL="0" indent="0">
              <a:buNone/>
            </a:pPr>
            <a:r>
              <a:rPr lang="en-US" dirty="0"/>
              <a:t>Judges for superior courts are recommended by the Judicial Commission of Pakistan (including the Chief Justice, senior judges, and others) and confirmed by a parliamentary committee, reducing executive influence post-18th Amendment. District judges are appointed via provincial high courts from experienced advocates or promoted subordinates, while civil judges emerge from public service commission exams.</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18D44C0C-72E5-C5B9-A3AC-B94D22F025AD}"/>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24288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7A69CA-A029-88D9-A131-C96171E80561}"/>
              </a:ext>
            </a:extLst>
          </p:cNvPr>
          <p:cNvSpPr>
            <a:spLocks noGrp="1"/>
          </p:cNvSpPr>
          <p:nvPr>
            <p:ph idx="1"/>
          </p:nvPr>
        </p:nvSpPr>
        <p:spPr>
          <a:xfrm>
            <a:off x="1295402" y="2539514"/>
            <a:ext cx="9601196" cy="3318936"/>
          </a:xfrm>
        </p:spPr>
        <p:txBody>
          <a:bodyPr>
            <a:normAutofit/>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5D60F91-FB96-67FE-9931-3A28DDB86602}"/>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15088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63AF72-7925-B0B8-9201-A650CB64B1F7}"/>
              </a:ext>
            </a:extLst>
          </p:cNvPr>
          <p:cNvPicPr>
            <a:picLocks noGrp="1" noChangeAspect="1"/>
          </p:cNvPicPr>
          <p:nvPr>
            <p:ph idx="1"/>
          </p:nvPr>
        </p:nvPicPr>
        <p:blipFill>
          <a:blip r:embed="rId2"/>
          <a:stretch>
            <a:fillRect/>
          </a:stretch>
        </p:blipFill>
        <p:spPr>
          <a:xfrm>
            <a:off x="2303417" y="900634"/>
            <a:ext cx="7585165" cy="5056732"/>
          </a:xfrm>
        </p:spPr>
      </p:pic>
      <p:pic>
        <p:nvPicPr>
          <p:cNvPr id="6" name="Picture 5">
            <a:extLst>
              <a:ext uri="{FF2B5EF4-FFF2-40B4-BE49-F238E27FC236}">
                <a16:creationId xmlns:a16="http://schemas.microsoft.com/office/drawing/2014/main" id="{422B1BE2-0129-BF67-60AA-34D7A6790196}"/>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2212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657596"/>
            <a:ext cx="6815669" cy="1818009"/>
          </a:xfrm>
        </p:spPr>
        <p:txBody>
          <a:bodyPr>
            <a:normAutofit fontScale="70000" lnSpcReduction="20000"/>
          </a:bodyPr>
          <a:lstStyle/>
          <a:p>
            <a:r>
              <a:rPr lang="en-US" sz="2400" b="1" u="sng" dirty="0"/>
              <a:t>Instructor: Khalid Makhdoom </a:t>
            </a:r>
          </a:p>
          <a:p>
            <a:r>
              <a:rPr lang="en-US" sz="2400" b="1" u="sng" dirty="0"/>
              <a:t> </a:t>
            </a:r>
          </a:p>
          <a:p>
            <a:r>
              <a:rPr lang="en-US" sz="2400" b="1" u="sng" dirty="0"/>
              <a:t>Course code : ISP-321</a:t>
            </a:r>
          </a:p>
          <a:p>
            <a:r>
              <a:rPr lang="en-US" sz="2400" b="1" u="sng" dirty="0"/>
              <a:t> </a:t>
            </a:r>
          </a:p>
          <a:p>
            <a:r>
              <a:rPr lang="en-US" sz="24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Constitution and State Structure</a:t>
            </a:r>
          </a:p>
        </p:txBody>
      </p:sp>
      <p:sp>
        <p:nvSpPr>
          <p:cNvPr id="3" name="Content Placeholder 2"/>
          <p:cNvSpPr>
            <a:spLocks noGrp="1"/>
          </p:cNvSpPr>
          <p:nvPr>
            <p:ph idx="1"/>
          </p:nvPr>
        </p:nvSpPr>
        <p:spPr/>
        <p:txBody>
          <a:bodyPr>
            <a:normAutofit/>
          </a:bodyPr>
          <a:lstStyle/>
          <a:p>
            <a:pPr marL="0" indent="0" algn="ctr">
              <a:buNone/>
            </a:pPr>
            <a:r>
              <a:rPr lang="en-US" sz="3200" b="1" u="sng" dirty="0"/>
              <a:t>Structure of Government</a:t>
            </a:r>
          </a:p>
          <a:p>
            <a:pPr marL="514350" indent="-514350" algn="ctr">
              <a:buFont typeface="+mj-lt"/>
              <a:buAutoNum type="arabicPeriod"/>
            </a:pPr>
            <a:r>
              <a:rPr lang="en-US" sz="2800" dirty="0"/>
              <a:t>Executive</a:t>
            </a:r>
          </a:p>
          <a:p>
            <a:pPr marL="514350" indent="-514350" algn="ctr">
              <a:buFont typeface="+mj-lt"/>
              <a:buAutoNum type="arabicPeriod"/>
            </a:pPr>
            <a:r>
              <a:rPr lang="en-US" sz="2800" dirty="0"/>
              <a:t>Legislature</a:t>
            </a:r>
          </a:p>
          <a:p>
            <a:pPr marL="514350" indent="-514350" algn="ctr">
              <a:buFont typeface="+mj-lt"/>
              <a:buAutoNum type="arabicPeriod"/>
            </a:pPr>
            <a:r>
              <a:rPr lang="en-US" sz="2800" dirty="0"/>
              <a:t>Judiciary </a:t>
            </a:r>
          </a:p>
          <a:p>
            <a:pPr marL="514350" indent="-514350">
              <a:buFont typeface="+mj-lt"/>
              <a:buAutoNum type="arabicPeriod"/>
            </a:pPr>
            <a:endParaRPr lang="en-US" sz="2800" dirty="0"/>
          </a:p>
          <a:p>
            <a:endParaRPr lang="en-US" sz="2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10491"/>
            <a:ext cx="9601196" cy="1075508"/>
          </a:xfrm>
        </p:spPr>
        <p:txBody>
          <a:bodyPr>
            <a:normAutofit/>
          </a:bodyPr>
          <a:lstStyle/>
          <a:p>
            <a:r>
              <a:rPr lang="en-US" b="1" dirty="0"/>
              <a:t>STRUCTURE OF GOVERNMENT</a:t>
            </a:r>
          </a:p>
        </p:txBody>
      </p:sp>
      <p:sp>
        <p:nvSpPr>
          <p:cNvPr id="3" name="Content Placeholder 2"/>
          <p:cNvSpPr>
            <a:spLocks noGrp="1"/>
          </p:cNvSpPr>
          <p:nvPr>
            <p:ph idx="1"/>
          </p:nvPr>
        </p:nvSpPr>
        <p:spPr>
          <a:xfrm>
            <a:off x="1295401" y="2556931"/>
            <a:ext cx="9601196" cy="3530359"/>
          </a:xfrm>
        </p:spPr>
        <p:txBody>
          <a:bodyPr>
            <a:normAutofit/>
          </a:bodyPr>
          <a:lstStyle/>
          <a:p>
            <a:pPr marL="0" indent="0">
              <a:buNone/>
            </a:pPr>
            <a:r>
              <a:rPr lang="en-US" dirty="0"/>
              <a:t> Pakistan's government structure under the 1973 Constitution establishes a federal parliamentary republic with Islam as the state religion, requiring all laws to conform to Quranic and Sunnah injunctions. It delineates three branches—legislative (bicameral Majlis-e-Shoora or Parliament), executive Prime Minister-led with a ceremonial President), </a:t>
            </a:r>
            <a:r>
              <a:rPr lang="en-US"/>
              <a:t>and judicial, </a:t>
            </a:r>
            <a:r>
              <a:rPr lang="en-US" dirty="0"/>
              <a:t>Supreme Court-headed) —while ensuring provincial autonomy in a </a:t>
            </a:r>
            <a:r>
              <a:rPr lang="en-US"/>
              <a:t>federal system.</a:t>
            </a:r>
            <a:endParaRPr lang="en-US"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Executive Branch</a:t>
            </a:r>
          </a:p>
        </p:txBody>
      </p:sp>
      <p:sp>
        <p:nvSpPr>
          <p:cNvPr id="3" name="Content Placeholder 2"/>
          <p:cNvSpPr>
            <a:spLocks noGrp="1"/>
          </p:cNvSpPr>
          <p:nvPr>
            <p:ph idx="1"/>
          </p:nvPr>
        </p:nvSpPr>
        <p:spPr>
          <a:xfrm>
            <a:off x="1295401" y="2556932"/>
            <a:ext cx="9601196" cy="3801866"/>
          </a:xfrm>
        </p:spPr>
        <p:txBody>
          <a:bodyPr>
            <a:noAutofit/>
          </a:bodyPr>
          <a:lstStyle/>
          <a:p>
            <a:r>
              <a:rPr lang="en-US" sz="2800" dirty="0"/>
              <a:t>The Prime Minister, as chief executive, holds real power, appointing the Cabinet from Parliament members (limited to 11% of total parliamentary strength) and directing federal authority over matters like defense and foreign affairs. The President, a Muslim over 45 elected by Parliament for a five-year term (max two terms), acts on Prime Ministerial advice, with limited powers like appointing judges and governors</a:t>
            </a:r>
          </a:p>
          <a:p>
            <a:pPr marL="0" indent="0">
              <a:buNone/>
            </a:pPr>
            <a:br>
              <a:rPr lang="en-US" dirty="0"/>
            </a:b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F310-8EA3-C2DA-6549-5CF4EF1A6435}"/>
              </a:ext>
            </a:extLst>
          </p:cNvPr>
          <p:cNvSpPr>
            <a:spLocks noGrp="1"/>
          </p:cNvSpPr>
          <p:nvPr>
            <p:ph type="title"/>
          </p:nvPr>
        </p:nvSpPr>
        <p:spPr/>
        <p:txBody>
          <a:bodyPr/>
          <a:lstStyle/>
          <a:p>
            <a:r>
              <a:rPr lang="en-US" b="1" dirty="0"/>
              <a:t>EXECUTIVE BRANCH</a:t>
            </a:r>
          </a:p>
        </p:txBody>
      </p:sp>
      <p:sp>
        <p:nvSpPr>
          <p:cNvPr id="3" name="Content Placeholder 2">
            <a:extLst>
              <a:ext uri="{FF2B5EF4-FFF2-40B4-BE49-F238E27FC236}">
                <a16:creationId xmlns:a16="http://schemas.microsoft.com/office/drawing/2014/main" id="{5FE126F4-DF95-3F75-75EC-CD99531BD9C5}"/>
              </a:ext>
            </a:extLst>
          </p:cNvPr>
          <p:cNvSpPr>
            <a:spLocks noGrp="1"/>
          </p:cNvSpPr>
          <p:nvPr>
            <p:ph idx="1"/>
          </p:nvPr>
        </p:nvSpPr>
        <p:spPr/>
        <p:txBody>
          <a:bodyPr>
            <a:normAutofit/>
          </a:bodyPr>
          <a:lstStyle/>
          <a:p>
            <a:r>
              <a:rPr lang="en-US" dirty="0"/>
              <a:t>Pakistan operates a federal parliamentary republic where the executive branch handles day-to-day governance. The Prime Minister serves as the chief executive, leading the cabinet and federal government, while the President acts as a ceremonial head of state.​</a:t>
            </a:r>
          </a:p>
          <a:p>
            <a:r>
              <a:rPr lang="en-US" dirty="0"/>
              <a:t>The executive comprises the Prime Minister, cabinet ministers, ministries, advisors, and civil service, all accountable to Parliament. The cabinet, headed by the Prime Minister, meets weekly under the Cabinet Secretary.</a:t>
            </a:r>
            <a:br>
              <a:rPr lang="en-US" dirty="0"/>
            </a:br>
            <a:endParaRPr lang="en-US" dirty="0"/>
          </a:p>
          <a:p>
            <a:pPr marL="0" indent="0">
              <a:buNone/>
            </a:pPr>
            <a:endParaRPr lang="en-US" dirty="0"/>
          </a:p>
        </p:txBody>
      </p:sp>
      <p:pic>
        <p:nvPicPr>
          <p:cNvPr id="4" name="Picture 3">
            <a:extLst>
              <a:ext uri="{FF2B5EF4-FFF2-40B4-BE49-F238E27FC236}">
                <a16:creationId xmlns:a16="http://schemas.microsoft.com/office/drawing/2014/main" id="{44891A90-F278-C2D6-3D87-032AB9FFB1BA}"/>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7047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268-40A5-2A5A-01C4-E5753B43CAD8}"/>
              </a:ext>
            </a:extLst>
          </p:cNvPr>
          <p:cNvSpPr>
            <a:spLocks noGrp="1"/>
          </p:cNvSpPr>
          <p:nvPr>
            <p:ph type="title"/>
          </p:nvPr>
        </p:nvSpPr>
        <p:spPr/>
        <p:txBody>
          <a:bodyPr/>
          <a:lstStyle/>
          <a:p>
            <a:r>
              <a:rPr lang="en-US" dirty="0"/>
              <a:t>Powers of Prime minister</a:t>
            </a:r>
          </a:p>
        </p:txBody>
      </p:sp>
      <p:sp>
        <p:nvSpPr>
          <p:cNvPr id="3" name="Content Placeholder 2">
            <a:extLst>
              <a:ext uri="{FF2B5EF4-FFF2-40B4-BE49-F238E27FC236}">
                <a16:creationId xmlns:a16="http://schemas.microsoft.com/office/drawing/2014/main" id="{322262C7-6609-BD20-0D8B-53FCD0218865}"/>
              </a:ext>
            </a:extLst>
          </p:cNvPr>
          <p:cNvSpPr>
            <a:spLocks noGrp="1"/>
          </p:cNvSpPr>
          <p:nvPr>
            <p:ph idx="1"/>
          </p:nvPr>
        </p:nvSpPr>
        <p:spPr>
          <a:xfrm>
            <a:off x="1295401" y="2556932"/>
            <a:ext cx="9601196" cy="3660988"/>
          </a:xfrm>
        </p:spPr>
        <p:txBody>
          <a:bodyPr>
            <a:normAutofit fontScale="40000" lnSpcReduction="20000"/>
          </a:bodyPr>
          <a:lstStyle/>
          <a:p>
            <a:r>
              <a:rPr lang="en-US" sz="5000" b="1" i="1" u="sng" dirty="0"/>
              <a:t>Pakistan's Prime Minister serves as the chief executive, wielding extensive powers under the 1973 Constitution to lead the federal government. </a:t>
            </a:r>
          </a:p>
          <a:p>
            <a:pPr marL="0" indent="0" algn="ctr">
              <a:buNone/>
            </a:pPr>
            <a:r>
              <a:rPr lang="en-US" sz="4000" b="1" u="sng" dirty="0"/>
              <a:t>Executive Authority</a:t>
            </a:r>
          </a:p>
          <a:p>
            <a:pPr marL="0" indent="0">
              <a:buNone/>
            </a:pPr>
            <a:r>
              <a:rPr lang="en-US" sz="4000" dirty="0"/>
              <a:t>The Prime Minister appoints and leads the Cabinet, overseeing all federal ministries, civil services, and government agencies. They authorize executive decisions, including appointments of high officials like judges, diplomats, and military leaders, often advising the President on these matters.​</a:t>
            </a:r>
          </a:p>
          <a:p>
            <a:pPr marL="0" indent="0" algn="ctr">
              <a:buNone/>
            </a:pPr>
            <a:r>
              <a:rPr lang="en-US" sz="4000" b="1" u="sng" dirty="0"/>
              <a:t>Policy and Leadership Roles</a:t>
            </a:r>
          </a:p>
          <a:p>
            <a:pPr marL="0" indent="0">
              <a:buNone/>
            </a:pPr>
            <a:r>
              <a:rPr lang="en-US" sz="4000" dirty="0"/>
              <a:t>The Prime Minister manages economic policy, foreign affairs, and internal security, while chairing the Cabinet and the Council of Common Interests. They head the National Command Authority for nuclear oversight and lead the National Assembly as the majority party leader.​</a:t>
            </a:r>
          </a:p>
          <a:p>
            <a:pPr marL="0" indent="0" algn="ctr">
              <a:buNone/>
            </a:pPr>
            <a:r>
              <a:rPr lang="en-US" sz="4000" b="1" u="sng" dirty="0"/>
              <a:t>Legislative Influence</a:t>
            </a:r>
          </a:p>
          <a:p>
            <a:pPr marL="0" indent="0">
              <a:buNone/>
            </a:pPr>
            <a:r>
              <a:rPr lang="en-US" sz="4000" dirty="0"/>
              <a:t>The Prime Minister shapes legislation by proposing bills, scheduling parliamentary sessions, and answering questions from lawmakers. Cabinet decisions on administration and laws are communicated to the President for formal approval.​</a:t>
            </a:r>
          </a:p>
          <a:p>
            <a:endParaRPr lang="en-US" dirty="0"/>
          </a:p>
        </p:txBody>
      </p:sp>
      <p:pic>
        <p:nvPicPr>
          <p:cNvPr id="4" name="Picture 3">
            <a:extLst>
              <a:ext uri="{FF2B5EF4-FFF2-40B4-BE49-F238E27FC236}">
                <a16:creationId xmlns:a16="http://schemas.microsoft.com/office/drawing/2014/main" id="{43F0C9EC-43F0-2B6C-EA07-A64A116733EF}"/>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39614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Legislative Branch</a:t>
            </a:r>
          </a:p>
        </p:txBody>
      </p:sp>
      <p:sp>
        <p:nvSpPr>
          <p:cNvPr id="3" name="Content Placeholder 2"/>
          <p:cNvSpPr>
            <a:spLocks noGrp="1"/>
          </p:cNvSpPr>
          <p:nvPr>
            <p:ph idx="1"/>
          </p:nvPr>
        </p:nvSpPr>
        <p:spPr>
          <a:xfrm>
            <a:off x="1295401" y="2556932"/>
            <a:ext cx="9601196" cy="4301068"/>
          </a:xfrm>
        </p:spPr>
        <p:txBody>
          <a:bodyPr>
            <a:normAutofit/>
          </a:bodyPr>
          <a:lstStyle/>
          <a:p>
            <a:r>
              <a:rPr lang="en-US" sz="2000" dirty="0"/>
              <a:t>Majlis-e-Shoora comprises the National Assembly (lower house, directly elected for five years, handles money bills) and Senate (upper house, indirectly elected for provincial parity, permanent body with one-third seats rotating every three years). Parliament legislates on federal matters, approves budgets, and oversees the executive; the Prime Minister can advise dissolution of the National Assembly. </a:t>
            </a:r>
          </a:p>
          <a:p>
            <a:r>
              <a:rPr lang="en-US" sz="2000" dirty="0"/>
              <a:t>Pakistan operates a federal parliamentary system with a bicameral legislature at the national level. The Parliament, known as Majlis-e-Shoora, consists of the National Assembly (lower house) and the Senate (upper house), responsible for making laws on federal matters.</a:t>
            </a:r>
            <a:br>
              <a:rPr lang="en-US" sz="2000" dirty="0"/>
            </a:b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5929</TotalTime>
  <Words>1146</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Garamond</vt:lpstr>
      <vt:lpstr>Organic</vt:lpstr>
      <vt:lpstr>بسم اللہ الرحمٰن الرحیم</vt:lpstr>
      <vt:lpstr>PowerPoint Presentation</vt:lpstr>
      <vt:lpstr>PAKISTAN STUDIES </vt:lpstr>
      <vt:lpstr>Constitution and State Structure</vt:lpstr>
      <vt:lpstr>STRUCTURE OF GOVERNMENT</vt:lpstr>
      <vt:lpstr>Executive Branch</vt:lpstr>
      <vt:lpstr>EXECUTIVE BRANCH</vt:lpstr>
      <vt:lpstr>Powers of Prime minister</vt:lpstr>
      <vt:lpstr>Legislative Branch</vt:lpstr>
      <vt:lpstr>Legislative Branch</vt:lpstr>
      <vt:lpstr>Legislative Branch</vt:lpstr>
      <vt:lpstr> Judicial Branch</vt:lpstr>
      <vt:lpstr>Judicial Branch</vt:lpstr>
      <vt:lpstr>Judicial Branch</vt:lpstr>
      <vt:lpstr>Judicial Branch</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54</cp:revision>
  <dcterms:created xsi:type="dcterms:W3CDTF">2025-11-19T16:25:00Z</dcterms:created>
  <dcterms:modified xsi:type="dcterms:W3CDTF">2026-01-13T11:10:29Z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