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1/26/2026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BEHAVIOURAL SCIENCES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BS RIT,OTT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0068" y="1423283"/>
            <a:ext cx="640328" cy="447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8527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8371" y="485029"/>
            <a:ext cx="640328" cy="4971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 smtClean="0"/>
              <a:t>Social </a:t>
            </a:r>
            <a:r>
              <a:rPr lang="en-US" b="1" dirty="0"/>
              <a:t>Influence</a:t>
            </a:r>
            <a:endParaRPr lang="en-US" dirty="0"/>
          </a:p>
          <a:p>
            <a:pPr lvl="1"/>
            <a:r>
              <a:rPr lang="en-US" dirty="0"/>
              <a:t>How people influence each other</a:t>
            </a:r>
          </a:p>
          <a:p>
            <a:pPr lvl="1"/>
            <a:r>
              <a:rPr lang="en-US" dirty="0"/>
              <a:t>Includes conformity, compliance, and obedience</a:t>
            </a:r>
          </a:p>
          <a:p>
            <a:pPr lvl="1"/>
            <a:r>
              <a:rPr lang="en-US" i="1" dirty="0"/>
              <a:t>Example:</a:t>
            </a:r>
            <a:r>
              <a:rPr lang="en-US" dirty="0"/>
              <a:t> Following fashion trends due to peer pressure</a:t>
            </a:r>
          </a:p>
          <a:p>
            <a:r>
              <a:rPr lang="en-US" b="1" dirty="0"/>
              <a:t>Group Behavior and Dynamics</a:t>
            </a:r>
            <a:endParaRPr lang="en-US" dirty="0"/>
          </a:p>
          <a:p>
            <a:pPr lvl="1"/>
            <a:r>
              <a:rPr lang="en-US" dirty="0"/>
              <a:t>Behavior of people in groups</a:t>
            </a:r>
          </a:p>
          <a:p>
            <a:pPr lvl="1"/>
            <a:r>
              <a:rPr lang="en-US" dirty="0"/>
              <a:t>Leadership, cooperation, and conflict</a:t>
            </a:r>
          </a:p>
          <a:p>
            <a:pPr lvl="1"/>
            <a:r>
              <a:rPr lang="en-US" i="1" dirty="0"/>
              <a:t>Example:</a:t>
            </a:r>
            <a:r>
              <a:rPr lang="en-US" dirty="0"/>
              <a:t> Teamwork in sports or group projects</a:t>
            </a:r>
          </a:p>
          <a:p>
            <a:r>
              <a:rPr lang="en-US" b="1" dirty="0"/>
              <a:t>Interpersonal Relationships</a:t>
            </a:r>
            <a:endParaRPr lang="en-US" dirty="0"/>
          </a:p>
          <a:p>
            <a:pPr lvl="1"/>
            <a:r>
              <a:rPr lang="en-US" dirty="0"/>
              <a:t>Study of attraction, love, friendship, and aggression</a:t>
            </a:r>
          </a:p>
          <a:p>
            <a:pPr lvl="1"/>
            <a:r>
              <a:rPr lang="en-US" i="1" dirty="0"/>
              <a:t>Example:</a:t>
            </a:r>
            <a:r>
              <a:rPr lang="en-US" dirty="0"/>
              <a:t> Factors influencing friendship </a:t>
            </a:r>
            <a:r>
              <a:rPr lang="en-US" dirty="0" smtClean="0"/>
              <a:t>formation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48194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8371" y="485029"/>
            <a:ext cx="640328" cy="4971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/>
              <a:t>Prejudice and Discrimination</a:t>
            </a:r>
            <a:endParaRPr lang="en-US" dirty="0"/>
          </a:p>
          <a:p>
            <a:pPr lvl="1"/>
            <a:r>
              <a:rPr lang="en-US" dirty="0"/>
              <a:t>Causes and reduction of bias against social groups</a:t>
            </a:r>
          </a:p>
          <a:p>
            <a:pPr lvl="1"/>
            <a:r>
              <a:rPr lang="en-US" i="1" dirty="0"/>
              <a:t>Example:</a:t>
            </a:r>
            <a:r>
              <a:rPr lang="en-US" dirty="0"/>
              <a:t> Gender or racial discrimination at workplaces</a:t>
            </a:r>
          </a:p>
          <a:p>
            <a:r>
              <a:rPr lang="en-US" b="1" dirty="0"/>
              <a:t>Socialization</a:t>
            </a:r>
            <a:endParaRPr lang="en-US" dirty="0"/>
          </a:p>
          <a:p>
            <a:pPr lvl="1"/>
            <a:r>
              <a:rPr lang="en-US" dirty="0"/>
              <a:t>Process of learning social norms, values, and roles</a:t>
            </a:r>
          </a:p>
          <a:p>
            <a:pPr lvl="1"/>
            <a:r>
              <a:rPr lang="en-US" i="1" dirty="0"/>
              <a:t>Example:</a:t>
            </a:r>
            <a:r>
              <a:rPr lang="en-US" dirty="0"/>
              <a:t> Learning manners and behavior through family and school</a:t>
            </a:r>
          </a:p>
          <a:p>
            <a:r>
              <a:rPr lang="en-US" b="1" dirty="0"/>
              <a:t>Applied Areas</a:t>
            </a:r>
            <a:endParaRPr lang="en-US" dirty="0"/>
          </a:p>
          <a:p>
            <a:pPr lvl="1"/>
            <a:r>
              <a:rPr lang="en-US" dirty="0"/>
              <a:t>Education, health, industry, politics, media, and law</a:t>
            </a:r>
          </a:p>
          <a:p>
            <a:pPr lvl="1"/>
            <a:r>
              <a:rPr lang="en-US" i="1" dirty="0"/>
              <a:t>Example:</a:t>
            </a:r>
            <a:r>
              <a:rPr lang="en-US" dirty="0"/>
              <a:t> Using social psychology in advertising to influence consumers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42293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8371" y="485029"/>
            <a:ext cx="640328" cy="4971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1196" cy="1303867"/>
          </a:xfrm>
        </p:spPr>
        <p:txBody>
          <a:bodyPr/>
          <a:lstStyle/>
          <a:p>
            <a:r>
              <a:rPr lang="en-US" b="1" dirty="0"/>
              <a:t>Importance of Social Psychology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Helps </a:t>
            </a:r>
            <a:r>
              <a:rPr lang="en-US" dirty="0"/>
              <a:t>understand human social behavior</a:t>
            </a:r>
          </a:p>
          <a:p>
            <a:r>
              <a:rPr lang="en-US" dirty="0"/>
              <a:t>Improves interpersonal relationships</a:t>
            </a:r>
          </a:p>
          <a:p>
            <a:r>
              <a:rPr lang="en-US" dirty="0"/>
              <a:t>Helps solve social problems like conflict and prejudice</a:t>
            </a:r>
          </a:p>
          <a:p>
            <a:r>
              <a:rPr lang="en-US" dirty="0"/>
              <a:t>Promotes cooperation and social harmony</a:t>
            </a:r>
          </a:p>
        </p:txBody>
      </p:sp>
    </p:spTree>
    <p:extLst>
      <p:ext uri="{BB962C8B-B14F-4D97-AF65-F5344CB8AC3E}">
        <p14:creationId xmlns:p14="http://schemas.microsoft.com/office/powerpoint/2010/main" val="4762971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8371" y="485029"/>
            <a:ext cx="640328" cy="4971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0932" y="982131"/>
            <a:ext cx="11227241" cy="5378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8157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8371" y="485029"/>
            <a:ext cx="640328" cy="4971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Social </a:t>
            </a:r>
            <a:r>
              <a:rPr lang="en-US" b="1" dirty="0"/>
              <a:t>Psychology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Introduction </a:t>
            </a:r>
            <a:r>
              <a:rPr lang="en-US" dirty="0" smtClean="0"/>
              <a:t>Social </a:t>
            </a:r>
            <a:r>
              <a:rPr lang="en-US" dirty="0"/>
              <a:t>Psychology is a branch of psychology</a:t>
            </a:r>
          </a:p>
          <a:p>
            <a:pPr lvl="1"/>
            <a:r>
              <a:rPr lang="en-US" dirty="0"/>
              <a:t>It studies how people think, feel, and behave in social situations</a:t>
            </a:r>
          </a:p>
          <a:p>
            <a:r>
              <a:rPr lang="en-US" dirty="0"/>
              <a:t>It focuses on the influence of others on individual behavior</a:t>
            </a:r>
          </a:p>
          <a:p>
            <a:pPr lvl="1"/>
            <a:r>
              <a:rPr lang="en-US" dirty="0"/>
              <a:t>This influence can be </a:t>
            </a:r>
            <a:r>
              <a:rPr lang="en-US" b="1" dirty="0"/>
              <a:t>real, imagined, or implied</a:t>
            </a:r>
            <a:endParaRPr lang="en-US" dirty="0"/>
          </a:p>
          <a:p>
            <a:pPr lvl="1"/>
            <a:r>
              <a:rPr lang="en-US" i="1" dirty="0"/>
              <a:t>Example:</a:t>
            </a:r>
            <a:r>
              <a:rPr lang="en-US" dirty="0"/>
              <a:t> A student studies harder because they imagine their parents’ </a:t>
            </a:r>
            <a:r>
              <a:rPr lang="en-US" dirty="0" smtClean="0"/>
              <a:t>expectations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60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8371" y="485029"/>
            <a:ext cx="640328" cy="4971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Social Psychology explains everyday social behavior</a:t>
            </a:r>
          </a:p>
          <a:p>
            <a:pPr lvl="1"/>
            <a:r>
              <a:rPr lang="en-US" dirty="0"/>
              <a:t>How people interact, communicate, cooperate, or compete</a:t>
            </a:r>
          </a:p>
          <a:p>
            <a:pPr lvl="1"/>
            <a:r>
              <a:rPr lang="en-US" i="1" dirty="0"/>
              <a:t>Example:</a:t>
            </a:r>
            <a:r>
              <a:rPr lang="en-US" dirty="0"/>
              <a:t> Why people follow trends on social media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8834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8371" y="485029"/>
            <a:ext cx="640328" cy="4971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 studies both individuals and groups</a:t>
            </a:r>
          </a:p>
          <a:p>
            <a:pPr lvl="1"/>
            <a:r>
              <a:rPr lang="en-US" dirty="0"/>
              <a:t>Individual behavior within a group</a:t>
            </a:r>
          </a:p>
          <a:p>
            <a:pPr lvl="1"/>
            <a:r>
              <a:rPr lang="en-US" dirty="0"/>
              <a:t>Group behavior as a whole</a:t>
            </a:r>
          </a:p>
          <a:p>
            <a:r>
              <a:rPr lang="en-US" dirty="0"/>
              <a:t>It helps understand social issues</a:t>
            </a:r>
          </a:p>
          <a:p>
            <a:pPr lvl="1"/>
            <a:r>
              <a:rPr lang="en-US" dirty="0"/>
              <a:t>Such as prejudice, violence, leadership, and social harmony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00357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8371" y="485029"/>
            <a:ext cx="640328" cy="4971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Definition of Social Psychology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Gordon </a:t>
            </a:r>
            <a:r>
              <a:rPr lang="en-US" dirty="0" err="1"/>
              <a:t>Allport</a:t>
            </a:r>
            <a:r>
              <a:rPr lang="en-US" dirty="0"/>
              <a:t> defined Social Psychology as:</a:t>
            </a:r>
          </a:p>
          <a:p>
            <a:pPr lvl="1"/>
            <a:r>
              <a:rPr lang="en-US" i="1" dirty="0"/>
              <a:t>“The scientific study of how people’s thoughts, feelings, and behaviors are influenced by the actual, imagined, or implied presence of others.”</a:t>
            </a:r>
            <a:endParaRPr lang="en-US" dirty="0"/>
          </a:p>
          <a:p>
            <a:r>
              <a:rPr lang="en-US" dirty="0"/>
              <a:t>This definition highlights three aspects:</a:t>
            </a:r>
          </a:p>
          <a:p>
            <a:pPr lvl="1"/>
            <a:r>
              <a:rPr lang="en-US" b="1" dirty="0"/>
              <a:t>Thoughts</a:t>
            </a:r>
            <a:r>
              <a:rPr lang="en-US" dirty="0"/>
              <a:t> – beliefs, perceptions, attitudes</a:t>
            </a:r>
          </a:p>
          <a:p>
            <a:pPr lvl="1"/>
            <a:r>
              <a:rPr lang="en-US" b="1" dirty="0"/>
              <a:t>Feelings</a:t>
            </a:r>
            <a:r>
              <a:rPr lang="en-US" dirty="0"/>
              <a:t> – emotions like love, anger, fear</a:t>
            </a:r>
          </a:p>
          <a:p>
            <a:pPr lvl="1"/>
            <a:r>
              <a:rPr lang="en-US" b="1" dirty="0"/>
              <a:t>Behaviors</a:t>
            </a:r>
            <a:r>
              <a:rPr lang="en-US" dirty="0"/>
              <a:t> – actions like helping, obeying, or conforming</a:t>
            </a:r>
          </a:p>
        </p:txBody>
      </p:sp>
    </p:spTree>
    <p:extLst>
      <p:ext uri="{BB962C8B-B14F-4D97-AF65-F5344CB8AC3E}">
        <p14:creationId xmlns:p14="http://schemas.microsoft.com/office/powerpoint/2010/main" val="35901128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8371" y="485029"/>
            <a:ext cx="640328" cy="4971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Nature of Social Psychology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Scientific </a:t>
            </a:r>
            <a:r>
              <a:rPr lang="en-US" b="1" dirty="0"/>
              <a:t>in nature</a:t>
            </a:r>
            <a:endParaRPr lang="en-US" dirty="0"/>
          </a:p>
          <a:p>
            <a:pPr lvl="1"/>
            <a:r>
              <a:rPr lang="en-US" dirty="0"/>
              <a:t>Uses scientific methods such as experiments, surveys, and observation</a:t>
            </a:r>
          </a:p>
          <a:p>
            <a:pPr lvl="1"/>
            <a:r>
              <a:rPr lang="en-US" i="1" dirty="0"/>
              <a:t>Example:</a:t>
            </a:r>
            <a:r>
              <a:rPr lang="en-US" dirty="0"/>
              <a:t> Studying how peer pressure affects decision-making through experiments</a:t>
            </a:r>
          </a:p>
          <a:p>
            <a:r>
              <a:rPr lang="en-US" b="1" dirty="0"/>
              <a:t>Social behavior centered</a:t>
            </a:r>
            <a:endParaRPr lang="en-US" dirty="0"/>
          </a:p>
          <a:p>
            <a:pPr lvl="1"/>
            <a:r>
              <a:rPr lang="en-US" dirty="0"/>
              <a:t>Focuses on how people behave in social settings</a:t>
            </a:r>
          </a:p>
          <a:p>
            <a:pPr lvl="1"/>
            <a:r>
              <a:rPr lang="en-US" i="1" dirty="0"/>
              <a:t>Example:</a:t>
            </a:r>
            <a:r>
              <a:rPr lang="en-US" dirty="0"/>
              <a:t> Behavior of students in a classroom or employees in an office</a:t>
            </a:r>
          </a:p>
        </p:txBody>
      </p:sp>
    </p:spTree>
    <p:extLst>
      <p:ext uri="{BB962C8B-B14F-4D97-AF65-F5344CB8AC3E}">
        <p14:creationId xmlns:p14="http://schemas.microsoft.com/office/powerpoint/2010/main" val="34006585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8371" y="485029"/>
            <a:ext cx="640328" cy="4971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Interdisciplinary</a:t>
            </a:r>
            <a:endParaRPr lang="en-US" dirty="0"/>
          </a:p>
          <a:p>
            <a:pPr lvl="1"/>
            <a:r>
              <a:rPr lang="en-US" dirty="0"/>
              <a:t>Related to sociology, anthropology, political science, and economics</a:t>
            </a:r>
          </a:p>
          <a:p>
            <a:pPr lvl="1"/>
            <a:r>
              <a:rPr lang="en-US" i="1" dirty="0"/>
              <a:t>Example:</a:t>
            </a:r>
            <a:r>
              <a:rPr lang="en-US" dirty="0"/>
              <a:t> Voting behavior is studied using psychology and political science</a:t>
            </a:r>
          </a:p>
          <a:p>
            <a:r>
              <a:rPr lang="en-US" b="1" dirty="0"/>
              <a:t>Dynamic and changing</a:t>
            </a:r>
            <a:endParaRPr lang="en-US" dirty="0"/>
          </a:p>
          <a:p>
            <a:pPr lvl="1"/>
            <a:r>
              <a:rPr lang="en-US" dirty="0"/>
              <a:t>Social behavior changes with time, culture, and society</a:t>
            </a:r>
          </a:p>
          <a:p>
            <a:pPr lvl="1"/>
            <a:r>
              <a:rPr lang="en-US" i="1" dirty="0"/>
              <a:t>Example:</a:t>
            </a:r>
            <a:r>
              <a:rPr lang="en-US" dirty="0"/>
              <a:t> Changing attitudes toward gender </a:t>
            </a:r>
            <a:r>
              <a:rPr lang="en-US" dirty="0" smtClean="0"/>
              <a:t>roles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47105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8371" y="485029"/>
            <a:ext cx="640328" cy="4971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Both individual and group oriented</a:t>
            </a:r>
            <a:endParaRPr lang="en-US" dirty="0"/>
          </a:p>
          <a:p>
            <a:pPr lvl="1"/>
            <a:r>
              <a:rPr lang="en-US" dirty="0"/>
              <a:t>Studies individual behavior in groups and group behavior itself</a:t>
            </a:r>
          </a:p>
          <a:p>
            <a:pPr lvl="1"/>
            <a:r>
              <a:rPr lang="en-US" i="1" dirty="0"/>
              <a:t>Example:</a:t>
            </a:r>
            <a:r>
              <a:rPr lang="en-US" dirty="0"/>
              <a:t> Individual conformity in a peer group</a:t>
            </a:r>
          </a:p>
          <a:p>
            <a:r>
              <a:rPr lang="en-US" b="1" dirty="0"/>
              <a:t>Applied as well as theoretical</a:t>
            </a:r>
            <a:endParaRPr lang="en-US" dirty="0"/>
          </a:p>
          <a:p>
            <a:pPr lvl="1"/>
            <a:r>
              <a:rPr lang="en-US" dirty="0"/>
              <a:t>Develops theories and applies them to solve real-life problems</a:t>
            </a:r>
          </a:p>
          <a:p>
            <a:pPr lvl="1"/>
            <a:r>
              <a:rPr lang="en-US" i="1" dirty="0"/>
              <a:t>Example:</a:t>
            </a:r>
            <a:r>
              <a:rPr lang="en-US" dirty="0"/>
              <a:t> Reducing prejudice through awareness programs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70204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8371" y="485029"/>
            <a:ext cx="640328" cy="4971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Scope of Social Psychology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Social </a:t>
            </a:r>
            <a:r>
              <a:rPr lang="en-US" b="1" dirty="0"/>
              <a:t>Perception</a:t>
            </a:r>
            <a:endParaRPr lang="en-US" dirty="0"/>
          </a:p>
          <a:p>
            <a:pPr lvl="1"/>
            <a:r>
              <a:rPr lang="en-US" dirty="0"/>
              <a:t>How people form impressions about others</a:t>
            </a:r>
          </a:p>
          <a:p>
            <a:pPr lvl="1"/>
            <a:r>
              <a:rPr lang="en-US" i="1" dirty="0"/>
              <a:t>Example:</a:t>
            </a:r>
            <a:r>
              <a:rPr lang="en-US" dirty="0"/>
              <a:t> Judging someone based on appearance or first impression</a:t>
            </a:r>
          </a:p>
          <a:p>
            <a:r>
              <a:rPr lang="en-US" b="1" dirty="0"/>
              <a:t>Attitudes and Attitude Change</a:t>
            </a:r>
            <a:endParaRPr lang="en-US" dirty="0"/>
          </a:p>
          <a:p>
            <a:pPr lvl="1"/>
            <a:r>
              <a:rPr lang="en-US" dirty="0"/>
              <a:t>Formation, measurement, and change of attitudes</a:t>
            </a:r>
          </a:p>
          <a:p>
            <a:pPr lvl="1"/>
            <a:r>
              <a:rPr lang="en-US" i="1" dirty="0"/>
              <a:t>Example:</a:t>
            </a:r>
            <a:r>
              <a:rPr lang="en-US" dirty="0"/>
              <a:t> Changing attitudes toward smoking through health campaigns</a:t>
            </a:r>
          </a:p>
        </p:txBody>
      </p:sp>
    </p:spTree>
    <p:extLst>
      <p:ext uri="{BB962C8B-B14F-4D97-AF65-F5344CB8AC3E}">
        <p14:creationId xmlns:p14="http://schemas.microsoft.com/office/powerpoint/2010/main" val="20619980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16</TotalTime>
  <Words>531</Words>
  <Application>Microsoft Office PowerPoint</Application>
  <PresentationFormat>Widescreen</PresentationFormat>
  <Paragraphs>82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Garamond</vt:lpstr>
      <vt:lpstr>Organic</vt:lpstr>
      <vt:lpstr>BEHAVIOURAL SCIENCES</vt:lpstr>
      <vt:lpstr>Social Psychology</vt:lpstr>
      <vt:lpstr>CONTINUED </vt:lpstr>
      <vt:lpstr>CONTINUED </vt:lpstr>
      <vt:lpstr>Definition of Social Psychology</vt:lpstr>
      <vt:lpstr>Nature of Social Psychology</vt:lpstr>
      <vt:lpstr>CONTINUED </vt:lpstr>
      <vt:lpstr>CONTINUED </vt:lpstr>
      <vt:lpstr>Scope of Social Psychology</vt:lpstr>
      <vt:lpstr>CONTINUED </vt:lpstr>
      <vt:lpstr>CONTINUED </vt:lpstr>
      <vt:lpstr>Importance of Social Psychology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BEHAVIOURAL SCIENCES</dc:title>
  <dc:creator>Moorche</dc:creator>
  <cp:lastModifiedBy>Moorche</cp:lastModifiedBy>
  <cp:revision>2</cp:revision>
  <dcterms:created xsi:type="dcterms:W3CDTF">2026-01-26T10:02:11Z</dcterms:created>
  <dcterms:modified xsi:type="dcterms:W3CDTF">2026-01-26T10:18:50Z</dcterms:modified>
</cp:coreProperties>
</file>