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43" y="1407381"/>
            <a:ext cx="67134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Parathyroid 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Parathyroid Glands</a:t>
            </a:r>
          </a:p>
          <a:p>
            <a:r>
              <a:rPr lang="en-US" dirty="0"/>
              <a:t>Small, pea-sized glands (usually four)</a:t>
            </a:r>
          </a:p>
          <a:p>
            <a:r>
              <a:rPr lang="en-US" dirty="0"/>
              <a:t>Located on the posterior side of thyroid</a:t>
            </a:r>
          </a:p>
          <a:p>
            <a:r>
              <a:rPr lang="en-US" dirty="0"/>
              <a:t>Hormone secreted:</a:t>
            </a:r>
          </a:p>
          <a:p>
            <a:pPr lvl="1"/>
            <a:r>
              <a:rPr lang="en-US" b="1" dirty="0"/>
              <a:t>Parathyroid hormone (PTH / </a:t>
            </a:r>
            <a:r>
              <a:rPr lang="en-US" b="1" dirty="0" err="1"/>
              <a:t>Parathormone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Regulates </a:t>
            </a:r>
            <a:r>
              <a:rPr lang="en-US" b="1" dirty="0"/>
              <a:t>calcium and phosphorus levels</a:t>
            </a:r>
            <a:r>
              <a:rPr lang="en-US" dirty="0"/>
              <a:t> in blood</a:t>
            </a:r>
          </a:p>
          <a:p>
            <a:pPr lvl="1"/>
            <a:r>
              <a:rPr lang="en-US" dirty="0"/>
              <a:t>Essential for bone and teeth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7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1"/>
            <a:ext cx="11203388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7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Glands (Suprarenal Glands)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Located </a:t>
            </a:r>
            <a:r>
              <a:rPr lang="en-US" dirty="0"/>
              <a:t>on top of each kidney</a:t>
            </a:r>
          </a:p>
          <a:p>
            <a:r>
              <a:rPr lang="en-US" dirty="0"/>
              <a:t>Two parts:</a:t>
            </a:r>
          </a:p>
          <a:p>
            <a:pPr lvl="1"/>
            <a:r>
              <a:rPr lang="en-US" b="1" dirty="0"/>
              <a:t>Adrenal cortex</a:t>
            </a:r>
            <a:endParaRPr lang="en-US" dirty="0"/>
          </a:p>
          <a:p>
            <a:pPr lvl="1"/>
            <a:r>
              <a:rPr lang="en-US" b="1" dirty="0"/>
              <a:t>Adrenal medulla</a:t>
            </a:r>
            <a:endParaRPr lang="en-US" dirty="0"/>
          </a:p>
          <a:p>
            <a:r>
              <a:rPr lang="en-US" b="1" dirty="0"/>
              <a:t>Adrenal Cortex Hormones</a:t>
            </a:r>
          </a:p>
          <a:p>
            <a:r>
              <a:rPr lang="en-US" dirty="0"/>
              <a:t>Corticosteroids (regulate metabolism &amp; stress response)</a:t>
            </a:r>
          </a:p>
          <a:p>
            <a:r>
              <a:rPr lang="en-US" dirty="0"/>
              <a:t>Mineralocorticoids (salt &amp; water balance)</a:t>
            </a:r>
          </a:p>
          <a:p>
            <a:r>
              <a:rPr lang="en-US" dirty="0"/>
              <a:t>Small amounts of sex hormones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8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03388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Medulla Hormones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Adrenaline </a:t>
            </a:r>
            <a:r>
              <a:rPr lang="en-US" b="1" dirty="0"/>
              <a:t>(Epinephrine)</a:t>
            </a:r>
            <a:endParaRPr lang="en-US" dirty="0"/>
          </a:p>
          <a:p>
            <a:r>
              <a:rPr lang="en-US" b="1" dirty="0"/>
              <a:t>Noradrenaline (Norepinephrine)</a:t>
            </a:r>
            <a:endParaRPr lang="en-US" dirty="0"/>
          </a:p>
          <a:p>
            <a:r>
              <a:rPr lang="en-US" dirty="0"/>
              <a:t>Help body respond to </a:t>
            </a:r>
            <a:r>
              <a:rPr lang="en-US" b="1" dirty="0"/>
              <a:t>emergency (“fight or flight”)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7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Pancreas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Associated </a:t>
            </a:r>
            <a:r>
              <a:rPr lang="en-US" dirty="0"/>
              <a:t>with digestive system</a:t>
            </a:r>
          </a:p>
          <a:p>
            <a:r>
              <a:rPr lang="en-US" dirty="0"/>
              <a:t>Has both </a:t>
            </a:r>
            <a:r>
              <a:rPr lang="en-US" b="1" dirty="0"/>
              <a:t>exocrine and endocrine functions</a:t>
            </a:r>
            <a:endParaRPr lang="en-US" dirty="0"/>
          </a:p>
          <a:p>
            <a:r>
              <a:rPr lang="en-US" b="1" dirty="0" smtClean="0"/>
              <a:t>Hormones</a:t>
            </a:r>
            <a:endParaRPr lang="en-US" b="1" dirty="0"/>
          </a:p>
          <a:p>
            <a:r>
              <a:rPr lang="en-US" b="1" dirty="0"/>
              <a:t>Insulin (</a:t>
            </a:r>
            <a:r>
              <a:rPr lang="el-GR" b="1" dirty="0"/>
              <a:t>β-</a:t>
            </a:r>
            <a:r>
              <a:rPr lang="en-US" b="1" dirty="0"/>
              <a:t>cells)</a:t>
            </a:r>
            <a:endParaRPr lang="en-US" dirty="0"/>
          </a:p>
          <a:p>
            <a:pPr lvl="1"/>
            <a:r>
              <a:rPr lang="en-US" dirty="0"/>
              <a:t>Lowers blood glucose level</a:t>
            </a:r>
          </a:p>
          <a:p>
            <a:r>
              <a:rPr lang="en-US" b="1" dirty="0"/>
              <a:t>Glucagon (</a:t>
            </a:r>
            <a:r>
              <a:rPr lang="el-GR" b="1" dirty="0"/>
              <a:t>α-</a:t>
            </a:r>
            <a:r>
              <a:rPr lang="en-US" b="1" dirty="0"/>
              <a:t>cells)</a:t>
            </a:r>
            <a:endParaRPr lang="en-US" dirty="0"/>
          </a:p>
          <a:p>
            <a:pPr lvl="1"/>
            <a:r>
              <a:rPr lang="en-US" dirty="0"/>
              <a:t>Raises blood glucose level</a:t>
            </a:r>
          </a:p>
          <a:p>
            <a:r>
              <a:rPr lang="en-US" b="1" dirty="0"/>
              <a:t>Somatostatin (</a:t>
            </a:r>
            <a:r>
              <a:rPr lang="el-GR" b="1" dirty="0"/>
              <a:t>δ-</a:t>
            </a:r>
            <a:r>
              <a:rPr lang="en-US" b="1" dirty="0"/>
              <a:t>cells)</a:t>
            </a:r>
            <a:endParaRPr lang="en-US" dirty="0"/>
          </a:p>
          <a:p>
            <a:pPr lvl="1"/>
            <a:r>
              <a:rPr lang="en-US" dirty="0"/>
              <a:t>Regulates secretion of other hormones</a:t>
            </a:r>
          </a:p>
          <a:p>
            <a:r>
              <a:rPr lang="en-US" dirty="0"/>
              <a:t>Imbalance can lead to </a:t>
            </a:r>
            <a:r>
              <a:rPr lang="en-US" b="1" dirty="0"/>
              <a:t>diabetes mellitus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0"/>
            <a:ext cx="11251096" cy="5951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Ovaries (Female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Primary </a:t>
            </a:r>
            <a:r>
              <a:rPr lang="en-US" dirty="0"/>
              <a:t>female reproductive organs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Produce ova (eggs)</a:t>
            </a:r>
          </a:p>
          <a:p>
            <a:pPr lvl="1"/>
            <a:r>
              <a:rPr lang="en-US" dirty="0"/>
              <a:t>Act as endocrine glands</a:t>
            </a:r>
          </a:p>
          <a:p>
            <a:r>
              <a:rPr lang="en-US" dirty="0"/>
              <a:t>Hormones secreted:</a:t>
            </a:r>
          </a:p>
          <a:p>
            <a:pPr lvl="1"/>
            <a:r>
              <a:rPr lang="en-US" b="1" dirty="0"/>
              <a:t>Estrogen</a:t>
            </a:r>
            <a:endParaRPr lang="en-US" dirty="0"/>
          </a:p>
          <a:p>
            <a:pPr lvl="1"/>
            <a:r>
              <a:rPr lang="en-US" b="1" dirty="0"/>
              <a:t>Progesterone</a:t>
            </a:r>
            <a:endParaRPr lang="en-US" dirty="0"/>
          </a:p>
          <a:p>
            <a:r>
              <a:rPr lang="en-US" dirty="0"/>
              <a:t>Regulate:</a:t>
            </a:r>
          </a:p>
          <a:p>
            <a:pPr lvl="1"/>
            <a:r>
              <a:rPr lang="en-US" dirty="0"/>
              <a:t>Menstrual cycle</a:t>
            </a:r>
          </a:p>
          <a:p>
            <a:pPr lvl="1"/>
            <a:r>
              <a:rPr lang="en-US" dirty="0"/>
              <a:t>Female secondary sexual characters</a:t>
            </a:r>
          </a:p>
          <a:p>
            <a:pPr lvl="1"/>
            <a:r>
              <a:rPr lang="en-US" dirty="0"/>
              <a:t>Pregnancy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Testes (Male)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Primary </a:t>
            </a:r>
            <a:r>
              <a:rPr lang="en-US" dirty="0"/>
              <a:t>male reproductive organs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Produce sperm</a:t>
            </a:r>
          </a:p>
          <a:p>
            <a:pPr lvl="1"/>
            <a:r>
              <a:rPr lang="en-US" dirty="0"/>
              <a:t>Secrete male hormone</a:t>
            </a:r>
          </a:p>
          <a:p>
            <a:r>
              <a:rPr lang="en-US" dirty="0"/>
              <a:t>Hormone secreted:</a:t>
            </a:r>
          </a:p>
          <a:p>
            <a:pPr lvl="1"/>
            <a:r>
              <a:rPr lang="en-US" b="1" dirty="0"/>
              <a:t>Testosterone</a:t>
            </a:r>
            <a:endParaRPr lang="en-US" dirty="0"/>
          </a:p>
          <a:p>
            <a:r>
              <a:rPr lang="en-US" dirty="0"/>
              <a:t>Regulates:</a:t>
            </a:r>
          </a:p>
          <a:p>
            <a:pPr lvl="1"/>
            <a:r>
              <a:rPr lang="en-US" dirty="0"/>
              <a:t>Male secondary sexual characters</a:t>
            </a:r>
          </a:p>
          <a:p>
            <a:pPr lvl="1"/>
            <a:r>
              <a:rPr lang="en-US" dirty="0"/>
              <a:t>Spermatogenesis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IMMUNE </a:t>
            </a:r>
            <a:r>
              <a:rPr lang="en-US" b="1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immune system is the </a:t>
            </a:r>
            <a:r>
              <a:rPr lang="en-US" b="1" dirty="0"/>
              <a:t>defense system of the body</a:t>
            </a:r>
            <a:endParaRPr lang="en-US" dirty="0"/>
          </a:p>
          <a:p>
            <a:r>
              <a:rPr lang="en-US" dirty="0"/>
              <a:t>It protects the body against:</a:t>
            </a:r>
          </a:p>
          <a:p>
            <a:pPr lvl="1"/>
            <a:r>
              <a:rPr lang="en-US" dirty="0"/>
              <a:t>Microorganisms (bacteria, viruses, fungi, parasites)</a:t>
            </a:r>
          </a:p>
          <a:p>
            <a:pPr lvl="1"/>
            <a:r>
              <a:rPr lang="en-US" dirty="0"/>
              <a:t>Toxins</a:t>
            </a:r>
          </a:p>
          <a:p>
            <a:pPr lvl="1"/>
            <a:r>
              <a:rPr lang="en-US" dirty="0"/>
              <a:t>Foreign substances (antigens)</a:t>
            </a:r>
          </a:p>
          <a:p>
            <a:r>
              <a:rPr lang="en-US" dirty="0"/>
              <a:t>Maintains body </a:t>
            </a:r>
            <a:r>
              <a:rPr lang="en-US" b="1" dirty="0"/>
              <a:t>homeostasis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dirty="0"/>
              <a:t>of </a:t>
            </a:r>
            <a:r>
              <a:rPr lang="en-US" b="1" dirty="0"/>
              <a:t>ductless glands</a:t>
            </a:r>
            <a:r>
              <a:rPr lang="en-US" dirty="0"/>
              <a:t> that secrete hormones directly into blood</a:t>
            </a:r>
          </a:p>
          <a:p>
            <a:r>
              <a:rPr lang="en-US" dirty="0"/>
              <a:t>Hormones regulate:</a:t>
            </a:r>
          </a:p>
          <a:p>
            <a:pPr lvl="1"/>
            <a:r>
              <a:rPr lang="en-US" dirty="0"/>
              <a:t>Growth and development</a:t>
            </a:r>
          </a:p>
          <a:p>
            <a:pPr lvl="1"/>
            <a:r>
              <a:rPr lang="en-US" dirty="0"/>
              <a:t>Metabolism and energy level</a:t>
            </a:r>
          </a:p>
          <a:p>
            <a:pPr lvl="1"/>
            <a:r>
              <a:rPr lang="en-US" dirty="0"/>
              <a:t>Reproduction</a:t>
            </a:r>
          </a:p>
          <a:p>
            <a:pPr lvl="1"/>
            <a:r>
              <a:rPr lang="en-US" dirty="0"/>
              <a:t>Response to stress and injury</a:t>
            </a:r>
          </a:p>
          <a:p>
            <a:pPr lvl="1"/>
            <a:r>
              <a:rPr lang="en-US" dirty="0"/>
              <a:t>Sleep and </a:t>
            </a:r>
            <a:r>
              <a:rPr lang="en-US" dirty="0" smtClean="0"/>
              <a:t>mood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9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Immune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Recognizes </a:t>
            </a:r>
            <a:r>
              <a:rPr lang="en-US" b="1" dirty="0"/>
              <a:t>self and non-self</a:t>
            </a:r>
            <a:endParaRPr lang="en-US" dirty="0"/>
          </a:p>
          <a:p>
            <a:r>
              <a:rPr lang="en-US" dirty="0"/>
              <a:t>Destroys invading pathogens</a:t>
            </a:r>
          </a:p>
          <a:p>
            <a:r>
              <a:rPr lang="en-US" dirty="0"/>
              <a:t>Prevents spread of infection</a:t>
            </a:r>
          </a:p>
          <a:p>
            <a:r>
              <a:rPr lang="en-US" dirty="0"/>
              <a:t>Provides </a:t>
            </a:r>
            <a:r>
              <a:rPr lang="en-US" b="1" dirty="0"/>
              <a:t>immunity</a:t>
            </a:r>
            <a:r>
              <a:rPr lang="en-US" dirty="0"/>
              <a:t> after exposure</a:t>
            </a:r>
          </a:p>
          <a:p>
            <a:r>
              <a:rPr lang="en-US" dirty="0"/>
              <a:t>Removes damaged and abnormal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8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Organs of Immune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Lymphoid Organs</a:t>
            </a:r>
          </a:p>
          <a:p>
            <a:r>
              <a:rPr lang="en-US" b="1" dirty="0"/>
              <a:t>Bone marrow</a:t>
            </a:r>
            <a:r>
              <a:rPr lang="en-US" dirty="0"/>
              <a:t> – formation of blood cells</a:t>
            </a:r>
          </a:p>
          <a:p>
            <a:r>
              <a:rPr lang="en-US" b="1" dirty="0"/>
              <a:t>Thymus</a:t>
            </a:r>
            <a:r>
              <a:rPr lang="en-US" dirty="0"/>
              <a:t> – maturation of T-lymphocytes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Lymphoid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Lymph </a:t>
            </a:r>
            <a:r>
              <a:rPr lang="en-US" b="1" dirty="0"/>
              <a:t>nodes</a:t>
            </a:r>
            <a:endParaRPr lang="en-US" dirty="0"/>
          </a:p>
          <a:p>
            <a:r>
              <a:rPr lang="en-US" b="1" dirty="0"/>
              <a:t>Spleen</a:t>
            </a:r>
            <a:endParaRPr lang="en-US" dirty="0"/>
          </a:p>
          <a:p>
            <a:r>
              <a:rPr lang="en-US" b="1" dirty="0"/>
              <a:t>Tonsils</a:t>
            </a:r>
            <a:endParaRPr lang="en-US" dirty="0"/>
          </a:p>
          <a:p>
            <a:r>
              <a:rPr lang="en-US" b="1" dirty="0"/>
              <a:t>Peyer’s patches</a:t>
            </a:r>
            <a:endParaRPr lang="en-US" dirty="0"/>
          </a:p>
          <a:p>
            <a:r>
              <a:rPr lang="en-US" b="1" dirty="0"/>
              <a:t>Appendix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Cells of Immune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Lymphocytes</a:t>
            </a:r>
            <a:endParaRPr lang="en-US" dirty="0"/>
          </a:p>
          <a:p>
            <a:pPr lvl="1"/>
            <a:r>
              <a:rPr lang="en-US" dirty="0"/>
              <a:t>T-cells (cell-mediated immunity)</a:t>
            </a:r>
          </a:p>
          <a:p>
            <a:pPr lvl="1"/>
            <a:r>
              <a:rPr lang="en-US" dirty="0"/>
              <a:t>B-cells (antibody production)</a:t>
            </a:r>
          </a:p>
          <a:p>
            <a:r>
              <a:rPr lang="en-US" b="1" dirty="0"/>
              <a:t>Phagocytes</a:t>
            </a:r>
            <a:endParaRPr lang="en-US" dirty="0"/>
          </a:p>
          <a:p>
            <a:pPr lvl="1"/>
            <a:r>
              <a:rPr lang="en-US" dirty="0"/>
              <a:t>Neutrophils</a:t>
            </a:r>
          </a:p>
          <a:p>
            <a:pPr lvl="1"/>
            <a:r>
              <a:rPr lang="en-US" dirty="0"/>
              <a:t>Macrophages</a:t>
            </a:r>
          </a:p>
          <a:p>
            <a:r>
              <a:rPr lang="en-US" b="1" dirty="0"/>
              <a:t>Natural killer (NK)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" y="488880"/>
            <a:ext cx="11259047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43144" cy="58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Endocrine system works closely with the </a:t>
            </a:r>
            <a:r>
              <a:rPr lang="en-US" b="1" dirty="0"/>
              <a:t>nervous system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hypothalamus</a:t>
            </a:r>
            <a:r>
              <a:rPr lang="en-US" dirty="0"/>
              <a:t> acts as a link between nervous and endocrine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Pituitary Gland (</a:t>
            </a:r>
            <a:r>
              <a:rPr lang="en-US" b="1" dirty="0" err="1"/>
              <a:t>Hypophysis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</a:t>
            </a:r>
            <a:r>
              <a:rPr lang="en-US" dirty="0"/>
              <a:t>as the </a:t>
            </a:r>
            <a:r>
              <a:rPr lang="en-US" b="1" dirty="0"/>
              <a:t>master endocrine gland</a:t>
            </a:r>
            <a:endParaRPr lang="en-US" dirty="0"/>
          </a:p>
          <a:p>
            <a:r>
              <a:rPr lang="en-US" dirty="0"/>
              <a:t>Located at the base of the brain</a:t>
            </a:r>
          </a:p>
          <a:p>
            <a:r>
              <a:rPr lang="en-US" dirty="0"/>
              <a:t>Connected to the hypothalamus</a:t>
            </a:r>
          </a:p>
          <a:p>
            <a:r>
              <a:rPr lang="en-US" dirty="0"/>
              <a:t>Has two lobes:</a:t>
            </a:r>
          </a:p>
          <a:p>
            <a:pPr lvl="1"/>
            <a:r>
              <a:rPr lang="en-US" b="1" dirty="0"/>
              <a:t>Anterior lobe</a:t>
            </a:r>
            <a:endParaRPr lang="en-US" dirty="0"/>
          </a:p>
          <a:p>
            <a:pPr lvl="1"/>
            <a:r>
              <a:rPr lang="en-US" b="1" dirty="0"/>
              <a:t>Posterior lobe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0"/>
            <a:ext cx="1115568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3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Hormones of Anterior Pituitary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ACTH </a:t>
            </a:r>
            <a:r>
              <a:rPr lang="en-US" b="1" dirty="0"/>
              <a:t>(Adrenocorticotropic hormone)</a:t>
            </a:r>
            <a:endParaRPr lang="en-US" dirty="0"/>
          </a:p>
          <a:p>
            <a:pPr lvl="1"/>
            <a:r>
              <a:rPr lang="en-US" dirty="0"/>
              <a:t>Controls functioning of adrenal cortex</a:t>
            </a:r>
          </a:p>
          <a:p>
            <a:r>
              <a:rPr lang="en-US" b="1" dirty="0"/>
              <a:t>TSH (Thyroid-stimulating hormone)</a:t>
            </a:r>
            <a:endParaRPr lang="en-US" dirty="0"/>
          </a:p>
          <a:p>
            <a:pPr lvl="1"/>
            <a:r>
              <a:rPr lang="en-US" dirty="0"/>
              <a:t>Regulates thyroid gland</a:t>
            </a:r>
          </a:p>
          <a:p>
            <a:r>
              <a:rPr lang="en-US" b="1" dirty="0"/>
              <a:t>FSH (Follicle-stimulating hormone)</a:t>
            </a:r>
            <a:endParaRPr lang="en-US" dirty="0"/>
          </a:p>
          <a:p>
            <a:pPr lvl="1"/>
            <a:r>
              <a:rPr lang="en-US" dirty="0"/>
              <a:t>Females: development of ovarian follicles</a:t>
            </a:r>
          </a:p>
          <a:p>
            <a:pPr lvl="1"/>
            <a:r>
              <a:rPr lang="en-US" dirty="0"/>
              <a:t>Males: sperm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LH (Luteinizing hormone)</a:t>
            </a:r>
            <a:endParaRPr lang="en-US" dirty="0"/>
          </a:p>
          <a:p>
            <a:pPr lvl="1"/>
            <a:r>
              <a:rPr lang="en-US" dirty="0"/>
              <a:t>Females: ovulation &amp; corpus luteum formation</a:t>
            </a:r>
          </a:p>
          <a:p>
            <a:pPr lvl="1"/>
            <a:r>
              <a:rPr lang="en-US" dirty="0"/>
              <a:t>Males: testosterone secretion</a:t>
            </a:r>
          </a:p>
          <a:p>
            <a:r>
              <a:rPr lang="en-US" b="1" dirty="0"/>
              <a:t>GH (Growth hormone / Somatotropin)</a:t>
            </a:r>
            <a:endParaRPr lang="en-US" dirty="0"/>
          </a:p>
          <a:p>
            <a:pPr lvl="1"/>
            <a:r>
              <a:rPr lang="en-US" dirty="0"/>
              <a:t>Regulates growth of the body</a:t>
            </a:r>
          </a:p>
          <a:p>
            <a:r>
              <a:rPr lang="en-US" b="1" dirty="0"/>
              <a:t>Prolactin</a:t>
            </a:r>
            <a:endParaRPr lang="en-US" dirty="0"/>
          </a:p>
          <a:p>
            <a:pPr lvl="1"/>
            <a:r>
              <a:rPr lang="en-US" dirty="0"/>
              <a:t>Stimulates milk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Thyroid 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Butterfly-shaped </a:t>
            </a:r>
            <a:r>
              <a:rPr lang="en-US" dirty="0"/>
              <a:t>gland in the neck</a:t>
            </a:r>
          </a:p>
          <a:p>
            <a:r>
              <a:rPr lang="en-US" dirty="0"/>
              <a:t>Consists of two lobes joined by an isthmus</a:t>
            </a:r>
          </a:p>
          <a:p>
            <a:r>
              <a:rPr lang="en-US" dirty="0"/>
              <a:t>Hormones produced:</a:t>
            </a:r>
          </a:p>
          <a:p>
            <a:pPr lvl="1"/>
            <a:r>
              <a:rPr lang="en-US" b="1" dirty="0"/>
              <a:t>Thyroxine (T₄)</a:t>
            </a:r>
            <a:endParaRPr lang="en-US" dirty="0"/>
          </a:p>
          <a:p>
            <a:pPr lvl="1"/>
            <a:r>
              <a:rPr lang="en-US" b="1" dirty="0"/>
              <a:t>Triiodothyronine (T₃)</a:t>
            </a:r>
            <a:endParaRPr lang="en-US" dirty="0"/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Controls metabolism</a:t>
            </a:r>
          </a:p>
          <a:p>
            <a:pPr lvl="1"/>
            <a:r>
              <a:rPr lang="en-US" dirty="0"/>
              <a:t>Regulates growth, energy, and body temperature</a:t>
            </a:r>
          </a:p>
          <a:p>
            <a:pPr lvl="1"/>
            <a:r>
              <a:rPr lang="en-US" dirty="0"/>
              <a:t>Influences heart rate and 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0"/>
            <a:ext cx="1121134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13" y="488880"/>
            <a:ext cx="67134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59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530</Words>
  <Application>Microsoft Office PowerPoint</Application>
  <PresentationFormat>Widescreen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HUMAN ANATOMY</vt:lpstr>
      <vt:lpstr>Endocrine System</vt:lpstr>
      <vt:lpstr>Continued </vt:lpstr>
      <vt:lpstr>Pituitary Gland (Hypophysis)</vt:lpstr>
      <vt:lpstr>PowerPoint Presentation</vt:lpstr>
      <vt:lpstr>Hormones of Anterior Pituitary</vt:lpstr>
      <vt:lpstr>Continued </vt:lpstr>
      <vt:lpstr>Thyroid Gland</vt:lpstr>
      <vt:lpstr>PowerPoint Presentation</vt:lpstr>
      <vt:lpstr>Parathyroid Glands</vt:lpstr>
      <vt:lpstr>PowerPoint Presentation</vt:lpstr>
      <vt:lpstr>Adrenal Glands (Suprarenal Glands)</vt:lpstr>
      <vt:lpstr>PowerPoint Presentation</vt:lpstr>
      <vt:lpstr>Adrenal Medulla Hormones</vt:lpstr>
      <vt:lpstr>Pancreas</vt:lpstr>
      <vt:lpstr>PowerPoint Presentation</vt:lpstr>
      <vt:lpstr>Ovaries (Female)</vt:lpstr>
      <vt:lpstr>Testes (Male)</vt:lpstr>
      <vt:lpstr>IMMUNE SYSTEM</vt:lpstr>
      <vt:lpstr>Functions of Immune System</vt:lpstr>
      <vt:lpstr>Organs of Immune System</vt:lpstr>
      <vt:lpstr>Secondary Lymphoid Organs</vt:lpstr>
      <vt:lpstr>Cells of Immune System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3</cp:revision>
  <dcterms:created xsi:type="dcterms:W3CDTF">2026-01-26T13:28:34Z</dcterms:created>
  <dcterms:modified xsi:type="dcterms:W3CDTF">2026-01-26T13:57:46Z</dcterms:modified>
</cp:coreProperties>
</file>