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6" r:id="rId19"/>
    <p:sldId id="272" r:id="rId20"/>
    <p:sldId id="277" r:id="rId21"/>
    <p:sldId id="273" r:id="rId22"/>
    <p:sldId id="274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BASIC MEDICAL SCIENCE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MEDICAL TECHNOLOGIES I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554" y="1407381"/>
            <a:ext cx="624427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80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6" y="481642"/>
            <a:ext cx="624427" cy="500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1176" y="982132"/>
            <a:ext cx="11266998" cy="53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10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6" y="481642"/>
            <a:ext cx="624427" cy="500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Cerebral Hemispheres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Connected </a:t>
            </a:r>
            <a:r>
              <a:rPr lang="en-US" dirty="0"/>
              <a:t>by a thick bundle of nerve fibers called the </a:t>
            </a:r>
            <a:r>
              <a:rPr lang="en-US" b="1" dirty="0"/>
              <a:t>corpus callosum</a:t>
            </a:r>
            <a:endParaRPr lang="en-US" dirty="0"/>
          </a:p>
          <a:p>
            <a:r>
              <a:rPr lang="en-US" dirty="0"/>
              <a:t>Enables communication between both hemispheres</a:t>
            </a:r>
          </a:p>
          <a:p>
            <a:r>
              <a:rPr lang="en-US" dirty="0"/>
              <a:t>Though similar in structure, hemispheres have </a:t>
            </a:r>
            <a:r>
              <a:rPr lang="en-US" b="1" dirty="0"/>
              <a:t>specialized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10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6" y="481642"/>
            <a:ext cx="624427" cy="500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4" y="982132"/>
            <a:ext cx="11203388" cy="531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3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6" y="481642"/>
            <a:ext cx="624427" cy="500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Lobes of the Cerebrum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Frontal Lobe</a:t>
            </a:r>
          </a:p>
          <a:p>
            <a:r>
              <a:rPr lang="en-US" dirty="0"/>
              <a:t>Located at the front of the brain</a:t>
            </a:r>
          </a:p>
          <a:p>
            <a:r>
              <a:rPr lang="en-US" dirty="0"/>
              <a:t>Functions:</a:t>
            </a:r>
          </a:p>
          <a:p>
            <a:pPr lvl="1"/>
            <a:r>
              <a:rPr lang="en-US" dirty="0"/>
              <a:t>Thinking and reasoning</a:t>
            </a:r>
          </a:p>
          <a:p>
            <a:pPr lvl="1"/>
            <a:r>
              <a:rPr lang="en-US" dirty="0"/>
              <a:t>Planning and judgment</a:t>
            </a:r>
          </a:p>
          <a:p>
            <a:pPr lvl="1"/>
            <a:r>
              <a:rPr lang="en-US" dirty="0"/>
              <a:t>Memory and language</a:t>
            </a:r>
          </a:p>
          <a:p>
            <a:pPr lvl="1"/>
            <a:r>
              <a:rPr lang="en-US" dirty="0"/>
              <a:t>Control of voluntary movements</a:t>
            </a:r>
          </a:p>
        </p:txBody>
      </p:sp>
    </p:spTree>
    <p:extLst>
      <p:ext uri="{BB962C8B-B14F-4D97-AF65-F5344CB8AC3E}">
        <p14:creationId xmlns:p14="http://schemas.microsoft.com/office/powerpoint/2010/main" val="718377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6" y="481642"/>
            <a:ext cx="624427" cy="500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4" y="982132"/>
            <a:ext cx="11139778" cy="540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14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6" y="481642"/>
            <a:ext cx="624427" cy="500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Parietal Lobe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</a:t>
            </a:r>
            <a:r>
              <a:rPr lang="en-US" dirty="0"/>
              <a:t>behind the frontal lobe</a:t>
            </a:r>
          </a:p>
          <a:p>
            <a:r>
              <a:rPr lang="en-US" dirty="0"/>
              <a:t>Functions:</a:t>
            </a:r>
          </a:p>
          <a:p>
            <a:pPr lvl="1"/>
            <a:r>
              <a:rPr lang="en-US" dirty="0"/>
              <a:t>Processing sensory information</a:t>
            </a:r>
          </a:p>
          <a:p>
            <a:pPr lvl="1"/>
            <a:r>
              <a:rPr lang="en-US" dirty="0"/>
              <a:t>Perception and manipulation</a:t>
            </a:r>
          </a:p>
          <a:p>
            <a:pPr lvl="1"/>
            <a:r>
              <a:rPr lang="en-US" dirty="0"/>
              <a:t>Spatial orientation</a:t>
            </a:r>
          </a:p>
        </p:txBody>
      </p:sp>
    </p:spTree>
    <p:extLst>
      <p:ext uri="{BB962C8B-B14F-4D97-AF65-F5344CB8AC3E}">
        <p14:creationId xmlns:p14="http://schemas.microsoft.com/office/powerpoint/2010/main" val="1730697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6" y="481642"/>
            <a:ext cx="624427" cy="500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4" y="982132"/>
            <a:ext cx="11139778" cy="540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55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6" y="481642"/>
            <a:ext cx="624427" cy="500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Temporal Lobe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</a:t>
            </a:r>
            <a:r>
              <a:rPr lang="en-US" dirty="0"/>
              <a:t>on the sides of the brain</a:t>
            </a:r>
          </a:p>
          <a:p>
            <a:r>
              <a:rPr lang="en-US" dirty="0"/>
              <a:t>Functions:</a:t>
            </a:r>
          </a:p>
          <a:p>
            <a:pPr lvl="1"/>
            <a:r>
              <a:rPr lang="en-US" dirty="0"/>
              <a:t>Hearing</a:t>
            </a:r>
          </a:p>
          <a:p>
            <a:pPr lvl="1"/>
            <a:r>
              <a:rPr lang="en-US" dirty="0"/>
              <a:t>Memory</a:t>
            </a:r>
          </a:p>
          <a:p>
            <a:pPr lvl="1"/>
            <a:r>
              <a:rPr lang="en-US" dirty="0"/>
              <a:t>Language comprehension</a:t>
            </a:r>
          </a:p>
          <a:p>
            <a:pPr lvl="1"/>
            <a:r>
              <a:rPr lang="en-US" dirty="0"/>
              <a:t>Emotional responses</a:t>
            </a:r>
          </a:p>
        </p:txBody>
      </p:sp>
    </p:spTree>
    <p:extLst>
      <p:ext uri="{BB962C8B-B14F-4D97-AF65-F5344CB8AC3E}">
        <p14:creationId xmlns:p14="http://schemas.microsoft.com/office/powerpoint/2010/main" val="3343957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6" y="481642"/>
            <a:ext cx="624427" cy="500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4" y="982132"/>
            <a:ext cx="11139778" cy="540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6" y="481642"/>
            <a:ext cx="624427" cy="500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Occipital Lobe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</a:t>
            </a:r>
            <a:r>
              <a:rPr lang="en-US" dirty="0"/>
              <a:t>at the back of the brain</a:t>
            </a:r>
          </a:p>
          <a:p>
            <a:r>
              <a:rPr lang="en-US" dirty="0"/>
              <a:t>Functions:</a:t>
            </a:r>
          </a:p>
          <a:p>
            <a:pPr lvl="1"/>
            <a:r>
              <a:rPr lang="en-US" dirty="0"/>
              <a:t>Vision</a:t>
            </a:r>
          </a:p>
          <a:p>
            <a:pPr lvl="1"/>
            <a:r>
              <a:rPr lang="en-US" dirty="0"/>
              <a:t>Interpreting visual information from the eyes</a:t>
            </a:r>
          </a:p>
        </p:txBody>
      </p:sp>
    </p:spTree>
    <p:extLst>
      <p:ext uri="{BB962C8B-B14F-4D97-AF65-F5344CB8AC3E}">
        <p14:creationId xmlns:p14="http://schemas.microsoft.com/office/powerpoint/2010/main" val="1727305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6" y="481642"/>
            <a:ext cx="624427" cy="500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Peripheral Nervous System (PNS)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Part </a:t>
            </a:r>
            <a:r>
              <a:rPr lang="en-US" dirty="0"/>
              <a:t>of the nervous system outside the brain and spinal cord (CNS)</a:t>
            </a:r>
          </a:p>
          <a:p>
            <a:r>
              <a:rPr lang="en-US" dirty="0"/>
              <a:t>Includes </a:t>
            </a:r>
            <a:r>
              <a:rPr lang="en-US" b="1" dirty="0"/>
              <a:t>sensory neurons</a:t>
            </a:r>
            <a:r>
              <a:rPr lang="en-US" dirty="0"/>
              <a:t> and </a:t>
            </a:r>
            <a:r>
              <a:rPr lang="en-US" b="1" dirty="0"/>
              <a:t>motor neurons</a:t>
            </a:r>
            <a:endParaRPr lang="en-US" dirty="0"/>
          </a:p>
          <a:p>
            <a:r>
              <a:rPr lang="en-US" dirty="0"/>
              <a:t>Sensory neurons carry signals </a:t>
            </a:r>
            <a:r>
              <a:rPr lang="en-US" b="1" dirty="0"/>
              <a:t>to the CNS</a:t>
            </a:r>
            <a:endParaRPr lang="en-US" dirty="0"/>
          </a:p>
          <a:p>
            <a:r>
              <a:rPr lang="en-US" dirty="0"/>
              <a:t>Motor neurons carry signals </a:t>
            </a:r>
            <a:r>
              <a:rPr lang="en-US" b="1" dirty="0"/>
              <a:t>from the CNS</a:t>
            </a:r>
            <a:endParaRPr lang="en-US" dirty="0"/>
          </a:p>
          <a:p>
            <a:r>
              <a:rPr lang="en-US" dirty="0"/>
              <a:t>PNS has </a:t>
            </a:r>
            <a:r>
              <a:rPr lang="en-US" b="1" dirty="0"/>
              <a:t>two components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Somatic Nervous System</a:t>
            </a:r>
          </a:p>
          <a:p>
            <a:pPr lvl="1"/>
            <a:r>
              <a:rPr lang="en-US" dirty="0"/>
              <a:t>Autonomic Nervous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97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6" y="481642"/>
            <a:ext cx="624427" cy="500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4" y="982132"/>
            <a:ext cx="11139778" cy="540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14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6" y="481642"/>
            <a:ext cx="624427" cy="500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Cerebral Cortex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Outer </a:t>
            </a:r>
            <a:r>
              <a:rPr lang="en-US" dirty="0"/>
              <a:t>layer of the cerebrum</a:t>
            </a:r>
          </a:p>
          <a:p>
            <a:r>
              <a:rPr lang="en-US" dirty="0"/>
              <a:t>Responsible for:</a:t>
            </a:r>
          </a:p>
          <a:p>
            <a:pPr lvl="1"/>
            <a:r>
              <a:rPr lang="en-US" dirty="0"/>
              <a:t>Higher brain functions</a:t>
            </a:r>
          </a:p>
          <a:p>
            <a:pPr lvl="1"/>
            <a:r>
              <a:rPr lang="en-US" dirty="0"/>
              <a:t>Consciousness</a:t>
            </a:r>
          </a:p>
          <a:p>
            <a:pPr lvl="1"/>
            <a:r>
              <a:rPr lang="en-US" dirty="0"/>
              <a:t>Intelligence</a:t>
            </a:r>
          </a:p>
          <a:p>
            <a:pPr lvl="1"/>
            <a:r>
              <a:rPr lang="en-US" dirty="0"/>
              <a:t>Learning and memory</a:t>
            </a:r>
          </a:p>
          <a:p>
            <a:r>
              <a:rPr lang="en-US" dirty="0"/>
              <a:t>Divided into functional areas for different activities</a:t>
            </a:r>
          </a:p>
        </p:txBody>
      </p:sp>
    </p:spTree>
    <p:extLst>
      <p:ext uri="{BB962C8B-B14F-4D97-AF65-F5344CB8AC3E}">
        <p14:creationId xmlns:p14="http://schemas.microsoft.com/office/powerpoint/2010/main" val="948171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6" y="481642"/>
            <a:ext cx="624427" cy="500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7" y="982131"/>
            <a:ext cx="11243145" cy="537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96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6" y="481642"/>
            <a:ext cx="624427" cy="500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Basal Ganglia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</a:t>
            </a:r>
            <a:r>
              <a:rPr lang="en-US" dirty="0"/>
              <a:t>of nuclei located deep in the cerebral cortex</a:t>
            </a:r>
          </a:p>
          <a:p>
            <a:r>
              <a:rPr lang="en-US" dirty="0"/>
              <a:t>Involved in:</a:t>
            </a:r>
          </a:p>
          <a:p>
            <a:pPr lvl="1"/>
            <a:r>
              <a:rPr lang="en-US" dirty="0"/>
              <a:t>Regulation of movement</a:t>
            </a:r>
          </a:p>
          <a:p>
            <a:pPr lvl="1"/>
            <a:r>
              <a:rPr lang="en-US" dirty="0"/>
              <a:t>Behavior</a:t>
            </a:r>
          </a:p>
          <a:p>
            <a:pPr lvl="1"/>
            <a:r>
              <a:rPr lang="en-US" dirty="0"/>
              <a:t>Cognition</a:t>
            </a:r>
          </a:p>
        </p:txBody>
      </p:sp>
    </p:spTree>
    <p:extLst>
      <p:ext uri="{BB962C8B-B14F-4D97-AF65-F5344CB8AC3E}">
        <p14:creationId xmlns:p14="http://schemas.microsoft.com/office/powerpoint/2010/main" val="1488257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6" y="481642"/>
            <a:ext cx="624427" cy="500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Limbic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Located </a:t>
            </a:r>
            <a:r>
              <a:rPr lang="en-US" dirty="0"/>
              <a:t>beneath the cerebrum</a:t>
            </a:r>
          </a:p>
          <a:p>
            <a:r>
              <a:rPr lang="en-US" dirty="0"/>
              <a:t>Plays a key role in:</a:t>
            </a:r>
          </a:p>
          <a:p>
            <a:pPr lvl="1"/>
            <a:r>
              <a:rPr lang="en-US" dirty="0"/>
              <a:t>Emotions</a:t>
            </a:r>
          </a:p>
          <a:p>
            <a:pPr lvl="1"/>
            <a:r>
              <a:rPr lang="en-US" dirty="0"/>
              <a:t>Memory</a:t>
            </a:r>
          </a:p>
          <a:p>
            <a:pPr lvl="1"/>
            <a:r>
              <a:rPr lang="en-US" dirty="0"/>
              <a:t>Motivation</a:t>
            </a:r>
          </a:p>
          <a:p>
            <a:r>
              <a:rPr lang="en-US" dirty="0"/>
              <a:t>Includes structures such as:</a:t>
            </a:r>
          </a:p>
          <a:p>
            <a:pPr lvl="1"/>
            <a:r>
              <a:rPr lang="en-US" dirty="0"/>
              <a:t>Amygdala</a:t>
            </a:r>
          </a:p>
          <a:p>
            <a:pPr lvl="1"/>
            <a:r>
              <a:rPr lang="en-US" dirty="0"/>
              <a:t>Hippocampus</a:t>
            </a:r>
          </a:p>
          <a:p>
            <a:pPr lvl="1"/>
            <a:r>
              <a:rPr lang="en-US" dirty="0"/>
              <a:t>Thalamus</a:t>
            </a:r>
          </a:p>
          <a:p>
            <a:pPr lvl="1"/>
            <a:r>
              <a:rPr lang="en-US" dirty="0"/>
              <a:t>Hypothalamus</a:t>
            </a:r>
          </a:p>
          <a:p>
            <a:pPr lvl="1"/>
            <a:r>
              <a:rPr lang="en-US" dirty="0"/>
              <a:t>Cingulate gyrus</a:t>
            </a:r>
          </a:p>
        </p:txBody>
      </p:sp>
    </p:spTree>
    <p:extLst>
      <p:ext uri="{BB962C8B-B14F-4D97-AF65-F5344CB8AC3E}">
        <p14:creationId xmlns:p14="http://schemas.microsoft.com/office/powerpoint/2010/main" val="3309016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6" y="481642"/>
            <a:ext cx="624427" cy="500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7" y="982132"/>
            <a:ext cx="11171583" cy="542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92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6" y="481642"/>
            <a:ext cx="624427" cy="500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640" y="481643"/>
            <a:ext cx="11155680" cy="58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23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6" y="481642"/>
            <a:ext cx="624427" cy="500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982131"/>
            <a:ext cx="11219290" cy="538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8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6" y="481642"/>
            <a:ext cx="624427" cy="500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Somatic Nervous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Made </a:t>
            </a:r>
            <a:r>
              <a:rPr lang="en-US" dirty="0"/>
              <a:t>up of nerves connecting:</a:t>
            </a:r>
          </a:p>
          <a:p>
            <a:pPr lvl="1"/>
            <a:r>
              <a:rPr lang="en-US" dirty="0"/>
              <a:t>Voluntary skeletal muscles</a:t>
            </a:r>
          </a:p>
          <a:p>
            <a:pPr lvl="1"/>
            <a:r>
              <a:rPr lang="en-US" dirty="0"/>
              <a:t>Sensory receptors</a:t>
            </a:r>
          </a:p>
          <a:p>
            <a:r>
              <a:rPr lang="en-US" dirty="0"/>
              <a:t>Functions:</a:t>
            </a:r>
          </a:p>
          <a:p>
            <a:pPr lvl="1"/>
            <a:r>
              <a:rPr lang="en-US" dirty="0"/>
              <a:t>Carries information </a:t>
            </a:r>
            <a:r>
              <a:rPr lang="en-US" b="1" dirty="0"/>
              <a:t>to the CNS</a:t>
            </a:r>
            <a:endParaRPr lang="en-US" dirty="0"/>
          </a:p>
          <a:p>
            <a:pPr lvl="1"/>
            <a:r>
              <a:rPr lang="en-US" dirty="0"/>
              <a:t>Carries neural impulses </a:t>
            </a:r>
            <a:r>
              <a:rPr lang="en-US" b="1" dirty="0"/>
              <a:t>away from the CNS</a:t>
            </a:r>
            <a:endParaRPr lang="en-US" dirty="0"/>
          </a:p>
          <a:p>
            <a:r>
              <a:rPr lang="en-US" dirty="0"/>
              <a:t>Responsible for </a:t>
            </a:r>
            <a:r>
              <a:rPr lang="en-US" b="1" dirty="0"/>
              <a:t>voluntary 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31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6" y="481642"/>
            <a:ext cx="624427" cy="500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Autonomic Nervous System (ANS)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813" y="2644396"/>
            <a:ext cx="9601196" cy="3318936"/>
          </a:xfrm>
        </p:spPr>
        <p:txBody>
          <a:bodyPr/>
          <a:lstStyle/>
          <a:p>
            <a:r>
              <a:rPr lang="en-US" dirty="0" smtClean="0"/>
              <a:t>Controls </a:t>
            </a:r>
            <a:r>
              <a:rPr lang="en-US" b="1" dirty="0"/>
              <a:t>involuntary activities</a:t>
            </a:r>
            <a:endParaRPr lang="en-US" dirty="0"/>
          </a:p>
          <a:p>
            <a:r>
              <a:rPr lang="en-US" dirty="0"/>
              <a:t>Consists of two divisions:</a:t>
            </a:r>
          </a:p>
          <a:p>
            <a:pPr lvl="1"/>
            <a:r>
              <a:rPr lang="en-US" dirty="0"/>
              <a:t>Sympathetic Nervous System</a:t>
            </a:r>
          </a:p>
          <a:p>
            <a:pPr lvl="1"/>
            <a:r>
              <a:rPr lang="en-US" dirty="0"/>
              <a:t>Parasympathetic Nervous System</a:t>
            </a:r>
          </a:p>
        </p:txBody>
      </p:sp>
    </p:spTree>
    <p:extLst>
      <p:ext uri="{BB962C8B-B14F-4D97-AF65-F5344CB8AC3E}">
        <p14:creationId xmlns:p14="http://schemas.microsoft.com/office/powerpoint/2010/main" val="3945405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6" y="481642"/>
            <a:ext cx="624427" cy="500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Sympathetic Nervous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Prepares </a:t>
            </a:r>
            <a:r>
              <a:rPr lang="en-US" dirty="0"/>
              <a:t>the body for </a:t>
            </a:r>
            <a:r>
              <a:rPr lang="en-US" b="1" dirty="0"/>
              <a:t>emergency situations</a:t>
            </a:r>
            <a:endParaRPr lang="en-US" dirty="0"/>
          </a:p>
          <a:p>
            <a:r>
              <a:rPr lang="en-US" dirty="0"/>
              <a:t>Known as </a:t>
            </a:r>
            <a:r>
              <a:rPr lang="en-US" b="1" dirty="0"/>
              <a:t>“fight or flight”</a:t>
            </a:r>
            <a:r>
              <a:rPr lang="en-US" dirty="0"/>
              <a:t> response</a:t>
            </a:r>
          </a:p>
          <a:p>
            <a:r>
              <a:rPr lang="en-US" dirty="0"/>
              <a:t>Causes:</a:t>
            </a:r>
          </a:p>
          <a:p>
            <a:pPr lvl="1"/>
            <a:r>
              <a:rPr lang="en-US" dirty="0"/>
              <a:t>Rapid heartbeat</a:t>
            </a:r>
          </a:p>
          <a:p>
            <a:pPr lvl="1"/>
            <a:r>
              <a:rPr lang="en-US" dirty="0"/>
              <a:t>Tremors</a:t>
            </a:r>
          </a:p>
          <a:p>
            <a:pPr lvl="1"/>
            <a:r>
              <a:rPr lang="en-US" dirty="0"/>
              <a:t>Sweating</a:t>
            </a:r>
          </a:p>
          <a:p>
            <a:r>
              <a:rPr lang="en-US" dirty="0"/>
              <a:t>Mobilizes the body to respond to stress</a:t>
            </a:r>
          </a:p>
        </p:txBody>
      </p:sp>
    </p:spTree>
    <p:extLst>
      <p:ext uri="{BB962C8B-B14F-4D97-AF65-F5344CB8AC3E}">
        <p14:creationId xmlns:p14="http://schemas.microsoft.com/office/powerpoint/2010/main" val="3003316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6" y="481642"/>
            <a:ext cx="624427" cy="500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Parasympathetic Nervous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Controls </a:t>
            </a:r>
            <a:r>
              <a:rPr lang="en-US" b="1" dirty="0"/>
              <a:t>normal body operations</a:t>
            </a:r>
            <a:endParaRPr lang="en-US" dirty="0"/>
          </a:p>
          <a:p>
            <a:r>
              <a:rPr lang="en-US" dirty="0"/>
              <a:t>Functions include:</a:t>
            </a:r>
          </a:p>
          <a:p>
            <a:pPr lvl="1"/>
            <a:r>
              <a:rPr lang="en-US" dirty="0"/>
              <a:t>Digestion</a:t>
            </a:r>
          </a:p>
          <a:p>
            <a:pPr lvl="1"/>
            <a:r>
              <a:rPr lang="en-US" dirty="0"/>
              <a:t>Regulation of blood pressure</a:t>
            </a:r>
          </a:p>
          <a:p>
            <a:pPr lvl="1"/>
            <a:r>
              <a:rPr lang="en-US" dirty="0"/>
              <a:t>Heart rate control</a:t>
            </a:r>
          </a:p>
          <a:p>
            <a:r>
              <a:rPr lang="en-US" dirty="0"/>
              <a:t>Helps the body </a:t>
            </a:r>
            <a:r>
              <a:rPr lang="en-US" b="1" dirty="0"/>
              <a:t>return to normal</a:t>
            </a:r>
            <a:r>
              <a:rPr lang="en-US" dirty="0"/>
              <a:t> after emergencies</a:t>
            </a:r>
          </a:p>
        </p:txBody>
      </p:sp>
    </p:spTree>
    <p:extLst>
      <p:ext uri="{BB962C8B-B14F-4D97-AF65-F5344CB8AC3E}">
        <p14:creationId xmlns:p14="http://schemas.microsoft.com/office/powerpoint/2010/main" val="2108669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6" y="481642"/>
            <a:ext cx="624427" cy="500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Cerebrum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Largest </a:t>
            </a:r>
            <a:r>
              <a:rPr lang="en-US" dirty="0"/>
              <a:t>and most prominent part of the human brain</a:t>
            </a:r>
          </a:p>
          <a:p>
            <a:r>
              <a:rPr lang="en-US" dirty="0"/>
              <a:t>Responsible for:</a:t>
            </a:r>
          </a:p>
          <a:p>
            <a:pPr lvl="1"/>
            <a:r>
              <a:rPr lang="en-US" dirty="0"/>
              <a:t>Higher mental functions</a:t>
            </a:r>
          </a:p>
          <a:p>
            <a:pPr lvl="1"/>
            <a:r>
              <a:rPr lang="en-US" dirty="0"/>
              <a:t>Intelligence and memory</a:t>
            </a:r>
          </a:p>
          <a:p>
            <a:pPr lvl="1"/>
            <a:r>
              <a:rPr lang="en-US" dirty="0"/>
              <a:t>Conscious thought</a:t>
            </a:r>
          </a:p>
          <a:p>
            <a:pPr lvl="1"/>
            <a:r>
              <a:rPr lang="en-US" dirty="0"/>
              <a:t>Voluntary </a:t>
            </a:r>
            <a:r>
              <a:rPr lang="en-US" dirty="0" smtClean="0"/>
              <a:t>movements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17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6" y="481642"/>
            <a:ext cx="624427" cy="500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2"/>
            <a:ext cx="11203388" cy="540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22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6" y="481642"/>
            <a:ext cx="624427" cy="500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Divided into </a:t>
            </a:r>
            <a:r>
              <a:rPr lang="en-US" b="1" dirty="0"/>
              <a:t>two hemispheres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Left Hemisphere</a:t>
            </a:r>
          </a:p>
          <a:p>
            <a:pPr lvl="1"/>
            <a:r>
              <a:rPr lang="en-US" dirty="0"/>
              <a:t>Right Hemisphere</a:t>
            </a:r>
          </a:p>
          <a:p>
            <a:r>
              <a:rPr lang="en-US" dirty="0"/>
              <a:t>Each hemisphere controls the </a:t>
            </a:r>
            <a:r>
              <a:rPr lang="en-US" b="1" dirty="0"/>
              <a:t>opposite side of the 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881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</TotalTime>
  <Words>388</Words>
  <Application>Microsoft Office PowerPoint</Application>
  <PresentationFormat>Widescreen</PresentationFormat>
  <Paragraphs>107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Garamond</vt:lpstr>
      <vt:lpstr>Organic</vt:lpstr>
      <vt:lpstr>BASIC MEDICAL SCIENCE </vt:lpstr>
      <vt:lpstr>Peripheral Nervous System (PNS)</vt:lpstr>
      <vt:lpstr>Somatic Nervous System</vt:lpstr>
      <vt:lpstr>Autonomic Nervous System (ANS)</vt:lpstr>
      <vt:lpstr>Sympathetic Nervous System</vt:lpstr>
      <vt:lpstr>Parasympathetic Nervous System</vt:lpstr>
      <vt:lpstr>Cerebrum</vt:lpstr>
      <vt:lpstr>PowerPoint Presentation</vt:lpstr>
      <vt:lpstr>Continued </vt:lpstr>
      <vt:lpstr>PowerPoint Presentation</vt:lpstr>
      <vt:lpstr>Cerebral Hemispheres</vt:lpstr>
      <vt:lpstr>PowerPoint Presentation</vt:lpstr>
      <vt:lpstr>Lobes of the Cerebrum</vt:lpstr>
      <vt:lpstr>PowerPoint Presentation</vt:lpstr>
      <vt:lpstr>Parietal Lobe</vt:lpstr>
      <vt:lpstr>PowerPoint Presentation</vt:lpstr>
      <vt:lpstr>Temporal Lobe</vt:lpstr>
      <vt:lpstr>PowerPoint Presentation</vt:lpstr>
      <vt:lpstr>Occipital Lobe</vt:lpstr>
      <vt:lpstr>PowerPoint Presentation</vt:lpstr>
      <vt:lpstr>Cerebral Cortex</vt:lpstr>
      <vt:lpstr>PowerPoint Presentation</vt:lpstr>
      <vt:lpstr>Basal Ganglia</vt:lpstr>
      <vt:lpstr>Limbic System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Moorche</dc:creator>
  <cp:lastModifiedBy>Moorche</cp:lastModifiedBy>
  <cp:revision>4</cp:revision>
  <dcterms:created xsi:type="dcterms:W3CDTF">2026-01-26T12:54:18Z</dcterms:created>
  <dcterms:modified xsi:type="dcterms:W3CDTF">2026-01-26T13:24:41Z</dcterms:modified>
</cp:coreProperties>
</file>