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6" y="1423283"/>
            <a:ext cx="727004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8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Family </a:t>
            </a:r>
            <a:r>
              <a:rPr lang="en-US" dirty="0"/>
              <a:t>environment</a:t>
            </a:r>
          </a:p>
          <a:p>
            <a:r>
              <a:rPr lang="en-US" dirty="0"/>
              <a:t>Parenting style</a:t>
            </a:r>
          </a:p>
          <a:p>
            <a:r>
              <a:rPr lang="en-US" dirty="0"/>
              <a:t>Peer group</a:t>
            </a:r>
          </a:p>
          <a:p>
            <a:r>
              <a:rPr lang="en-US" dirty="0"/>
              <a:t>School and teachers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Democratic parenting encourages independence and 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65324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Cultural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Customs </a:t>
            </a:r>
            <a:r>
              <a:rPr lang="en-US" dirty="0"/>
              <a:t>and traditions</a:t>
            </a:r>
          </a:p>
          <a:p>
            <a:r>
              <a:rPr lang="en-US" dirty="0"/>
              <a:t>Values and beliefs</a:t>
            </a:r>
          </a:p>
          <a:p>
            <a:r>
              <a:rPr lang="en-US" dirty="0"/>
              <a:t>Religion</a:t>
            </a:r>
          </a:p>
          <a:p>
            <a:r>
              <a:rPr lang="en-US" dirty="0"/>
              <a:t>Social norms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Collectivist cultures promote cooperation and interdependence.</a:t>
            </a:r>
          </a:p>
        </p:txBody>
      </p:sp>
    </p:spTree>
    <p:extLst>
      <p:ext uri="{BB962C8B-B14F-4D97-AF65-F5344CB8AC3E}">
        <p14:creationId xmlns:p14="http://schemas.microsoft.com/office/powerpoint/2010/main" val="59592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Environmental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 </a:t>
            </a:r>
            <a:r>
              <a:rPr lang="en-US" dirty="0"/>
              <a:t>conditions</a:t>
            </a:r>
          </a:p>
          <a:p>
            <a:r>
              <a:rPr lang="en-US" dirty="0"/>
              <a:t>Living environment</a:t>
            </a:r>
          </a:p>
          <a:p>
            <a:r>
              <a:rPr lang="en-US" dirty="0"/>
              <a:t>Stressful life events</a:t>
            </a:r>
          </a:p>
          <a:p>
            <a:r>
              <a:rPr lang="en-US" dirty="0"/>
              <a:t>Occupational environment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Unstable home environments may lead to emotional insecurity.</a:t>
            </a:r>
          </a:p>
        </p:txBody>
      </p:sp>
    </p:spTree>
    <p:extLst>
      <p:ext uri="{BB962C8B-B14F-4D97-AF65-F5344CB8AC3E}">
        <p14:creationId xmlns:p14="http://schemas.microsoft.com/office/powerpoint/2010/main" val="2993761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Theories of Personality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Psychoanalytic </a:t>
            </a:r>
            <a:r>
              <a:rPr lang="en-US" dirty="0"/>
              <a:t>Theory</a:t>
            </a:r>
          </a:p>
          <a:p>
            <a:r>
              <a:rPr lang="en-US" dirty="0"/>
              <a:t>Psychosocial Theory</a:t>
            </a:r>
          </a:p>
          <a:p>
            <a:r>
              <a:rPr lang="en-US" dirty="0"/>
              <a:t>Trait Theory</a:t>
            </a:r>
          </a:p>
          <a:p>
            <a:r>
              <a:rPr lang="en-US" dirty="0" err="1"/>
              <a:t>Behavioural</a:t>
            </a:r>
            <a:r>
              <a:rPr lang="en-US" dirty="0"/>
              <a:t> Theory</a:t>
            </a:r>
          </a:p>
          <a:p>
            <a:r>
              <a:rPr lang="en-US" dirty="0"/>
              <a:t>Social Learning Theory</a:t>
            </a:r>
          </a:p>
          <a:p>
            <a:r>
              <a:rPr lang="en-US" dirty="0"/>
              <a:t>Humanistic Theory</a:t>
            </a:r>
          </a:p>
        </p:txBody>
      </p:sp>
    </p:spTree>
    <p:extLst>
      <p:ext uri="{BB962C8B-B14F-4D97-AF65-F5344CB8AC3E}">
        <p14:creationId xmlns:p14="http://schemas.microsoft.com/office/powerpoint/2010/main" val="2490275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Psychoanalytic Theory (Sigmund Freud)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Personality </a:t>
            </a:r>
            <a:r>
              <a:rPr lang="en-US" dirty="0"/>
              <a:t>shaped by </a:t>
            </a:r>
            <a:r>
              <a:rPr lang="en-US" b="1" dirty="0"/>
              <a:t>unconscious forces</a:t>
            </a:r>
            <a:endParaRPr lang="en-US" dirty="0"/>
          </a:p>
          <a:p>
            <a:r>
              <a:rPr lang="en-US" dirty="0"/>
              <a:t>Structure of personality:</a:t>
            </a:r>
          </a:p>
          <a:p>
            <a:pPr lvl="1"/>
            <a:r>
              <a:rPr lang="en-US" dirty="0"/>
              <a:t>Id</a:t>
            </a:r>
          </a:p>
          <a:p>
            <a:pPr lvl="1"/>
            <a:r>
              <a:rPr lang="en-US" dirty="0"/>
              <a:t>Ego</a:t>
            </a:r>
          </a:p>
          <a:p>
            <a:pPr lvl="1"/>
            <a:r>
              <a:rPr lang="en-US" dirty="0"/>
              <a:t>Superego</a:t>
            </a:r>
          </a:p>
          <a:p>
            <a:r>
              <a:rPr lang="en-US" dirty="0"/>
              <a:t>Emphasis on </a:t>
            </a:r>
            <a:r>
              <a:rPr lang="en-US" b="1" dirty="0"/>
              <a:t>early childhood experiences</a:t>
            </a:r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Unresolved childhood conflicts may affect adult personality.</a:t>
            </a:r>
          </a:p>
        </p:txBody>
      </p:sp>
    </p:spTree>
    <p:extLst>
      <p:ext uri="{BB962C8B-B14F-4D97-AF65-F5344CB8AC3E}">
        <p14:creationId xmlns:p14="http://schemas.microsoft.com/office/powerpoint/2010/main" val="4060855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Psychosocial Theory (Erik Erikson)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Personality </a:t>
            </a:r>
            <a:r>
              <a:rPr lang="en-US" dirty="0"/>
              <a:t>develops through </a:t>
            </a:r>
            <a:r>
              <a:rPr lang="en-US" b="1" dirty="0"/>
              <a:t>eight stages</a:t>
            </a:r>
            <a:endParaRPr lang="en-US" dirty="0"/>
          </a:p>
          <a:p>
            <a:r>
              <a:rPr lang="en-US" dirty="0"/>
              <a:t>Each stage involves a psychosocial crisis</a:t>
            </a:r>
          </a:p>
          <a:p>
            <a:r>
              <a:rPr lang="en-US" dirty="0"/>
              <a:t>Successful resolution leads to healthy personality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Identity formation during adolescence is crucial.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23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Trait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Personality </a:t>
            </a:r>
            <a:r>
              <a:rPr lang="en-US" dirty="0"/>
              <a:t>consists of </a:t>
            </a:r>
            <a:r>
              <a:rPr lang="en-US" b="1" dirty="0"/>
              <a:t>traits</a:t>
            </a:r>
            <a:endParaRPr lang="en-US" dirty="0"/>
          </a:p>
          <a:p>
            <a:r>
              <a:rPr lang="en-US" dirty="0"/>
              <a:t>Traits are relatively stable</a:t>
            </a:r>
          </a:p>
          <a:p>
            <a:r>
              <a:rPr lang="en-US" dirty="0"/>
              <a:t>Major contributors:</a:t>
            </a:r>
          </a:p>
          <a:p>
            <a:pPr lvl="1"/>
            <a:r>
              <a:rPr lang="en-US" dirty="0" err="1"/>
              <a:t>Allport</a:t>
            </a:r>
            <a:endParaRPr lang="en-US" dirty="0"/>
          </a:p>
          <a:p>
            <a:pPr lvl="1"/>
            <a:r>
              <a:rPr lang="en-US" dirty="0"/>
              <a:t>Cattell</a:t>
            </a:r>
          </a:p>
          <a:p>
            <a:pPr lvl="1"/>
            <a:r>
              <a:rPr lang="en-US" dirty="0"/>
              <a:t>Eysenck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Introversion and extroversion influence social behavior.</a:t>
            </a:r>
          </a:p>
        </p:txBody>
      </p:sp>
    </p:spTree>
    <p:extLst>
      <p:ext uri="{BB962C8B-B14F-4D97-AF65-F5344CB8AC3E}">
        <p14:creationId xmlns:p14="http://schemas.microsoft.com/office/powerpoint/2010/main" val="2814211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Behavioural</a:t>
            </a:r>
            <a:r>
              <a:rPr lang="en-US" b="1" dirty="0"/>
              <a:t> </a:t>
            </a:r>
            <a:r>
              <a:rPr lang="en-US" b="1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</a:t>
            </a:r>
            <a:r>
              <a:rPr lang="en-US" dirty="0"/>
              <a:t>by </a:t>
            </a:r>
            <a:r>
              <a:rPr lang="en-US" b="1" dirty="0"/>
              <a:t>B.F. Skinner</a:t>
            </a:r>
            <a:endParaRPr lang="en-US" dirty="0"/>
          </a:p>
          <a:p>
            <a:r>
              <a:rPr lang="en-US" dirty="0"/>
              <a:t>Personality is learned through:</a:t>
            </a:r>
          </a:p>
          <a:p>
            <a:pPr lvl="1"/>
            <a:r>
              <a:rPr lang="en-US" dirty="0"/>
              <a:t>Conditioning</a:t>
            </a:r>
          </a:p>
          <a:p>
            <a:pPr lvl="1"/>
            <a:r>
              <a:rPr lang="en-US" dirty="0"/>
              <a:t>Reinforcement</a:t>
            </a:r>
          </a:p>
          <a:p>
            <a:pPr lvl="1"/>
            <a:r>
              <a:rPr lang="en-US" dirty="0"/>
              <a:t>Punishment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Rewarding good behavior increases its repetition.</a:t>
            </a:r>
          </a:p>
        </p:txBody>
      </p:sp>
    </p:spTree>
    <p:extLst>
      <p:ext uri="{BB962C8B-B14F-4D97-AF65-F5344CB8AC3E}">
        <p14:creationId xmlns:p14="http://schemas.microsoft.com/office/powerpoint/2010/main" val="3262463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Learning Theory (Bandura)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Personality </a:t>
            </a:r>
            <a:r>
              <a:rPr lang="en-US" dirty="0"/>
              <a:t>develops through:</a:t>
            </a:r>
          </a:p>
          <a:p>
            <a:pPr lvl="1"/>
            <a:r>
              <a:rPr lang="en-US" dirty="0"/>
              <a:t>Observation</a:t>
            </a:r>
          </a:p>
          <a:p>
            <a:pPr lvl="1"/>
            <a:r>
              <a:rPr lang="en-US" dirty="0"/>
              <a:t>Imitation</a:t>
            </a:r>
          </a:p>
          <a:p>
            <a:pPr lvl="1"/>
            <a:r>
              <a:rPr lang="en-US" dirty="0"/>
              <a:t>Modeling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Children imitate parents’ behavior patterns.</a:t>
            </a:r>
          </a:p>
        </p:txBody>
      </p:sp>
    </p:spTree>
    <p:extLst>
      <p:ext uri="{BB962C8B-B14F-4D97-AF65-F5344CB8AC3E}">
        <p14:creationId xmlns:p14="http://schemas.microsoft.com/office/powerpoint/2010/main" val="1275022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Humanistic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Focuses </a:t>
            </a:r>
            <a:r>
              <a:rPr lang="en-US" dirty="0"/>
              <a:t>on </a:t>
            </a:r>
            <a:r>
              <a:rPr lang="en-US" b="1" dirty="0"/>
              <a:t>self-growth and free will</a:t>
            </a:r>
            <a:endParaRPr lang="en-US" dirty="0"/>
          </a:p>
          <a:p>
            <a:r>
              <a:rPr lang="en-US" dirty="0"/>
              <a:t>Key contributors:</a:t>
            </a:r>
          </a:p>
          <a:p>
            <a:pPr lvl="1"/>
            <a:r>
              <a:rPr lang="en-US" dirty="0"/>
              <a:t>Abraham Maslow</a:t>
            </a:r>
          </a:p>
          <a:p>
            <a:pPr lvl="1"/>
            <a:r>
              <a:rPr lang="en-US" dirty="0"/>
              <a:t>Carl Rogers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Supportive environments promote self-actualization.</a:t>
            </a:r>
          </a:p>
        </p:txBody>
      </p:sp>
    </p:spTree>
    <p:extLst>
      <p:ext uri="{BB962C8B-B14F-4D97-AF65-F5344CB8AC3E}">
        <p14:creationId xmlns:p14="http://schemas.microsoft.com/office/powerpoint/2010/main" val="418000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PERSONALITY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Personality </a:t>
            </a:r>
            <a:r>
              <a:rPr lang="en-US" dirty="0"/>
              <a:t>development is a major area of study in </a:t>
            </a:r>
            <a:r>
              <a:rPr lang="en-US" b="1" dirty="0" err="1"/>
              <a:t>behavioural</a:t>
            </a:r>
            <a:r>
              <a:rPr lang="en-US" b="1" dirty="0"/>
              <a:t> sciences</a:t>
            </a:r>
            <a:endParaRPr lang="en-US" dirty="0"/>
          </a:p>
          <a:p>
            <a:r>
              <a:rPr lang="en-US" dirty="0"/>
              <a:t>It explains </a:t>
            </a:r>
            <a:r>
              <a:rPr lang="en-US" b="1" dirty="0"/>
              <a:t>individual differences in behavior</a:t>
            </a:r>
            <a:endParaRPr lang="en-US" dirty="0"/>
          </a:p>
          <a:p>
            <a:r>
              <a:rPr lang="en-US" dirty="0"/>
              <a:t>Focuses on </a:t>
            </a:r>
            <a:r>
              <a:rPr lang="en-US" b="1" dirty="0"/>
              <a:t>how personality is formed, shaped, and modified</a:t>
            </a:r>
            <a:endParaRPr lang="en-US" dirty="0"/>
          </a:p>
          <a:p>
            <a:r>
              <a:rPr lang="en-US" dirty="0"/>
              <a:t>Influenced by </a:t>
            </a:r>
            <a:r>
              <a:rPr lang="en-US" b="1" dirty="0"/>
              <a:t>biological, psychological, and socio-cultural factors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93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Importance of Personality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Improves </a:t>
            </a:r>
            <a:r>
              <a:rPr lang="en-US" dirty="0"/>
              <a:t>interpersonal relationships</a:t>
            </a:r>
          </a:p>
          <a:p>
            <a:r>
              <a:rPr lang="en-US" dirty="0"/>
              <a:t>Enhances emotional stability</a:t>
            </a:r>
          </a:p>
          <a:p>
            <a:r>
              <a:rPr lang="en-US" dirty="0"/>
              <a:t>Promotes self-awareness</a:t>
            </a:r>
          </a:p>
          <a:p>
            <a:r>
              <a:rPr lang="en-US" dirty="0"/>
              <a:t>Helps in social and professional adjustment</a:t>
            </a:r>
          </a:p>
        </p:txBody>
      </p:sp>
    </p:spTree>
    <p:extLst>
      <p:ext uri="{BB962C8B-B14F-4D97-AF65-F5344CB8AC3E}">
        <p14:creationId xmlns:p14="http://schemas.microsoft.com/office/powerpoint/2010/main" val="4130614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1"/>
            <a:ext cx="11203387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4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Meaning of Personality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totality of an individual’s organized and consistent patterns of thinking, feeling, and behaving.”</a:t>
            </a:r>
          </a:p>
        </p:txBody>
      </p:sp>
    </p:spTree>
    <p:extLst>
      <p:ext uri="{BB962C8B-B14F-4D97-AF65-F5344CB8AC3E}">
        <p14:creationId xmlns:p14="http://schemas.microsoft.com/office/powerpoint/2010/main" val="425254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 of Personality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</a:t>
            </a:r>
            <a:r>
              <a:rPr lang="en-US" dirty="0"/>
              <a:t>to each individual</a:t>
            </a:r>
          </a:p>
          <a:p>
            <a:r>
              <a:rPr lang="en-US" dirty="0"/>
              <a:t>Relatively stable</a:t>
            </a:r>
          </a:p>
          <a:p>
            <a:r>
              <a:rPr lang="en-US" dirty="0"/>
              <a:t>Dynamic and adaptable</a:t>
            </a:r>
          </a:p>
          <a:p>
            <a:r>
              <a:rPr lang="en-US" dirty="0"/>
              <a:t>Organized and integrated</a:t>
            </a:r>
          </a:p>
          <a:p>
            <a:r>
              <a:rPr lang="en-US" dirty="0"/>
              <a:t>Expressed through behavior</a:t>
            </a:r>
          </a:p>
        </p:txBody>
      </p:sp>
    </p:spTree>
    <p:extLst>
      <p:ext uri="{BB962C8B-B14F-4D97-AF65-F5344CB8AC3E}">
        <p14:creationId xmlns:p14="http://schemas.microsoft.com/office/powerpoint/2010/main" val="186769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Meaning of Personality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Personality </a:t>
            </a:r>
            <a:r>
              <a:rPr lang="en-US" dirty="0"/>
              <a:t>development refers to:</a:t>
            </a:r>
          </a:p>
          <a:p>
            <a:r>
              <a:rPr lang="en-US" dirty="0"/>
              <a:t>The </a:t>
            </a:r>
            <a:r>
              <a:rPr lang="en-US" b="1" dirty="0"/>
              <a:t>continuous process</a:t>
            </a:r>
            <a:r>
              <a:rPr lang="en-US" dirty="0"/>
              <a:t> by which personality patterns evolve</a:t>
            </a:r>
          </a:p>
          <a:p>
            <a:r>
              <a:rPr lang="en-US" dirty="0"/>
              <a:t>Interaction between </a:t>
            </a:r>
            <a:r>
              <a:rPr lang="en-US" b="1" dirty="0"/>
              <a:t>heredity and environment</a:t>
            </a:r>
            <a:endParaRPr lang="en-US" dirty="0"/>
          </a:p>
          <a:p>
            <a:r>
              <a:rPr lang="en-US" dirty="0"/>
              <a:t>Changes occurring </a:t>
            </a:r>
            <a:r>
              <a:rPr lang="en-US" b="1" dirty="0"/>
              <a:t>throughout the lifespan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4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Nature of Personality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Lifelong </a:t>
            </a:r>
            <a:r>
              <a:rPr lang="en-US" dirty="0"/>
              <a:t>process</a:t>
            </a:r>
          </a:p>
          <a:p>
            <a:r>
              <a:rPr lang="en-US" dirty="0"/>
              <a:t>Begins at birth and continues till death</a:t>
            </a:r>
          </a:p>
          <a:p>
            <a:r>
              <a:rPr lang="en-US" dirty="0"/>
              <a:t>Influenced by learning and experience</a:t>
            </a:r>
          </a:p>
          <a:p>
            <a:r>
              <a:rPr lang="en-US" dirty="0"/>
              <a:t>Both conscious and unconscious processes involved</a:t>
            </a:r>
          </a:p>
        </p:txBody>
      </p:sp>
    </p:spTree>
    <p:extLst>
      <p:ext uri="{BB962C8B-B14F-4D97-AF65-F5344CB8AC3E}">
        <p14:creationId xmlns:p14="http://schemas.microsoft.com/office/powerpoint/2010/main" val="203941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Determinants of Personality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 </a:t>
            </a:r>
            <a:r>
              <a:rPr lang="en-US" dirty="0"/>
              <a:t>factors</a:t>
            </a:r>
          </a:p>
          <a:p>
            <a:r>
              <a:rPr lang="en-US" dirty="0"/>
              <a:t>Psychological factors</a:t>
            </a:r>
          </a:p>
          <a:p>
            <a:r>
              <a:rPr lang="en-US" dirty="0"/>
              <a:t>Social factors</a:t>
            </a:r>
          </a:p>
          <a:p>
            <a:r>
              <a:rPr lang="en-US" dirty="0"/>
              <a:t>Cultural factors</a:t>
            </a:r>
          </a:p>
          <a:p>
            <a:r>
              <a:rPr lang="en-US" dirty="0"/>
              <a:t>Environmental factors</a:t>
            </a:r>
          </a:p>
        </p:txBody>
      </p:sp>
    </p:spTree>
    <p:extLst>
      <p:ext uri="{BB962C8B-B14F-4D97-AF65-F5344CB8AC3E}">
        <p14:creationId xmlns:p14="http://schemas.microsoft.com/office/powerpoint/2010/main" val="201236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Biological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Heredity</a:t>
            </a:r>
            <a:endParaRPr lang="en-US" dirty="0"/>
          </a:p>
          <a:p>
            <a:r>
              <a:rPr lang="en-US" dirty="0"/>
              <a:t>Physical constitution</a:t>
            </a:r>
          </a:p>
          <a:p>
            <a:r>
              <a:rPr lang="en-US" dirty="0"/>
              <a:t>Nervous system</a:t>
            </a:r>
          </a:p>
          <a:p>
            <a:r>
              <a:rPr lang="en-US" dirty="0"/>
              <a:t>Endocrine glands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child may inherit an aggressive or calm temperament from parents.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7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87" y="500932"/>
            <a:ext cx="72700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Psychological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Intelligence</a:t>
            </a:r>
            <a:endParaRPr lang="en-US" dirty="0"/>
          </a:p>
          <a:p>
            <a:r>
              <a:rPr lang="en-US" dirty="0"/>
              <a:t>Emotions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Self-concept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High self-esteem contributes to confidence and positive social behavior.</a:t>
            </a:r>
          </a:p>
        </p:txBody>
      </p:sp>
    </p:spTree>
    <p:extLst>
      <p:ext uri="{BB962C8B-B14F-4D97-AF65-F5344CB8AC3E}">
        <p14:creationId xmlns:p14="http://schemas.microsoft.com/office/powerpoint/2010/main" val="98479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362</Words>
  <Application>Microsoft Office PowerPoint</Application>
  <PresentationFormat>Widescreen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BEHAVIOURAL SCIENCES </vt:lpstr>
      <vt:lpstr>PERSONALITY DEVELOPMENT</vt:lpstr>
      <vt:lpstr>Meaning of Personality</vt:lpstr>
      <vt:lpstr>Characteristics of Personality</vt:lpstr>
      <vt:lpstr>Meaning of Personality Development</vt:lpstr>
      <vt:lpstr>Nature of Personality Development</vt:lpstr>
      <vt:lpstr>Determinants of Personality Development</vt:lpstr>
      <vt:lpstr>Biological Factors</vt:lpstr>
      <vt:lpstr>Psychological Factors</vt:lpstr>
      <vt:lpstr>Social Factors</vt:lpstr>
      <vt:lpstr>Cultural Factors</vt:lpstr>
      <vt:lpstr>Environmental Factors</vt:lpstr>
      <vt:lpstr>Theories of Personality Development</vt:lpstr>
      <vt:lpstr>Psychoanalytic Theory (Sigmund Freud)</vt:lpstr>
      <vt:lpstr>Psychosocial Theory (Erik Erikson)</vt:lpstr>
      <vt:lpstr>Trait Theory</vt:lpstr>
      <vt:lpstr>Behavioural Theory</vt:lpstr>
      <vt:lpstr>Social Learning Theory (Bandura)</vt:lpstr>
      <vt:lpstr>Humanistic Theory</vt:lpstr>
      <vt:lpstr>Importance of Personality Development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4</cp:revision>
  <dcterms:created xsi:type="dcterms:W3CDTF">2026-01-25T14:52:13Z</dcterms:created>
  <dcterms:modified xsi:type="dcterms:W3CDTF">2026-01-25T15:23:26Z</dcterms:modified>
</cp:coreProperties>
</file>