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71" r:id="rId5"/>
    <p:sldId id="272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78" y="1391478"/>
            <a:ext cx="74290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0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3"/>
            <a:ext cx="11203387" cy="5848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Root:</a:t>
            </a:r>
            <a:endParaRPr lang="en-US" dirty="0"/>
          </a:p>
          <a:p>
            <a:r>
              <a:rPr lang="en-US" b="1" dirty="0"/>
              <a:t>C5–C6</a:t>
            </a:r>
            <a:endParaRPr lang="en-US" dirty="0"/>
          </a:p>
          <a:p>
            <a:r>
              <a:rPr lang="en-US" b="1" dirty="0"/>
              <a:t>Functions:</a:t>
            </a:r>
            <a:endParaRPr lang="en-US" dirty="0"/>
          </a:p>
          <a:p>
            <a:r>
              <a:rPr lang="en-US" b="1" dirty="0"/>
              <a:t>Chief flexor of elbow</a:t>
            </a:r>
            <a:r>
              <a:rPr lang="en-US" dirty="0"/>
              <a:t> (in all positions)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Coracobrachialis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Coracoid process of scapula</a:t>
            </a:r>
          </a:p>
          <a:p>
            <a:r>
              <a:rPr lang="en-US" b="1" dirty="0"/>
              <a:t>Insertion:</a:t>
            </a:r>
            <a:endParaRPr lang="en-US" dirty="0"/>
          </a:p>
          <a:p>
            <a:r>
              <a:rPr lang="en-US" dirty="0"/>
              <a:t>Middle third of medial surface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Nerve Supply:</a:t>
            </a:r>
            <a:endParaRPr lang="en-US" dirty="0"/>
          </a:p>
          <a:p>
            <a:r>
              <a:rPr lang="en-US" dirty="0"/>
              <a:t>Musculocutaneous </a:t>
            </a:r>
            <a:r>
              <a:rPr lang="en-US" dirty="0" smtClean="0"/>
              <a:t>nerve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8883"/>
            <a:ext cx="11195436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Root:</a:t>
            </a:r>
            <a:endParaRPr lang="en-US" dirty="0"/>
          </a:p>
          <a:p>
            <a:r>
              <a:rPr lang="en-US" b="1" dirty="0"/>
              <a:t>C5–C7</a:t>
            </a:r>
            <a:endParaRPr lang="en-US" dirty="0"/>
          </a:p>
          <a:p>
            <a:r>
              <a:rPr lang="en-US" b="1" dirty="0"/>
              <a:t>Functions:</a:t>
            </a:r>
            <a:endParaRPr lang="en-US" dirty="0"/>
          </a:p>
          <a:p>
            <a:r>
              <a:rPr lang="en-US" dirty="0"/>
              <a:t>Flexion and adduction of shoulder</a:t>
            </a:r>
          </a:p>
          <a:p>
            <a:r>
              <a:rPr lang="en-US" dirty="0"/>
              <a:t>Stabilizes shoulder joint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POSTERIOR COMPARTMENT OF 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Triceps </a:t>
            </a:r>
            <a:r>
              <a:rPr lang="en-US" b="1" dirty="0" err="1"/>
              <a:t>Brachii</a:t>
            </a:r>
            <a:endParaRPr lang="en-US" dirty="0"/>
          </a:p>
          <a:p>
            <a:r>
              <a:rPr lang="en-US" b="1" dirty="0" err="1"/>
              <a:t>Anconeus</a:t>
            </a:r>
            <a:endParaRPr lang="en-US" dirty="0"/>
          </a:p>
          <a:p>
            <a:r>
              <a:rPr lang="en-US" b="1" dirty="0"/>
              <a:t>Nerve Supply:</a:t>
            </a:r>
            <a:r>
              <a:rPr lang="en-US" dirty="0"/>
              <a:t> Radial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3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Triceps </a:t>
            </a:r>
            <a:r>
              <a:rPr lang="en-US" b="1" dirty="0" err="1"/>
              <a:t>Brachii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endParaRPr lang="en-US" dirty="0"/>
          </a:p>
          <a:p>
            <a:r>
              <a:rPr lang="en-US" b="1" dirty="0"/>
              <a:t>Long head:</a:t>
            </a:r>
            <a:r>
              <a:rPr lang="en-US" dirty="0"/>
              <a:t> </a:t>
            </a:r>
            <a:r>
              <a:rPr lang="en-US" dirty="0" err="1"/>
              <a:t>Infraglenoid</a:t>
            </a:r>
            <a:r>
              <a:rPr lang="en-US" dirty="0"/>
              <a:t> tubercle of scapula</a:t>
            </a:r>
          </a:p>
          <a:p>
            <a:r>
              <a:rPr lang="en-US" b="1" dirty="0"/>
              <a:t>Lateral head:</a:t>
            </a:r>
            <a:r>
              <a:rPr lang="en-US" dirty="0"/>
              <a:t> Posterior surface of </a:t>
            </a:r>
            <a:r>
              <a:rPr lang="en-US" dirty="0" err="1"/>
              <a:t>humerus</a:t>
            </a:r>
            <a:r>
              <a:rPr lang="en-US" dirty="0"/>
              <a:t> (above radial groove)</a:t>
            </a:r>
          </a:p>
          <a:p>
            <a:r>
              <a:rPr lang="en-US" b="1" dirty="0"/>
              <a:t>Medial head:</a:t>
            </a:r>
            <a:r>
              <a:rPr lang="en-US" dirty="0"/>
              <a:t> Posterior surface of </a:t>
            </a:r>
            <a:r>
              <a:rPr lang="en-US" dirty="0" err="1"/>
              <a:t>humerus</a:t>
            </a:r>
            <a:r>
              <a:rPr lang="en-US" dirty="0"/>
              <a:t> (below radial groove)</a:t>
            </a:r>
          </a:p>
          <a:p>
            <a:r>
              <a:rPr lang="en-US" b="1" dirty="0"/>
              <a:t>Insertion:</a:t>
            </a:r>
            <a:endParaRPr lang="en-US" dirty="0"/>
          </a:p>
          <a:p>
            <a:r>
              <a:rPr lang="en-US" dirty="0"/>
              <a:t>Olecranon process of </a:t>
            </a:r>
            <a:r>
              <a:rPr lang="en-US" dirty="0" smtClean="0"/>
              <a:t>ulna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8882"/>
            <a:ext cx="11235192" cy="587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Nerve Supply:</a:t>
            </a:r>
            <a:endParaRPr lang="en-US" dirty="0"/>
          </a:p>
          <a:p>
            <a:r>
              <a:rPr lang="en-US" dirty="0"/>
              <a:t>Radial nerve</a:t>
            </a:r>
          </a:p>
          <a:p>
            <a:r>
              <a:rPr lang="en-US" b="1" dirty="0"/>
              <a:t>Nerve Root:</a:t>
            </a:r>
            <a:endParaRPr lang="en-US" dirty="0"/>
          </a:p>
          <a:p>
            <a:r>
              <a:rPr lang="en-US" b="1" dirty="0"/>
              <a:t>C6–C8</a:t>
            </a:r>
            <a:endParaRPr lang="en-US" dirty="0"/>
          </a:p>
          <a:p>
            <a:r>
              <a:rPr lang="en-US" b="1" dirty="0"/>
              <a:t>Functions:</a:t>
            </a:r>
            <a:endParaRPr lang="en-US" dirty="0"/>
          </a:p>
          <a:p>
            <a:r>
              <a:rPr lang="en-US" b="1" dirty="0"/>
              <a:t>Extension of elbow</a:t>
            </a:r>
            <a:endParaRPr lang="en-US" dirty="0"/>
          </a:p>
          <a:p>
            <a:r>
              <a:rPr lang="en-US" dirty="0"/>
              <a:t>Long head assists in shoulder extension and adduction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2"/>
            <a:ext cx="11251095" cy="5927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Muscles of the 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arm is divided into:</a:t>
            </a:r>
          </a:p>
          <a:p>
            <a:pPr lvl="1"/>
            <a:r>
              <a:rPr lang="en-US" b="1" dirty="0"/>
              <a:t>Anterior compartment (flexor group)</a:t>
            </a:r>
            <a:endParaRPr lang="en-US" dirty="0"/>
          </a:p>
          <a:p>
            <a:pPr lvl="1"/>
            <a:r>
              <a:rPr lang="en-US" b="1" dirty="0"/>
              <a:t>Posterior compartment (extensor group)</a:t>
            </a:r>
            <a:endParaRPr lang="en-US" dirty="0"/>
          </a:p>
          <a:p>
            <a:r>
              <a:rPr lang="en-US" dirty="0" smtClean="0"/>
              <a:t>Muscles </a:t>
            </a:r>
            <a:r>
              <a:rPr lang="en-US" dirty="0"/>
              <a:t>act mainly on the </a:t>
            </a:r>
            <a:r>
              <a:rPr lang="en-US" b="1" dirty="0"/>
              <a:t>elbow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81"/>
            <a:ext cx="11219289" cy="585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4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Muscles of Anterior Compartment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Biceps </a:t>
            </a:r>
            <a:r>
              <a:rPr lang="en-US" b="1" dirty="0" err="1"/>
              <a:t>Brachii</a:t>
            </a:r>
            <a:endParaRPr lang="en-US" dirty="0"/>
          </a:p>
          <a:p>
            <a:r>
              <a:rPr lang="en-US" b="1" dirty="0"/>
              <a:t>Brachialis</a:t>
            </a:r>
            <a:endParaRPr lang="en-US" dirty="0"/>
          </a:p>
          <a:p>
            <a:r>
              <a:rPr lang="en-US" b="1" dirty="0"/>
              <a:t>Coracobrachialis</a:t>
            </a:r>
            <a:endParaRPr lang="en-US" dirty="0"/>
          </a:p>
          <a:p>
            <a:r>
              <a:rPr lang="en-US" b="1" dirty="0"/>
              <a:t>Nerve Supply:</a:t>
            </a:r>
            <a:r>
              <a:rPr lang="en-US" dirty="0"/>
              <a:t> Musculocutaneous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5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2"/>
            <a:ext cx="11203387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8" y="488883"/>
            <a:ext cx="11147728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Biceps </a:t>
            </a:r>
            <a:r>
              <a:rPr lang="en-US" b="1" dirty="0" err="1"/>
              <a:t>Brachii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endParaRPr lang="en-US" dirty="0"/>
          </a:p>
          <a:p>
            <a:r>
              <a:rPr lang="en-US" b="1" dirty="0"/>
              <a:t>Long head:</a:t>
            </a:r>
            <a:r>
              <a:rPr lang="en-US" dirty="0"/>
              <a:t> </a:t>
            </a:r>
            <a:r>
              <a:rPr lang="en-US" dirty="0" err="1"/>
              <a:t>Supraglenoid</a:t>
            </a:r>
            <a:r>
              <a:rPr lang="en-US" dirty="0"/>
              <a:t> tubercle of scapula</a:t>
            </a:r>
          </a:p>
          <a:p>
            <a:r>
              <a:rPr lang="en-US" b="1" dirty="0"/>
              <a:t>Short head:</a:t>
            </a:r>
            <a:r>
              <a:rPr lang="en-US" dirty="0"/>
              <a:t> Coracoid process of scapula</a:t>
            </a:r>
          </a:p>
          <a:p>
            <a:r>
              <a:rPr lang="en-US" b="1" dirty="0"/>
              <a:t>Insertion:</a:t>
            </a:r>
            <a:endParaRPr lang="en-US" dirty="0"/>
          </a:p>
          <a:p>
            <a:r>
              <a:rPr lang="en-US" dirty="0"/>
              <a:t>Radial tuberosity</a:t>
            </a:r>
          </a:p>
          <a:p>
            <a:r>
              <a:rPr lang="en-US" dirty="0"/>
              <a:t>Bicipital </a:t>
            </a:r>
            <a:r>
              <a:rPr lang="en-US" dirty="0" smtClean="0"/>
              <a:t>aponeurosis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88882"/>
            <a:ext cx="11147728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Nerve Supply:</a:t>
            </a:r>
            <a:endParaRPr lang="en-US" dirty="0"/>
          </a:p>
          <a:p>
            <a:r>
              <a:rPr lang="en-US" dirty="0"/>
              <a:t>Musculocutaneous nerve</a:t>
            </a:r>
          </a:p>
          <a:p>
            <a:r>
              <a:rPr lang="en-US" b="1" dirty="0"/>
              <a:t>Nerve Root:</a:t>
            </a:r>
            <a:endParaRPr lang="en-US" dirty="0"/>
          </a:p>
          <a:p>
            <a:r>
              <a:rPr lang="en-US" b="1" dirty="0"/>
              <a:t>C5–C6</a:t>
            </a:r>
            <a:endParaRPr lang="en-US" dirty="0"/>
          </a:p>
          <a:p>
            <a:r>
              <a:rPr lang="en-US" b="1" dirty="0"/>
              <a:t>Functions:</a:t>
            </a:r>
            <a:endParaRPr lang="en-US" dirty="0"/>
          </a:p>
          <a:p>
            <a:r>
              <a:rPr lang="en-US" dirty="0"/>
              <a:t>Supination of forearm</a:t>
            </a:r>
          </a:p>
          <a:p>
            <a:r>
              <a:rPr lang="en-US" dirty="0"/>
              <a:t>Flexion of elbow</a:t>
            </a:r>
          </a:p>
          <a:p>
            <a:r>
              <a:rPr lang="en-US" dirty="0"/>
              <a:t>Assists in shoulder flexion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Brachialis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Lower half of anterior surface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Insertion:</a:t>
            </a:r>
            <a:endParaRPr lang="en-US" dirty="0"/>
          </a:p>
          <a:p>
            <a:r>
              <a:rPr lang="en-US" dirty="0"/>
              <a:t>Coronoid process and tuberosity of ulna</a:t>
            </a:r>
          </a:p>
          <a:p>
            <a:r>
              <a:rPr lang="en-US" b="1" dirty="0"/>
              <a:t>Nerve Supply:</a:t>
            </a:r>
            <a:endParaRPr lang="en-US" dirty="0"/>
          </a:p>
          <a:p>
            <a:r>
              <a:rPr lang="en-US" dirty="0"/>
              <a:t>Musculocutaneous nerve</a:t>
            </a:r>
          </a:p>
          <a:p>
            <a:r>
              <a:rPr lang="en-US" dirty="0"/>
              <a:t>Small contribution from radial nerve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8882"/>
            <a:ext cx="742908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250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ANATOMY  THE UPPER LIMB</vt:lpstr>
      <vt:lpstr>Muscles of the Arm</vt:lpstr>
      <vt:lpstr>Muscles of Anterior Compartment</vt:lpstr>
      <vt:lpstr>PowerPoint Presentation</vt:lpstr>
      <vt:lpstr>PowerPoint Presentation</vt:lpstr>
      <vt:lpstr>Biceps Brachii</vt:lpstr>
      <vt:lpstr>PowerPoint Presentation</vt:lpstr>
      <vt:lpstr>Continued </vt:lpstr>
      <vt:lpstr>Brachialis</vt:lpstr>
      <vt:lpstr>PowerPoint Presentation</vt:lpstr>
      <vt:lpstr>Continued </vt:lpstr>
      <vt:lpstr>Coracobrachialis</vt:lpstr>
      <vt:lpstr>PowerPoint Presentation</vt:lpstr>
      <vt:lpstr>Continued </vt:lpstr>
      <vt:lpstr>POSTERIOR COMPARTMENT OF ARM</vt:lpstr>
      <vt:lpstr>Triceps Brachii</vt:lpstr>
      <vt:lpstr>PowerPoint Presentation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UPPER LIMB</dc:title>
  <dc:creator>Moorche</dc:creator>
  <cp:lastModifiedBy>Moorche</cp:lastModifiedBy>
  <cp:revision>4</cp:revision>
  <dcterms:created xsi:type="dcterms:W3CDTF">2026-01-23T13:21:37Z</dcterms:created>
  <dcterms:modified xsi:type="dcterms:W3CDTF">2026-01-23T14:38:28Z</dcterms:modified>
</cp:coreProperties>
</file>