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0" r:id="rId4"/>
    <p:sldId id="271" r:id="rId5"/>
    <p:sldId id="272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5" r:id="rId19"/>
    <p:sldId id="277" r:id="rId20"/>
    <p:sldId id="28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778" y="1391478"/>
            <a:ext cx="742908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08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3"/>
            <a:ext cx="11203387" cy="5848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46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Root:</a:t>
            </a:r>
            <a:endParaRPr lang="en-US" dirty="0"/>
          </a:p>
          <a:p>
            <a:r>
              <a:rPr lang="en-US" b="1" dirty="0"/>
              <a:t>C5–C6</a:t>
            </a:r>
            <a:endParaRPr lang="en-US" dirty="0"/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b="1" dirty="0"/>
              <a:t>Chief flexor of elbow</a:t>
            </a:r>
            <a:r>
              <a:rPr lang="en-US" dirty="0"/>
              <a:t> (in all positions)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63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Coracobrachialis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Coracoid process of scapula</a:t>
            </a:r>
          </a:p>
          <a:p>
            <a:r>
              <a:rPr lang="en-US" b="1" dirty="0"/>
              <a:t>Insertion:</a:t>
            </a:r>
            <a:endParaRPr lang="en-US" dirty="0"/>
          </a:p>
          <a:p>
            <a:r>
              <a:rPr lang="en-US" dirty="0"/>
              <a:t>Middle third of medial surface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Nerve Supply:</a:t>
            </a:r>
            <a:endParaRPr lang="en-US" dirty="0"/>
          </a:p>
          <a:p>
            <a:r>
              <a:rPr lang="en-US" dirty="0"/>
              <a:t>Musculocutaneous </a:t>
            </a:r>
            <a:r>
              <a:rPr lang="en-US" dirty="0" smtClean="0"/>
              <a:t>nerve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77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8883"/>
            <a:ext cx="11195436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30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Nerve Root:</a:t>
            </a:r>
            <a:endParaRPr lang="en-US" dirty="0"/>
          </a:p>
          <a:p>
            <a:r>
              <a:rPr lang="en-US" b="1" dirty="0"/>
              <a:t>C5–C7</a:t>
            </a:r>
            <a:endParaRPr lang="en-US" dirty="0"/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dirty="0"/>
              <a:t>Flexion and adduction of shoulder</a:t>
            </a:r>
          </a:p>
          <a:p>
            <a:r>
              <a:rPr lang="en-US" dirty="0"/>
              <a:t>Stabilizes shoulder joint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41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POSTERIOR COMPARTMENT OF 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Triceps </a:t>
            </a:r>
            <a:r>
              <a:rPr lang="en-US" b="1" dirty="0" err="1"/>
              <a:t>Brachii</a:t>
            </a:r>
            <a:endParaRPr lang="en-US" dirty="0"/>
          </a:p>
          <a:p>
            <a:r>
              <a:rPr lang="en-US" b="1" dirty="0" err="1"/>
              <a:t>Anconeus</a:t>
            </a:r>
            <a:endParaRPr lang="en-US" dirty="0"/>
          </a:p>
          <a:p>
            <a:r>
              <a:rPr lang="en-US" b="1" dirty="0"/>
              <a:t>Nerve Supply:</a:t>
            </a:r>
            <a:r>
              <a:rPr lang="en-US" dirty="0"/>
              <a:t> Radial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3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Triceps </a:t>
            </a:r>
            <a:r>
              <a:rPr lang="en-US" b="1" dirty="0" err="1"/>
              <a:t>Brachii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endParaRPr lang="en-US" dirty="0"/>
          </a:p>
          <a:p>
            <a:r>
              <a:rPr lang="en-US" b="1" dirty="0"/>
              <a:t>Long head:</a:t>
            </a:r>
            <a:r>
              <a:rPr lang="en-US" dirty="0"/>
              <a:t> </a:t>
            </a:r>
            <a:r>
              <a:rPr lang="en-US" dirty="0" err="1"/>
              <a:t>Infraglenoid</a:t>
            </a:r>
            <a:r>
              <a:rPr lang="en-US" dirty="0"/>
              <a:t> tubercle of scapula</a:t>
            </a:r>
          </a:p>
          <a:p>
            <a:r>
              <a:rPr lang="en-US" b="1" dirty="0"/>
              <a:t>Lateral head:</a:t>
            </a:r>
            <a:r>
              <a:rPr lang="en-US" dirty="0"/>
              <a:t> Posterior surface of </a:t>
            </a:r>
            <a:r>
              <a:rPr lang="en-US" dirty="0" err="1"/>
              <a:t>humerus</a:t>
            </a:r>
            <a:r>
              <a:rPr lang="en-US" dirty="0"/>
              <a:t> (above radial groove)</a:t>
            </a:r>
          </a:p>
          <a:p>
            <a:r>
              <a:rPr lang="en-US" b="1" dirty="0"/>
              <a:t>Medial head:</a:t>
            </a:r>
            <a:r>
              <a:rPr lang="en-US" dirty="0"/>
              <a:t> Posterior surface of </a:t>
            </a:r>
            <a:r>
              <a:rPr lang="en-US" dirty="0" err="1"/>
              <a:t>humerus</a:t>
            </a:r>
            <a:r>
              <a:rPr lang="en-US" dirty="0"/>
              <a:t> (below radial groove)</a:t>
            </a:r>
          </a:p>
          <a:p>
            <a:r>
              <a:rPr lang="en-US" b="1" dirty="0"/>
              <a:t>Insertion:</a:t>
            </a:r>
            <a:endParaRPr lang="en-US" dirty="0"/>
          </a:p>
          <a:p>
            <a:r>
              <a:rPr lang="en-US" dirty="0"/>
              <a:t>Olecranon process of </a:t>
            </a:r>
            <a:r>
              <a:rPr lang="en-US" dirty="0" smtClean="0"/>
              <a:t>ulna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87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8882"/>
            <a:ext cx="11235192" cy="587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80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Nerve Supply:</a:t>
            </a:r>
            <a:endParaRPr lang="en-US" dirty="0"/>
          </a:p>
          <a:p>
            <a:r>
              <a:rPr lang="en-US" dirty="0"/>
              <a:t>Radial nerve</a:t>
            </a:r>
          </a:p>
          <a:p>
            <a:r>
              <a:rPr lang="en-US" b="1" dirty="0"/>
              <a:t>Nerve Root:</a:t>
            </a:r>
            <a:endParaRPr lang="en-US" dirty="0"/>
          </a:p>
          <a:p>
            <a:r>
              <a:rPr lang="en-US" b="1" dirty="0"/>
              <a:t>C6–C8</a:t>
            </a:r>
            <a:endParaRPr lang="en-US" dirty="0"/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b="1" dirty="0"/>
              <a:t>Extension of elbow</a:t>
            </a:r>
            <a:endParaRPr lang="en-US" dirty="0"/>
          </a:p>
          <a:p>
            <a:r>
              <a:rPr lang="en-US" dirty="0"/>
              <a:t>Long head assists in shoulder extension and adduction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91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88882"/>
            <a:ext cx="11251095" cy="59278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48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Muscles of the 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arm is divided into:</a:t>
            </a:r>
          </a:p>
          <a:p>
            <a:pPr lvl="1"/>
            <a:r>
              <a:rPr lang="en-US" b="1" dirty="0"/>
              <a:t>Anterior compartment (flexor group)</a:t>
            </a:r>
            <a:endParaRPr lang="en-US" dirty="0"/>
          </a:p>
          <a:p>
            <a:pPr lvl="1"/>
            <a:r>
              <a:rPr lang="en-US" b="1" dirty="0"/>
              <a:t>Posterior compartment (extensor group)</a:t>
            </a:r>
            <a:endParaRPr lang="en-US" dirty="0"/>
          </a:p>
          <a:p>
            <a:r>
              <a:rPr lang="en-US" dirty="0" smtClean="0"/>
              <a:t>Muscles </a:t>
            </a:r>
            <a:r>
              <a:rPr lang="en-US" dirty="0"/>
              <a:t>act mainly on the </a:t>
            </a:r>
            <a:r>
              <a:rPr lang="en-US" b="1" dirty="0"/>
              <a:t>elbow joint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40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1"/>
            <a:ext cx="11219289" cy="585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4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Muscles of Anterior Compartment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Biceps </a:t>
            </a:r>
            <a:r>
              <a:rPr lang="en-US" b="1" dirty="0" err="1"/>
              <a:t>Brachii</a:t>
            </a:r>
            <a:endParaRPr lang="en-US" dirty="0"/>
          </a:p>
          <a:p>
            <a:r>
              <a:rPr lang="en-US" b="1" dirty="0"/>
              <a:t>Brachialis</a:t>
            </a:r>
            <a:endParaRPr lang="en-US" dirty="0"/>
          </a:p>
          <a:p>
            <a:r>
              <a:rPr lang="en-US" b="1" dirty="0"/>
              <a:t>Coracobrachialis</a:t>
            </a:r>
            <a:endParaRPr lang="en-US" dirty="0"/>
          </a:p>
          <a:p>
            <a:r>
              <a:rPr lang="en-US" b="1" dirty="0"/>
              <a:t>Nerve Supply:</a:t>
            </a:r>
            <a:r>
              <a:rPr lang="en-US" dirty="0"/>
              <a:t> Musculocutaneous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50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2"/>
            <a:ext cx="11203387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8" y="488883"/>
            <a:ext cx="11147728" cy="586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9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Biceps </a:t>
            </a:r>
            <a:r>
              <a:rPr lang="en-US" b="1" dirty="0" err="1"/>
              <a:t>Brachii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endParaRPr lang="en-US" dirty="0"/>
          </a:p>
          <a:p>
            <a:r>
              <a:rPr lang="en-US" b="1" dirty="0"/>
              <a:t>Long head:</a:t>
            </a:r>
            <a:r>
              <a:rPr lang="en-US" dirty="0"/>
              <a:t> </a:t>
            </a:r>
            <a:r>
              <a:rPr lang="en-US" dirty="0" err="1"/>
              <a:t>Supraglenoid</a:t>
            </a:r>
            <a:r>
              <a:rPr lang="en-US" dirty="0"/>
              <a:t> tubercle of scapula</a:t>
            </a:r>
          </a:p>
          <a:p>
            <a:r>
              <a:rPr lang="en-US" b="1" dirty="0"/>
              <a:t>Short head:</a:t>
            </a:r>
            <a:r>
              <a:rPr lang="en-US" dirty="0"/>
              <a:t> Coracoid process of scapula</a:t>
            </a:r>
          </a:p>
          <a:p>
            <a:r>
              <a:rPr lang="en-US" b="1" dirty="0"/>
              <a:t>Insertion:</a:t>
            </a:r>
            <a:endParaRPr lang="en-US" dirty="0"/>
          </a:p>
          <a:p>
            <a:r>
              <a:rPr lang="en-US" dirty="0"/>
              <a:t>Radial tuberosity</a:t>
            </a:r>
          </a:p>
          <a:p>
            <a:r>
              <a:rPr lang="en-US" dirty="0"/>
              <a:t>Bicipital </a:t>
            </a:r>
            <a:r>
              <a:rPr lang="en-US" dirty="0" smtClean="0"/>
              <a:t>aponeurosis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53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88882"/>
            <a:ext cx="11147728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33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Nerve Supply:</a:t>
            </a:r>
            <a:endParaRPr lang="en-US" dirty="0"/>
          </a:p>
          <a:p>
            <a:r>
              <a:rPr lang="en-US" dirty="0"/>
              <a:t>Musculocutaneous nerve</a:t>
            </a:r>
          </a:p>
          <a:p>
            <a:r>
              <a:rPr lang="en-US" b="1" dirty="0"/>
              <a:t>Nerve Root:</a:t>
            </a:r>
            <a:endParaRPr lang="en-US" dirty="0"/>
          </a:p>
          <a:p>
            <a:r>
              <a:rPr lang="en-US" b="1" dirty="0"/>
              <a:t>C5–C6</a:t>
            </a:r>
            <a:endParaRPr lang="en-US" dirty="0"/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dirty="0"/>
              <a:t>Supination of forearm</a:t>
            </a:r>
          </a:p>
          <a:p>
            <a:r>
              <a:rPr lang="en-US" dirty="0"/>
              <a:t>Flexion of elbow</a:t>
            </a:r>
          </a:p>
          <a:p>
            <a:r>
              <a:rPr lang="en-US" dirty="0"/>
              <a:t>Assists in shoulder flexion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86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Brachialis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Origin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Lower half of anterior surface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b="1" dirty="0"/>
              <a:t>Insertion:</a:t>
            </a:r>
            <a:endParaRPr lang="en-US" dirty="0"/>
          </a:p>
          <a:p>
            <a:r>
              <a:rPr lang="en-US" dirty="0"/>
              <a:t>Coronoid process and tuberosity of ulna</a:t>
            </a:r>
          </a:p>
          <a:p>
            <a:r>
              <a:rPr lang="en-US" b="1" dirty="0"/>
              <a:t>Nerve Supply:</a:t>
            </a:r>
            <a:endParaRPr lang="en-US" dirty="0"/>
          </a:p>
          <a:p>
            <a:r>
              <a:rPr lang="en-US" dirty="0"/>
              <a:t>Musculocutaneous nerve</a:t>
            </a:r>
          </a:p>
          <a:p>
            <a:r>
              <a:rPr lang="en-US" dirty="0"/>
              <a:t>Small contribution from radial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3" y="488882"/>
            <a:ext cx="742908" cy="4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72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76</TotalTime>
  <Words>250</Words>
  <Application>Microsoft Office PowerPoint</Application>
  <PresentationFormat>Widescreen</PresentationFormat>
  <Paragraphs>75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ANATOMY  THE UPPER LIMB</vt:lpstr>
      <vt:lpstr>Muscles of the Arm</vt:lpstr>
      <vt:lpstr>Muscles of Anterior Compartment</vt:lpstr>
      <vt:lpstr>PowerPoint Presentation</vt:lpstr>
      <vt:lpstr>PowerPoint Presentation</vt:lpstr>
      <vt:lpstr>Biceps Brachii</vt:lpstr>
      <vt:lpstr>PowerPoint Presentation</vt:lpstr>
      <vt:lpstr>Continued </vt:lpstr>
      <vt:lpstr>Brachialis</vt:lpstr>
      <vt:lpstr>PowerPoint Presentation</vt:lpstr>
      <vt:lpstr>Continued </vt:lpstr>
      <vt:lpstr>Coracobrachialis</vt:lpstr>
      <vt:lpstr>PowerPoint Presentation</vt:lpstr>
      <vt:lpstr>Continued </vt:lpstr>
      <vt:lpstr>POSTERIOR COMPARTMENT OF ARM</vt:lpstr>
      <vt:lpstr>Triceps Brachii</vt:lpstr>
      <vt:lpstr>PowerPoint Presentation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4</cp:revision>
  <dcterms:created xsi:type="dcterms:W3CDTF">2026-01-23T13:21:37Z</dcterms:created>
  <dcterms:modified xsi:type="dcterms:W3CDTF">2026-01-23T14:38:28Z</dcterms:modified>
</cp:coreProperties>
</file>