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HUMAN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7" y="1399430"/>
            <a:ext cx="591832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50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480930"/>
            <a:ext cx="11100021" cy="592782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49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Ejaculatory Ducts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Formed </a:t>
            </a:r>
            <a:r>
              <a:rPr lang="en-US" dirty="0"/>
              <a:t>by union of:</a:t>
            </a:r>
          </a:p>
          <a:p>
            <a:pPr lvl="1"/>
            <a:r>
              <a:rPr lang="en-US" dirty="0"/>
              <a:t>Vas deferens</a:t>
            </a:r>
          </a:p>
          <a:p>
            <a:pPr lvl="1"/>
            <a:r>
              <a:rPr lang="en-US" dirty="0"/>
              <a:t>Duct of seminal vesicle</a:t>
            </a:r>
          </a:p>
          <a:p>
            <a:r>
              <a:rPr lang="en-US" dirty="0"/>
              <a:t>Open into:</a:t>
            </a:r>
          </a:p>
          <a:p>
            <a:pPr lvl="1"/>
            <a:r>
              <a:rPr lang="en-US" dirty="0"/>
              <a:t>Prostatic urethra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53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0929"/>
            <a:ext cx="11235194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115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Accessory Glands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Seminal Vesicles</a:t>
            </a:r>
          </a:p>
          <a:p>
            <a:r>
              <a:rPr lang="en-US" dirty="0"/>
              <a:t>Paired glands</a:t>
            </a:r>
          </a:p>
          <a:p>
            <a:r>
              <a:rPr lang="en-US" dirty="0"/>
              <a:t>Posterior to urinary bladder</a:t>
            </a:r>
          </a:p>
          <a:p>
            <a:r>
              <a:rPr lang="en-US" dirty="0"/>
              <a:t>Secrete:</a:t>
            </a:r>
          </a:p>
          <a:p>
            <a:pPr lvl="1"/>
            <a:r>
              <a:rPr lang="en-US" dirty="0"/>
              <a:t>Fructose-rich alkaline fluid</a:t>
            </a:r>
          </a:p>
          <a:p>
            <a:r>
              <a:rPr lang="en-US" dirty="0"/>
              <a:t>Forms major volume of semen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773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480929"/>
            <a:ext cx="11203388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265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Prostate Gland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Single </a:t>
            </a:r>
            <a:r>
              <a:rPr lang="en-US" dirty="0"/>
              <a:t>gland</a:t>
            </a:r>
          </a:p>
          <a:p>
            <a:r>
              <a:rPr lang="en-US" dirty="0"/>
              <a:t>Below urinary bladder</a:t>
            </a:r>
          </a:p>
          <a:p>
            <a:r>
              <a:rPr lang="en-US" dirty="0"/>
              <a:t>Surrounds prostatic urethra</a:t>
            </a:r>
          </a:p>
          <a:p>
            <a:r>
              <a:rPr lang="en-US" dirty="0"/>
              <a:t>Secretes:</a:t>
            </a:r>
          </a:p>
          <a:p>
            <a:pPr lvl="1"/>
            <a:r>
              <a:rPr lang="en-US" dirty="0"/>
              <a:t>Milky fluid</a:t>
            </a:r>
          </a:p>
          <a:p>
            <a:r>
              <a:rPr lang="en-US" dirty="0"/>
              <a:t>Helps in sperm motility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37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Bulbourethral (Cowper’s) Glands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Pea-sized </a:t>
            </a:r>
            <a:r>
              <a:rPr lang="en-US" dirty="0"/>
              <a:t>glands</a:t>
            </a:r>
          </a:p>
          <a:p>
            <a:r>
              <a:rPr lang="en-US" dirty="0"/>
              <a:t>Open into spongy urethra</a:t>
            </a:r>
          </a:p>
          <a:p>
            <a:r>
              <a:rPr lang="en-US" dirty="0"/>
              <a:t>Secrete:</a:t>
            </a:r>
          </a:p>
          <a:p>
            <a:pPr lvl="1"/>
            <a:r>
              <a:rPr lang="en-US" dirty="0"/>
              <a:t>Mucus for lubrication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97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999" y="480929"/>
            <a:ext cx="11025149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5142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80930"/>
            <a:ext cx="1117158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7158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1" y="480930"/>
            <a:ext cx="11322657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84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Male Reproductive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OVERVIEW</a:t>
            </a:r>
          </a:p>
          <a:p>
            <a:r>
              <a:rPr lang="en-US" dirty="0" smtClean="0"/>
              <a:t>System </a:t>
            </a:r>
            <a:r>
              <a:rPr lang="en-US" dirty="0"/>
              <a:t>concerned with:</a:t>
            </a:r>
          </a:p>
          <a:p>
            <a:pPr lvl="1"/>
            <a:r>
              <a:rPr lang="en-US" dirty="0"/>
              <a:t>Production of male gametes (spermatozoa)</a:t>
            </a:r>
          </a:p>
          <a:p>
            <a:pPr lvl="1"/>
            <a:r>
              <a:rPr lang="en-US" dirty="0"/>
              <a:t>Secretion of male sex hormones (androgens)</a:t>
            </a:r>
          </a:p>
          <a:p>
            <a:r>
              <a:rPr lang="en-US" dirty="0"/>
              <a:t>Also responsible for:</a:t>
            </a:r>
          </a:p>
          <a:p>
            <a:pPr lvl="1"/>
            <a:r>
              <a:rPr lang="en-US" dirty="0"/>
              <a:t>Storage</a:t>
            </a:r>
          </a:p>
          <a:p>
            <a:pPr lvl="1"/>
            <a:r>
              <a:rPr lang="en-US" dirty="0"/>
              <a:t>Maturation</a:t>
            </a:r>
          </a:p>
          <a:p>
            <a:pPr lvl="1"/>
            <a:r>
              <a:rPr lang="en-US" dirty="0"/>
              <a:t>Transportation of sperm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46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Components of Male Reproductive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Primary </a:t>
            </a:r>
            <a:r>
              <a:rPr lang="en-US" b="1" dirty="0"/>
              <a:t>sex organ</a:t>
            </a:r>
            <a:endParaRPr lang="en-US" dirty="0"/>
          </a:p>
          <a:p>
            <a:pPr lvl="1"/>
            <a:r>
              <a:rPr lang="en-US" dirty="0"/>
              <a:t>Testes</a:t>
            </a:r>
          </a:p>
          <a:p>
            <a:r>
              <a:rPr lang="en-US" b="1" dirty="0"/>
              <a:t>Accessory ducts</a:t>
            </a:r>
            <a:endParaRPr lang="en-US" dirty="0"/>
          </a:p>
          <a:p>
            <a:pPr lvl="1"/>
            <a:r>
              <a:rPr lang="en-US" dirty="0"/>
              <a:t>Epididymis</a:t>
            </a:r>
          </a:p>
          <a:p>
            <a:pPr lvl="1"/>
            <a:r>
              <a:rPr lang="en-US" dirty="0"/>
              <a:t>Vas deferens</a:t>
            </a:r>
          </a:p>
          <a:p>
            <a:pPr lvl="1"/>
            <a:r>
              <a:rPr lang="en-US" dirty="0"/>
              <a:t>Ejaculatory ducts</a:t>
            </a:r>
          </a:p>
          <a:p>
            <a:pPr lvl="1"/>
            <a:r>
              <a:rPr lang="en-US" dirty="0"/>
              <a:t>Urethra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75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Accessory glands</a:t>
            </a:r>
            <a:endParaRPr lang="en-US" dirty="0"/>
          </a:p>
          <a:p>
            <a:pPr lvl="1"/>
            <a:r>
              <a:rPr lang="en-US" dirty="0"/>
              <a:t>Seminal vesicles</a:t>
            </a:r>
          </a:p>
          <a:p>
            <a:pPr lvl="1"/>
            <a:r>
              <a:rPr lang="en-US" dirty="0"/>
              <a:t>Prostate gland</a:t>
            </a:r>
          </a:p>
          <a:p>
            <a:pPr lvl="1"/>
            <a:r>
              <a:rPr lang="en-US" dirty="0"/>
              <a:t>Bulbourethral (Cowper’s) glands</a:t>
            </a:r>
          </a:p>
          <a:p>
            <a:r>
              <a:rPr lang="en-US" b="1" dirty="0"/>
              <a:t>External genitalia</a:t>
            </a:r>
            <a:endParaRPr lang="en-US" dirty="0"/>
          </a:p>
          <a:p>
            <a:pPr lvl="1"/>
            <a:r>
              <a:rPr lang="en-US" dirty="0"/>
              <a:t>Penis</a:t>
            </a:r>
          </a:p>
          <a:p>
            <a:pPr lvl="1"/>
            <a:r>
              <a:rPr lang="en-US" dirty="0"/>
              <a:t>Scrotum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764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Testes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Situation </a:t>
            </a:r>
            <a:r>
              <a:rPr lang="en-US" b="1" dirty="0"/>
              <a:t>&amp; Shape</a:t>
            </a:r>
          </a:p>
          <a:p>
            <a:r>
              <a:rPr lang="en-US" dirty="0"/>
              <a:t>Paired organs</a:t>
            </a:r>
          </a:p>
          <a:p>
            <a:r>
              <a:rPr lang="en-US" dirty="0"/>
              <a:t>Located in the </a:t>
            </a:r>
            <a:r>
              <a:rPr lang="en-US" b="1" dirty="0"/>
              <a:t>scrotum</a:t>
            </a:r>
            <a:endParaRPr lang="en-US" dirty="0"/>
          </a:p>
          <a:p>
            <a:r>
              <a:rPr lang="en-US" dirty="0"/>
              <a:t>Oval in shape</a:t>
            </a:r>
          </a:p>
          <a:p>
            <a:r>
              <a:rPr lang="en-US" dirty="0"/>
              <a:t>Each testis:</a:t>
            </a:r>
          </a:p>
          <a:p>
            <a:pPr lvl="1"/>
            <a:r>
              <a:rPr lang="en-US" dirty="0"/>
              <a:t>Length: ~4–5 cm</a:t>
            </a:r>
          </a:p>
          <a:p>
            <a:pPr lvl="1"/>
            <a:r>
              <a:rPr lang="en-US" dirty="0"/>
              <a:t>Width: ~2.5 cm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0881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7" y="480929"/>
            <a:ext cx="11211339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Epididymis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Crescent-shaped </a:t>
            </a:r>
            <a:r>
              <a:rPr lang="en-US" dirty="0"/>
              <a:t>structure</a:t>
            </a:r>
          </a:p>
          <a:p>
            <a:r>
              <a:rPr lang="en-US" dirty="0"/>
              <a:t>Lies on posterior border of testis</a:t>
            </a:r>
          </a:p>
          <a:p>
            <a:r>
              <a:rPr lang="en-US" dirty="0"/>
              <a:t>Divided into:</a:t>
            </a:r>
          </a:p>
          <a:p>
            <a:pPr lvl="1"/>
            <a:r>
              <a:rPr lang="en-US" dirty="0"/>
              <a:t>Head</a:t>
            </a:r>
          </a:p>
          <a:p>
            <a:pPr lvl="1"/>
            <a:r>
              <a:rPr lang="en-US" dirty="0"/>
              <a:t>Body</a:t>
            </a:r>
          </a:p>
          <a:p>
            <a:pPr lvl="1"/>
            <a:r>
              <a:rPr lang="en-US" dirty="0"/>
              <a:t>Tail</a:t>
            </a:r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Storage of sperm</a:t>
            </a:r>
          </a:p>
          <a:p>
            <a:pPr lvl="1"/>
            <a:r>
              <a:rPr lang="en-US" dirty="0"/>
              <a:t>Maturation of sperm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45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80929"/>
            <a:ext cx="11211339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288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Vas Deferens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Thick-walled </a:t>
            </a:r>
            <a:r>
              <a:rPr lang="en-US" dirty="0"/>
              <a:t>muscular tube</a:t>
            </a:r>
          </a:p>
          <a:p>
            <a:r>
              <a:rPr lang="en-US" dirty="0"/>
              <a:t>Length: ~45 cm</a:t>
            </a:r>
          </a:p>
          <a:p>
            <a:r>
              <a:rPr lang="en-US" dirty="0"/>
              <a:t>Extends from:</a:t>
            </a:r>
          </a:p>
          <a:p>
            <a:pPr lvl="1"/>
            <a:r>
              <a:rPr lang="en-US" dirty="0"/>
              <a:t>Tail of epididymis → ejaculatory duct</a:t>
            </a:r>
          </a:p>
          <a:p>
            <a:r>
              <a:rPr lang="en-US" dirty="0"/>
              <a:t>Function:</a:t>
            </a:r>
          </a:p>
          <a:p>
            <a:pPr lvl="1"/>
            <a:r>
              <a:rPr lang="en-US" dirty="0"/>
              <a:t>Conduction of sperm during ejaculation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6716" y="480929"/>
            <a:ext cx="591832" cy="501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697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220</Words>
  <Application>Microsoft Office PowerPoint</Application>
  <PresentationFormat>Widescreen</PresentationFormat>
  <Paragraphs>79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HUMAN ANATOMY</vt:lpstr>
      <vt:lpstr>Male Reproductive System</vt:lpstr>
      <vt:lpstr>Components of Male Reproductive System</vt:lpstr>
      <vt:lpstr>CONTINUED </vt:lpstr>
      <vt:lpstr>Testes</vt:lpstr>
      <vt:lpstr>PowerPoint Presentation</vt:lpstr>
      <vt:lpstr>Epididymis</vt:lpstr>
      <vt:lpstr>PowerPoint Presentation</vt:lpstr>
      <vt:lpstr>Vas Deferens</vt:lpstr>
      <vt:lpstr>PowerPoint Presentation</vt:lpstr>
      <vt:lpstr>Ejaculatory Ducts</vt:lpstr>
      <vt:lpstr>PowerPoint Presentation</vt:lpstr>
      <vt:lpstr>Accessory Glands</vt:lpstr>
      <vt:lpstr>PowerPoint Presentation</vt:lpstr>
      <vt:lpstr>Prostate Gland</vt:lpstr>
      <vt:lpstr>Bulbourethral (Cowper’s) Glands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ANATOMY</dc:title>
  <dc:creator>Moorche</dc:creator>
  <cp:lastModifiedBy>Moorche</cp:lastModifiedBy>
  <cp:revision>4</cp:revision>
  <dcterms:created xsi:type="dcterms:W3CDTF">2026-01-23T15:18:05Z</dcterms:created>
  <dcterms:modified xsi:type="dcterms:W3CDTF">2026-01-23T15:46:27Z</dcterms:modified>
</cp:coreProperties>
</file>