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8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59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6" r:id="rId25"/>
    <p:sldId id="279" r:id="rId26"/>
    <p:sldId id="280" r:id="rId27"/>
    <p:sldId id="281" r:id="rId28"/>
    <p:sldId id="287" r:id="rId29"/>
    <p:sldId id="282" r:id="rId30"/>
    <p:sldId id="288" r:id="rId31"/>
    <p:sldId id="283" r:id="rId32"/>
    <p:sldId id="284" r:id="rId33"/>
    <p:sldId id="28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UPPER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119" y="1415332"/>
            <a:ext cx="679297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02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548641"/>
            <a:ext cx="11147729" cy="5780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00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Elevates </a:t>
            </a:r>
            <a:r>
              <a:rPr lang="en-US" dirty="0"/>
              <a:t>scapula</a:t>
            </a:r>
          </a:p>
          <a:p>
            <a:r>
              <a:rPr lang="en-US" dirty="0"/>
              <a:t>Retracts scapula</a:t>
            </a:r>
          </a:p>
          <a:p>
            <a:r>
              <a:rPr lang="en-US" dirty="0"/>
              <a:t>Depresses scapula</a:t>
            </a:r>
          </a:p>
          <a:p>
            <a:r>
              <a:rPr lang="en-US" dirty="0"/>
              <a:t>Rotates scapula upward</a:t>
            </a:r>
          </a:p>
          <a:p>
            <a:r>
              <a:rPr lang="en-US" dirty="0"/>
              <a:t>Extends head and neck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60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LATISSIMUS DORSI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2401294"/>
            <a:ext cx="11131825" cy="3943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55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Origin</a:t>
            </a:r>
            <a:endParaRPr lang="en-US" dirty="0"/>
          </a:p>
          <a:p>
            <a:r>
              <a:rPr lang="en-US" dirty="0"/>
              <a:t>Spinous processes of T6–T12</a:t>
            </a:r>
          </a:p>
          <a:p>
            <a:r>
              <a:rPr lang="en-US" dirty="0"/>
              <a:t>Thoracolumbar fascia</a:t>
            </a:r>
          </a:p>
          <a:p>
            <a:r>
              <a:rPr lang="en-US" dirty="0"/>
              <a:t>Iliac crest</a:t>
            </a:r>
          </a:p>
          <a:p>
            <a:r>
              <a:rPr lang="en-US" dirty="0"/>
              <a:t>Lower 3–4 ribs</a:t>
            </a:r>
          </a:p>
          <a:p>
            <a:r>
              <a:rPr lang="en-US" b="1" dirty="0"/>
              <a:t>Insertion</a:t>
            </a:r>
            <a:endParaRPr lang="en-US" dirty="0"/>
          </a:p>
          <a:p>
            <a:r>
              <a:rPr lang="en-US" dirty="0"/>
              <a:t>Floor of </a:t>
            </a:r>
            <a:r>
              <a:rPr lang="en-US" dirty="0" err="1"/>
              <a:t>intertubercular</a:t>
            </a:r>
            <a:r>
              <a:rPr lang="en-US" dirty="0"/>
              <a:t> sulcus of </a:t>
            </a:r>
            <a:r>
              <a:rPr lang="en-US" dirty="0" err="1"/>
              <a:t>humerus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64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2"/>
            <a:ext cx="11187485" cy="541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55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Nerve Supply</a:t>
            </a:r>
            <a:endParaRPr lang="en-US" dirty="0"/>
          </a:p>
          <a:p>
            <a:r>
              <a:rPr lang="en-US" dirty="0"/>
              <a:t>Thoracodorsal nerve</a:t>
            </a:r>
          </a:p>
          <a:p>
            <a:r>
              <a:rPr lang="en-US" b="1" dirty="0"/>
              <a:t>Nerve Root</a:t>
            </a:r>
            <a:endParaRPr lang="en-US" dirty="0"/>
          </a:p>
          <a:p>
            <a:r>
              <a:rPr lang="en-US" dirty="0"/>
              <a:t>C6, C7, C8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76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8881"/>
            <a:ext cx="11211339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34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</a:t>
            </a:r>
            <a:r>
              <a:rPr lang="en-US" dirty="0"/>
              <a:t>of arm</a:t>
            </a:r>
          </a:p>
          <a:p>
            <a:r>
              <a:rPr lang="en-US" dirty="0"/>
              <a:t>Adduction of arm</a:t>
            </a:r>
          </a:p>
          <a:p>
            <a:r>
              <a:rPr lang="en-US" dirty="0"/>
              <a:t>Medial rotation of arm</a:t>
            </a:r>
          </a:p>
          <a:p>
            <a:r>
              <a:rPr lang="en-US" dirty="0"/>
              <a:t>Raises body during climbing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43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LEVATOR SCAPULAE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Origin</a:t>
            </a:r>
            <a:endParaRPr lang="en-US" dirty="0"/>
          </a:p>
          <a:p>
            <a:r>
              <a:rPr lang="en-US" dirty="0"/>
              <a:t>Transverse processes of C1–C4</a:t>
            </a:r>
          </a:p>
          <a:p>
            <a:r>
              <a:rPr lang="en-US" b="1" dirty="0"/>
              <a:t>Insertion</a:t>
            </a:r>
            <a:endParaRPr lang="en-US" dirty="0"/>
          </a:p>
          <a:p>
            <a:r>
              <a:rPr lang="en-US" dirty="0"/>
              <a:t>Medial border of scapula above spine</a:t>
            </a:r>
          </a:p>
          <a:p>
            <a:r>
              <a:rPr lang="en-US" b="1" dirty="0"/>
              <a:t>Function</a:t>
            </a:r>
            <a:endParaRPr lang="en-US" dirty="0"/>
          </a:p>
          <a:p>
            <a:r>
              <a:rPr lang="en-US" dirty="0"/>
              <a:t>Elevates scapula</a:t>
            </a:r>
          </a:p>
          <a:p>
            <a:r>
              <a:rPr lang="en-US" dirty="0"/>
              <a:t>Downward rotation of scapula</a:t>
            </a:r>
          </a:p>
          <a:p>
            <a:r>
              <a:rPr lang="en-US" dirty="0"/>
              <a:t>Assists neck side flexion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42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8881"/>
            <a:ext cx="11203387" cy="5872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6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SUPERFICIAL BACK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OVERVIEW:</a:t>
            </a:r>
            <a:endParaRPr lang="en-US" b="1" dirty="0"/>
          </a:p>
          <a:p>
            <a:r>
              <a:rPr lang="en-US" dirty="0"/>
              <a:t>Also called </a:t>
            </a:r>
            <a:r>
              <a:rPr lang="en-US" b="1" dirty="0"/>
              <a:t>extrinsic back muscles</a:t>
            </a:r>
            <a:endParaRPr lang="en-US" dirty="0"/>
          </a:p>
          <a:p>
            <a:r>
              <a:rPr lang="en-US" dirty="0"/>
              <a:t>Connect </a:t>
            </a:r>
            <a:r>
              <a:rPr lang="en-US" b="1" dirty="0"/>
              <a:t>upper limb to axial skeleton</a:t>
            </a:r>
            <a:endParaRPr lang="en-US" dirty="0"/>
          </a:p>
          <a:p>
            <a:r>
              <a:rPr lang="en-US" dirty="0"/>
              <a:t>Mainly involved in </a:t>
            </a:r>
            <a:r>
              <a:rPr lang="en-US" b="1" dirty="0"/>
              <a:t>movement of shoulder and upper limb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00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88882"/>
            <a:ext cx="11227241" cy="5856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75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Nerve Supply</a:t>
            </a:r>
            <a:endParaRPr lang="en-US" dirty="0"/>
          </a:p>
          <a:p>
            <a:r>
              <a:rPr lang="en-US" dirty="0"/>
              <a:t>Dorsal scapular nerve</a:t>
            </a:r>
          </a:p>
          <a:p>
            <a:r>
              <a:rPr lang="en-US" dirty="0"/>
              <a:t>Cervical nerves</a:t>
            </a:r>
          </a:p>
          <a:p>
            <a:r>
              <a:rPr lang="en-US" b="1" dirty="0"/>
              <a:t>Nerve Root</a:t>
            </a:r>
            <a:endParaRPr lang="en-US" dirty="0"/>
          </a:p>
          <a:p>
            <a:r>
              <a:rPr lang="en-US" dirty="0"/>
              <a:t>C3, C4, C5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14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8881"/>
            <a:ext cx="11147729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79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RHOMBOID MINOR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Origin</a:t>
            </a:r>
            <a:endParaRPr lang="en-US" dirty="0"/>
          </a:p>
          <a:p>
            <a:r>
              <a:rPr lang="en-US" dirty="0" err="1"/>
              <a:t>Ligamentum</a:t>
            </a:r>
            <a:r>
              <a:rPr lang="en-US" dirty="0"/>
              <a:t> </a:t>
            </a:r>
            <a:r>
              <a:rPr lang="en-US" dirty="0" err="1"/>
              <a:t>nuchae</a:t>
            </a:r>
            <a:endParaRPr lang="en-US" dirty="0"/>
          </a:p>
          <a:p>
            <a:r>
              <a:rPr lang="en-US" dirty="0"/>
              <a:t>Spinous processes of C7–T1</a:t>
            </a:r>
          </a:p>
          <a:p>
            <a:r>
              <a:rPr lang="en-US" b="1" dirty="0"/>
              <a:t>Insertion</a:t>
            </a:r>
            <a:endParaRPr lang="en-US" dirty="0"/>
          </a:p>
          <a:p>
            <a:r>
              <a:rPr lang="en-US" dirty="0"/>
              <a:t>Medial end of scapular spine</a:t>
            </a:r>
          </a:p>
          <a:p>
            <a:r>
              <a:rPr lang="en-US" b="1" dirty="0"/>
              <a:t>Function</a:t>
            </a:r>
            <a:endParaRPr lang="en-US" dirty="0"/>
          </a:p>
          <a:p>
            <a:r>
              <a:rPr lang="en-US" dirty="0"/>
              <a:t>Retracts scapula</a:t>
            </a:r>
          </a:p>
          <a:p>
            <a:r>
              <a:rPr lang="en-US" dirty="0"/>
              <a:t>Fixes scapula to thoracic wall</a:t>
            </a:r>
          </a:p>
          <a:p>
            <a:r>
              <a:rPr lang="en-US" dirty="0"/>
              <a:t>Downward rotation of scapula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64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8881"/>
            <a:ext cx="11203387" cy="5872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9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Nerve Supply</a:t>
            </a:r>
            <a:endParaRPr lang="en-US" dirty="0"/>
          </a:p>
          <a:p>
            <a:r>
              <a:rPr lang="en-US" dirty="0"/>
              <a:t>Dorsal scapular nerve</a:t>
            </a:r>
          </a:p>
          <a:p>
            <a:r>
              <a:rPr lang="en-US" b="1" dirty="0"/>
              <a:t>Nerve Root</a:t>
            </a:r>
            <a:endParaRPr lang="en-US" dirty="0"/>
          </a:p>
          <a:p>
            <a:r>
              <a:rPr lang="en-US" dirty="0"/>
              <a:t>C4, C5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07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7" y="488881"/>
            <a:ext cx="11195436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55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5. RHOMBOID </a:t>
            </a:r>
            <a:r>
              <a:rPr lang="en-US" b="1" dirty="0" smtClean="0"/>
              <a:t>MAJOR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Origin</a:t>
            </a:r>
            <a:endParaRPr lang="en-US" dirty="0"/>
          </a:p>
          <a:p>
            <a:r>
              <a:rPr lang="en-US" dirty="0"/>
              <a:t>Spinous processes of T2–T5</a:t>
            </a:r>
          </a:p>
          <a:p>
            <a:r>
              <a:rPr lang="en-US" b="1" dirty="0"/>
              <a:t>Insertion</a:t>
            </a:r>
            <a:endParaRPr lang="en-US" dirty="0"/>
          </a:p>
          <a:p>
            <a:r>
              <a:rPr lang="en-US" dirty="0"/>
              <a:t>Medial border of scapula (below spine)</a:t>
            </a:r>
          </a:p>
          <a:p>
            <a:r>
              <a:rPr lang="en-US" b="1" dirty="0"/>
              <a:t>Function</a:t>
            </a:r>
            <a:endParaRPr lang="en-US" dirty="0"/>
          </a:p>
          <a:p>
            <a:r>
              <a:rPr lang="en-US" dirty="0"/>
              <a:t>Retracts scapula</a:t>
            </a:r>
          </a:p>
          <a:p>
            <a:r>
              <a:rPr lang="en-US" dirty="0"/>
              <a:t>Stabilizes scapula</a:t>
            </a:r>
          </a:p>
          <a:p>
            <a:r>
              <a:rPr lang="en-US" dirty="0"/>
              <a:t>Downward rotation of scapula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03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8881"/>
            <a:ext cx="11203387" cy="5872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49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Nerve Supply</a:t>
            </a:r>
            <a:endParaRPr lang="en-US" dirty="0"/>
          </a:p>
          <a:p>
            <a:r>
              <a:rPr lang="en-US" dirty="0"/>
              <a:t>Dorsal scapular nerve</a:t>
            </a:r>
          </a:p>
          <a:p>
            <a:r>
              <a:rPr lang="en-US" b="1" dirty="0"/>
              <a:t>Nerve Root</a:t>
            </a:r>
            <a:endParaRPr lang="en-US" dirty="0"/>
          </a:p>
          <a:p>
            <a:r>
              <a:rPr lang="en-US" dirty="0"/>
              <a:t>C4, C5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TRAPEZIUS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Origin:</a:t>
            </a:r>
            <a:endParaRPr lang="en-US" dirty="0"/>
          </a:p>
          <a:p>
            <a:r>
              <a:rPr lang="en-US" dirty="0"/>
              <a:t>Medial third of superior nuchal line</a:t>
            </a:r>
          </a:p>
          <a:p>
            <a:r>
              <a:rPr lang="en-US" dirty="0"/>
              <a:t>External occipital protuberance</a:t>
            </a:r>
          </a:p>
          <a:p>
            <a:r>
              <a:rPr lang="en-US" dirty="0" err="1"/>
              <a:t>Ligamentum</a:t>
            </a:r>
            <a:r>
              <a:rPr lang="en-US" dirty="0"/>
              <a:t> </a:t>
            </a:r>
            <a:r>
              <a:rPr lang="en-US" dirty="0" err="1"/>
              <a:t>nuchae</a:t>
            </a:r>
            <a:endParaRPr lang="en-US" dirty="0"/>
          </a:p>
          <a:p>
            <a:r>
              <a:rPr lang="en-US" dirty="0"/>
              <a:t>Spinous processes of C7–T12</a:t>
            </a:r>
          </a:p>
          <a:p>
            <a:r>
              <a:rPr lang="en-US" b="1" dirty="0" smtClean="0"/>
              <a:t>Insertion:</a:t>
            </a:r>
            <a:endParaRPr lang="en-US" dirty="0"/>
          </a:p>
          <a:p>
            <a:r>
              <a:rPr lang="en-US" dirty="0"/>
              <a:t>Lateral third of clavicle</a:t>
            </a:r>
          </a:p>
          <a:p>
            <a:r>
              <a:rPr lang="en-US" dirty="0"/>
              <a:t>Acromion</a:t>
            </a:r>
          </a:p>
          <a:p>
            <a:r>
              <a:rPr lang="en-US" dirty="0"/>
              <a:t>Spine of scapula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3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7" y="488881"/>
            <a:ext cx="11195436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16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Trapezius</a:t>
            </a:r>
            <a:r>
              <a:rPr lang="en-US" dirty="0" smtClean="0"/>
              <a:t> </a:t>
            </a:r>
            <a:r>
              <a:rPr lang="en-US" dirty="0"/>
              <a:t>– CN XI – Scapular movements</a:t>
            </a:r>
          </a:p>
          <a:p>
            <a:r>
              <a:rPr lang="en-US" b="1" dirty="0"/>
              <a:t>Latissimus </a:t>
            </a:r>
            <a:r>
              <a:rPr lang="en-US" b="1" dirty="0" err="1"/>
              <a:t>dorsi</a:t>
            </a:r>
            <a:r>
              <a:rPr lang="en-US" dirty="0"/>
              <a:t> – Thoracodorsal nerve – Arm extension &amp; adduction</a:t>
            </a:r>
          </a:p>
          <a:p>
            <a:r>
              <a:rPr lang="en-US" b="1" dirty="0" err="1"/>
              <a:t>Levator</a:t>
            </a:r>
            <a:r>
              <a:rPr lang="en-US" b="1" dirty="0"/>
              <a:t> scapulae</a:t>
            </a:r>
            <a:r>
              <a:rPr lang="en-US" dirty="0"/>
              <a:t> – Dorsal scapular nerve – Scapular elevation</a:t>
            </a:r>
          </a:p>
          <a:p>
            <a:r>
              <a:rPr lang="en-US" b="1" dirty="0"/>
              <a:t>Rhomboids</a:t>
            </a:r>
            <a:r>
              <a:rPr lang="en-US" dirty="0"/>
              <a:t> – Dorsal scapular nerve – Scapular retraction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83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488882"/>
            <a:ext cx="11179533" cy="5896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33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488881"/>
            <a:ext cx="11187485" cy="5832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1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6" y="488881"/>
            <a:ext cx="11187484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77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445" y="488882"/>
            <a:ext cx="11092070" cy="590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25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88881"/>
            <a:ext cx="11227241" cy="5848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28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544" y="488881"/>
            <a:ext cx="11115922" cy="5896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7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Nerve Supply</a:t>
            </a:r>
            <a:endParaRPr lang="en-US" dirty="0"/>
          </a:p>
          <a:p>
            <a:r>
              <a:rPr lang="en-US" dirty="0"/>
              <a:t>Spinal Accessory Nerve (</a:t>
            </a:r>
            <a:r>
              <a:rPr lang="en-US" b="1" dirty="0"/>
              <a:t>CN XI</a:t>
            </a:r>
            <a:r>
              <a:rPr lang="en-US" dirty="0"/>
              <a:t>) – motor</a:t>
            </a:r>
          </a:p>
          <a:p>
            <a:r>
              <a:rPr lang="en-US" dirty="0"/>
              <a:t>C3–C4 ventral rami – proprioception</a:t>
            </a:r>
          </a:p>
          <a:p>
            <a:r>
              <a:rPr lang="en-US" b="1" dirty="0"/>
              <a:t>Nerve Root</a:t>
            </a:r>
            <a:endParaRPr lang="en-US" dirty="0"/>
          </a:p>
          <a:p>
            <a:r>
              <a:rPr lang="en-US" dirty="0"/>
              <a:t>C3, C4 (sensory)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17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543" y="488881"/>
            <a:ext cx="11084118" cy="5856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8" y="488881"/>
            <a:ext cx="679297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92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</TotalTime>
  <Words>307</Words>
  <Application>Microsoft Office PowerPoint</Application>
  <PresentationFormat>Widescreen</PresentationFormat>
  <Paragraphs>99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Garamond</vt:lpstr>
      <vt:lpstr>Organic</vt:lpstr>
      <vt:lpstr>ANATOMY THE UPPER LIMB</vt:lpstr>
      <vt:lpstr>SUPERFICIAL BACK MUSCLES</vt:lpstr>
      <vt:lpstr>1. TRAPEZIUS</vt:lpstr>
      <vt:lpstr>PowerPoint Presentation</vt:lpstr>
      <vt:lpstr>PowerPoint Presentation</vt:lpstr>
      <vt:lpstr>PowerPoint Presentation</vt:lpstr>
      <vt:lpstr>PowerPoint Presentation</vt:lpstr>
      <vt:lpstr>Continued </vt:lpstr>
      <vt:lpstr>PowerPoint Presentation</vt:lpstr>
      <vt:lpstr>PowerPoint Presentation</vt:lpstr>
      <vt:lpstr>Function</vt:lpstr>
      <vt:lpstr>2. LATISSIMUS DORSI</vt:lpstr>
      <vt:lpstr>Continued </vt:lpstr>
      <vt:lpstr>PowerPoint Presentation</vt:lpstr>
      <vt:lpstr>Continued </vt:lpstr>
      <vt:lpstr>PowerPoint Presentation</vt:lpstr>
      <vt:lpstr>Function</vt:lpstr>
      <vt:lpstr>3. LEVATOR SCAPULAE</vt:lpstr>
      <vt:lpstr>PowerPoint Presentation</vt:lpstr>
      <vt:lpstr>PowerPoint Presentation</vt:lpstr>
      <vt:lpstr>Continued </vt:lpstr>
      <vt:lpstr>PowerPoint Presentation</vt:lpstr>
      <vt:lpstr>4. RHOMBOID MINOR</vt:lpstr>
      <vt:lpstr>PowerPoint Presentation</vt:lpstr>
      <vt:lpstr>Continued </vt:lpstr>
      <vt:lpstr>PowerPoint Presentation</vt:lpstr>
      <vt:lpstr>5. RHOMBOID MAJOR</vt:lpstr>
      <vt:lpstr>PowerPoint Presentation</vt:lpstr>
      <vt:lpstr>Continued </vt:lpstr>
      <vt:lpstr>PowerPoint Presentation</vt:lpstr>
      <vt:lpstr>SUMMARY TABLE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UPPER LIMB</dc:title>
  <dc:creator>Moorche</dc:creator>
  <cp:lastModifiedBy>Moorche</cp:lastModifiedBy>
  <cp:revision>11</cp:revision>
  <dcterms:created xsi:type="dcterms:W3CDTF">2026-01-19T07:46:24Z</dcterms:created>
  <dcterms:modified xsi:type="dcterms:W3CDTF">2026-01-24T17:39:35Z</dcterms:modified>
</cp:coreProperties>
</file>