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80" d="100"/>
          <a:sy n="80" d="100"/>
        </p:scale>
        <p:origin x="10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1/20/2026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1/20/2026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1/20/2026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1/20/2026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1/20/2026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1/20/2026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1/20/2026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1/20/2026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1/20/2026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1/20/2026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/>
              <a:t>BEHAVIOURAL SCIENCES 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 smtClean="0"/>
              <a:t>BS RIT,OTT</a:t>
            </a:r>
          </a:p>
          <a:p>
            <a:r>
              <a:rPr lang="en-US" b="1" dirty="0" smtClean="0"/>
              <a:t>1</a:t>
            </a:r>
            <a:r>
              <a:rPr lang="en-US" b="1" baseline="30000" dirty="0" smtClean="0"/>
              <a:t>ST</a:t>
            </a:r>
            <a:r>
              <a:rPr lang="en-US" b="1" dirty="0" smtClean="0"/>
              <a:t> SEMESTER </a:t>
            </a:r>
          </a:p>
          <a:p>
            <a:r>
              <a:rPr lang="en-US" b="1" dirty="0" smtClean="0"/>
              <a:t>DR DANISH</a:t>
            </a:r>
            <a:endParaRPr lang="en-US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52632" y="1415332"/>
            <a:ext cx="695199" cy="455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38854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Safety Needs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Need </a:t>
            </a:r>
            <a:r>
              <a:rPr lang="en-US" dirty="0"/>
              <a:t>for security and stability</a:t>
            </a:r>
          </a:p>
          <a:p>
            <a:r>
              <a:rPr lang="en-US" dirty="0"/>
              <a:t>Include:</a:t>
            </a:r>
          </a:p>
          <a:p>
            <a:pPr lvl="1"/>
            <a:r>
              <a:rPr lang="en-US" dirty="0"/>
              <a:t>Personal safety</a:t>
            </a:r>
          </a:p>
          <a:p>
            <a:pPr lvl="1"/>
            <a:r>
              <a:rPr lang="en-US" dirty="0"/>
              <a:t>Financial security</a:t>
            </a:r>
          </a:p>
          <a:p>
            <a:pPr lvl="1"/>
            <a:r>
              <a:rPr lang="en-US" dirty="0"/>
              <a:t>Health</a:t>
            </a:r>
          </a:p>
          <a:p>
            <a:pPr lvl="1"/>
            <a:r>
              <a:rPr lang="en-US" dirty="0"/>
              <a:t>Shelter</a:t>
            </a:r>
          </a:p>
          <a:p>
            <a:r>
              <a:rPr lang="en-US" b="1" dirty="0"/>
              <a:t>Example:</a:t>
            </a:r>
            <a:endParaRPr lang="en-US" dirty="0"/>
          </a:p>
          <a:p>
            <a:r>
              <a:rPr lang="en-US" dirty="0"/>
              <a:t>A person with a stable job feels more secure and focused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48399" y="492982"/>
            <a:ext cx="695199" cy="489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923347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Love and Belongingness Needs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Social </a:t>
            </a:r>
            <a:r>
              <a:rPr lang="en-US" dirty="0"/>
              <a:t>and emotional needs</a:t>
            </a:r>
          </a:p>
          <a:p>
            <a:r>
              <a:rPr lang="en-US" dirty="0"/>
              <a:t>Include:</a:t>
            </a:r>
          </a:p>
          <a:p>
            <a:pPr lvl="1"/>
            <a:r>
              <a:rPr lang="en-US" dirty="0"/>
              <a:t>Friendship</a:t>
            </a:r>
          </a:p>
          <a:p>
            <a:pPr lvl="1"/>
            <a:r>
              <a:rPr lang="en-US" dirty="0"/>
              <a:t>Family</a:t>
            </a:r>
          </a:p>
          <a:p>
            <a:pPr lvl="1"/>
            <a:r>
              <a:rPr lang="en-US" dirty="0"/>
              <a:t>Romantic relationships</a:t>
            </a:r>
          </a:p>
          <a:p>
            <a:pPr lvl="1"/>
            <a:r>
              <a:rPr lang="en-US" dirty="0"/>
              <a:t>Social acceptance</a:t>
            </a:r>
          </a:p>
          <a:p>
            <a:r>
              <a:rPr lang="en-US" b="1" dirty="0"/>
              <a:t>Example:</a:t>
            </a:r>
            <a:endParaRPr lang="en-US" dirty="0"/>
          </a:p>
          <a:p>
            <a:r>
              <a:rPr lang="en-US" dirty="0"/>
              <a:t>A student joining a study group to feel connected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48399" y="492982"/>
            <a:ext cx="695199" cy="489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243256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Esteem Needs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Need </a:t>
            </a:r>
            <a:r>
              <a:rPr lang="en-US" dirty="0"/>
              <a:t>for respect and self-worth</a:t>
            </a:r>
          </a:p>
          <a:p>
            <a:r>
              <a:rPr lang="en-US" dirty="0"/>
              <a:t>Include:</a:t>
            </a:r>
          </a:p>
          <a:p>
            <a:pPr lvl="1"/>
            <a:r>
              <a:rPr lang="en-US" dirty="0"/>
              <a:t>Self-confidence</a:t>
            </a:r>
          </a:p>
          <a:p>
            <a:pPr lvl="1"/>
            <a:r>
              <a:rPr lang="en-US" dirty="0"/>
              <a:t>Achievement</a:t>
            </a:r>
          </a:p>
          <a:p>
            <a:pPr lvl="1"/>
            <a:r>
              <a:rPr lang="en-US" dirty="0"/>
              <a:t>Recognition</a:t>
            </a:r>
          </a:p>
          <a:p>
            <a:pPr lvl="1"/>
            <a:r>
              <a:rPr lang="en-US" dirty="0"/>
              <a:t>Status</a:t>
            </a:r>
          </a:p>
          <a:p>
            <a:r>
              <a:rPr lang="en-US" b="1" dirty="0"/>
              <a:t>Example:</a:t>
            </a:r>
            <a:endParaRPr lang="en-US" dirty="0"/>
          </a:p>
          <a:p>
            <a:r>
              <a:rPr lang="en-US" dirty="0"/>
              <a:t>Receiving praise from a teacher increases confidence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48399" y="492982"/>
            <a:ext cx="695199" cy="489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660157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Self-Actualization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Highest </a:t>
            </a:r>
            <a:r>
              <a:rPr lang="en-US" dirty="0"/>
              <a:t>level of Maslow’s hierarchy</a:t>
            </a:r>
          </a:p>
          <a:p>
            <a:r>
              <a:rPr lang="en-US" dirty="0"/>
              <a:t>Achieving one’s </a:t>
            </a:r>
            <a:r>
              <a:rPr lang="en-US" b="1" dirty="0"/>
              <a:t>full potential</a:t>
            </a:r>
            <a:endParaRPr lang="en-US" dirty="0"/>
          </a:p>
          <a:p>
            <a:r>
              <a:rPr lang="en-US" dirty="0"/>
              <a:t>Focus on:</a:t>
            </a:r>
          </a:p>
          <a:p>
            <a:pPr lvl="1"/>
            <a:r>
              <a:rPr lang="en-US" dirty="0"/>
              <a:t>Personal growth</a:t>
            </a:r>
          </a:p>
          <a:p>
            <a:pPr lvl="1"/>
            <a:r>
              <a:rPr lang="en-US" dirty="0"/>
              <a:t>Creativity</a:t>
            </a:r>
          </a:p>
          <a:p>
            <a:pPr lvl="1"/>
            <a:r>
              <a:rPr lang="en-US" dirty="0"/>
              <a:t>Meaning in life</a:t>
            </a:r>
          </a:p>
          <a:p>
            <a:r>
              <a:rPr lang="en-US" b="1" dirty="0"/>
              <a:t>Example:</a:t>
            </a:r>
            <a:endParaRPr lang="en-US" dirty="0"/>
          </a:p>
          <a:p>
            <a:r>
              <a:rPr lang="en-US" dirty="0"/>
              <a:t>An artist creating art for self-expression, not money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48399" y="492982"/>
            <a:ext cx="695199" cy="489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397610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Maslow’s Theory in Everyday Life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Needs </a:t>
            </a:r>
            <a:r>
              <a:rPr lang="en-US" dirty="0"/>
              <a:t>influence motivation at different life stages</a:t>
            </a:r>
          </a:p>
          <a:p>
            <a:r>
              <a:rPr lang="en-US" dirty="0"/>
              <a:t>Unsatisfied lower needs reduce motivation for higher goals</a:t>
            </a:r>
          </a:p>
          <a:p>
            <a:r>
              <a:rPr lang="en-US" dirty="0"/>
              <a:t>Commonly used in:</a:t>
            </a:r>
          </a:p>
          <a:p>
            <a:pPr lvl="1"/>
            <a:r>
              <a:rPr lang="en-US" dirty="0"/>
              <a:t>Education</a:t>
            </a:r>
          </a:p>
          <a:p>
            <a:pPr lvl="1"/>
            <a:r>
              <a:rPr lang="en-US" dirty="0"/>
              <a:t>Workplace management</a:t>
            </a:r>
          </a:p>
          <a:p>
            <a:pPr lvl="1"/>
            <a:r>
              <a:rPr lang="en-US" dirty="0"/>
              <a:t>Psychology</a:t>
            </a:r>
          </a:p>
          <a:p>
            <a:r>
              <a:rPr lang="en-US" b="1" dirty="0"/>
              <a:t>Example:</a:t>
            </a:r>
            <a:endParaRPr lang="en-US" dirty="0"/>
          </a:p>
          <a:p>
            <a:r>
              <a:rPr lang="en-US" dirty="0"/>
              <a:t>An employee seeks promotion only after job security is met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48399" y="492982"/>
            <a:ext cx="695199" cy="489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737558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Criticisms of Maslow’s Theory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Needs </a:t>
            </a:r>
            <a:r>
              <a:rPr lang="en-US" dirty="0"/>
              <a:t>may not always follow a strict order</a:t>
            </a:r>
          </a:p>
          <a:p>
            <a:r>
              <a:rPr lang="en-US" dirty="0"/>
              <a:t>Cultural differences affect priorities</a:t>
            </a:r>
          </a:p>
          <a:p>
            <a:r>
              <a:rPr lang="en-US" dirty="0"/>
              <a:t>Not everyone reaches self-actualization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48399" y="492982"/>
            <a:ext cx="695199" cy="489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670236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Conclusion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Motivation </a:t>
            </a:r>
            <a:r>
              <a:rPr lang="en-US" dirty="0"/>
              <a:t>explains </a:t>
            </a:r>
            <a:r>
              <a:rPr lang="en-US" b="1" dirty="0"/>
              <a:t>why behavior occurs</a:t>
            </a:r>
            <a:endParaRPr lang="en-US" dirty="0"/>
          </a:p>
          <a:p>
            <a:r>
              <a:rPr lang="en-US" dirty="0"/>
              <a:t>Maslow’s theory helps understand </a:t>
            </a:r>
            <a:r>
              <a:rPr lang="en-US" b="1" dirty="0"/>
              <a:t>human needs</a:t>
            </a:r>
            <a:endParaRPr lang="en-US" dirty="0"/>
          </a:p>
          <a:p>
            <a:r>
              <a:rPr lang="en-US" dirty="0"/>
              <a:t>Useful framework in </a:t>
            </a:r>
            <a:r>
              <a:rPr lang="en-US" dirty="0" err="1"/>
              <a:t>behavioural</a:t>
            </a:r>
            <a:r>
              <a:rPr lang="en-US" dirty="0"/>
              <a:t> sciences</a:t>
            </a:r>
          </a:p>
          <a:p>
            <a:r>
              <a:rPr lang="en-US" dirty="0"/>
              <a:t>Motivation varies based on </a:t>
            </a:r>
            <a:r>
              <a:rPr lang="en-US" b="1" dirty="0"/>
              <a:t>needs, goals, and environment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48399" y="492982"/>
            <a:ext cx="695199" cy="489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397647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69127" y="492982"/>
            <a:ext cx="11235193" cy="586806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48399" y="492982"/>
            <a:ext cx="695199" cy="489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5957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What is Motivation?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Motivation </a:t>
            </a:r>
            <a:r>
              <a:rPr lang="en-US" dirty="0"/>
              <a:t>is the </a:t>
            </a:r>
            <a:r>
              <a:rPr lang="en-US" b="1" dirty="0"/>
              <a:t>process that initiates, guides, and sustains behavior</a:t>
            </a:r>
            <a:endParaRPr lang="en-US" dirty="0"/>
          </a:p>
          <a:p>
            <a:r>
              <a:rPr lang="en-US" dirty="0"/>
              <a:t>It explains </a:t>
            </a:r>
            <a:r>
              <a:rPr lang="en-US" b="1" dirty="0"/>
              <a:t>why people act the way they do</a:t>
            </a:r>
            <a:endParaRPr lang="en-US" dirty="0"/>
          </a:p>
          <a:p>
            <a:r>
              <a:rPr lang="en-US" dirty="0"/>
              <a:t>Drives:</a:t>
            </a:r>
          </a:p>
          <a:p>
            <a:pPr lvl="1"/>
            <a:r>
              <a:rPr lang="en-US" dirty="0"/>
              <a:t>Learning</a:t>
            </a:r>
          </a:p>
          <a:p>
            <a:pPr lvl="1"/>
            <a:r>
              <a:rPr lang="en-US" dirty="0"/>
              <a:t>Performance</a:t>
            </a:r>
          </a:p>
          <a:p>
            <a:pPr lvl="1"/>
            <a:r>
              <a:rPr lang="en-US" dirty="0"/>
              <a:t>Persistence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48399" y="492982"/>
            <a:ext cx="695199" cy="489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42483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Can be </a:t>
            </a:r>
            <a:r>
              <a:rPr lang="en-US" b="1" dirty="0"/>
              <a:t>internal (intrinsic)</a:t>
            </a:r>
            <a:r>
              <a:rPr lang="en-US" dirty="0"/>
              <a:t> or </a:t>
            </a:r>
            <a:r>
              <a:rPr lang="en-US" b="1" dirty="0"/>
              <a:t>external (extrinsic)</a:t>
            </a:r>
            <a:endParaRPr lang="en-US" dirty="0"/>
          </a:p>
          <a:p>
            <a:r>
              <a:rPr lang="en-US" b="1" dirty="0"/>
              <a:t>Example:</a:t>
            </a:r>
            <a:endParaRPr lang="en-US" dirty="0"/>
          </a:p>
          <a:p>
            <a:r>
              <a:rPr lang="en-US" dirty="0"/>
              <a:t>Studying because you enjoy learning → </a:t>
            </a:r>
            <a:r>
              <a:rPr lang="en-US" i="1" dirty="0"/>
              <a:t>Intrinsic</a:t>
            </a:r>
            <a:endParaRPr lang="en-US" dirty="0"/>
          </a:p>
          <a:p>
            <a:r>
              <a:rPr lang="en-US" dirty="0"/>
              <a:t>Studying to get good grades → </a:t>
            </a:r>
            <a:r>
              <a:rPr lang="en-US" i="1" dirty="0"/>
              <a:t>Extrinsic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48399" y="492982"/>
            <a:ext cx="695199" cy="489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4035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Types of Motivation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1. Intrinsic Motivation</a:t>
            </a:r>
          </a:p>
          <a:p>
            <a:r>
              <a:rPr lang="en-US" dirty="0"/>
              <a:t>Comes from </a:t>
            </a:r>
            <a:r>
              <a:rPr lang="en-US" b="1" dirty="0"/>
              <a:t>within the individual</a:t>
            </a:r>
            <a:endParaRPr lang="en-US" dirty="0"/>
          </a:p>
          <a:p>
            <a:r>
              <a:rPr lang="en-US" dirty="0"/>
              <a:t>Driven by interest, enjoyment, or satisfaction</a:t>
            </a:r>
          </a:p>
          <a:p>
            <a:r>
              <a:rPr lang="en-US" b="1" dirty="0"/>
              <a:t>Example:</a:t>
            </a:r>
            <a:endParaRPr lang="en-US" dirty="0"/>
          </a:p>
          <a:p>
            <a:r>
              <a:rPr lang="en-US" dirty="0"/>
              <a:t>Reading a book because you love the topic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48399" y="492982"/>
            <a:ext cx="695199" cy="489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83350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2. Extrinsic Motivation</a:t>
            </a:r>
          </a:p>
          <a:p>
            <a:r>
              <a:rPr lang="en-US" dirty="0"/>
              <a:t>Comes from </a:t>
            </a:r>
            <a:r>
              <a:rPr lang="en-US" b="1" dirty="0"/>
              <a:t>external rewards or punishments</a:t>
            </a:r>
            <a:endParaRPr lang="en-US" dirty="0"/>
          </a:p>
          <a:p>
            <a:r>
              <a:rPr lang="en-US" dirty="0"/>
              <a:t>Rewards: money, grades, praise</a:t>
            </a:r>
          </a:p>
          <a:p>
            <a:r>
              <a:rPr lang="en-US" b="1" dirty="0"/>
              <a:t>Example:</a:t>
            </a:r>
            <a:endParaRPr lang="en-US" dirty="0"/>
          </a:p>
          <a:p>
            <a:r>
              <a:rPr lang="en-US" dirty="0"/>
              <a:t>Working overtime for a bonus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48399" y="492982"/>
            <a:ext cx="695199" cy="489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26714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Importance of Motivation in </a:t>
            </a:r>
            <a:r>
              <a:rPr lang="en-US" b="1" dirty="0" err="1"/>
              <a:t>Behaviour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 smtClean="0"/>
              <a:t>Influences</a:t>
            </a:r>
            <a:r>
              <a:rPr lang="en-US" dirty="0"/>
              <a:t>:</a:t>
            </a:r>
          </a:p>
          <a:p>
            <a:pPr lvl="1"/>
            <a:r>
              <a:rPr lang="en-US" dirty="0"/>
              <a:t>Goal-directed behavior</a:t>
            </a:r>
          </a:p>
          <a:p>
            <a:pPr lvl="1"/>
            <a:r>
              <a:rPr lang="en-US" dirty="0"/>
              <a:t>Learning outcomes</a:t>
            </a:r>
          </a:p>
          <a:p>
            <a:pPr lvl="1"/>
            <a:r>
              <a:rPr lang="en-US" dirty="0"/>
              <a:t>Emotional well-being</a:t>
            </a:r>
          </a:p>
          <a:p>
            <a:r>
              <a:rPr lang="en-US" dirty="0"/>
              <a:t>Helps explain:</a:t>
            </a:r>
          </a:p>
          <a:p>
            <a:pPr lvl="1"/>
            <a:r>
              <a:rPr lang="en-US" dirty="0"/>
              <a:t>Human needs</a:t>
            </a:r>
          </a:p>
          <a:p>
            <a:pPr lvl="1"/>
            <a:r>
              <a:rPr lang="en-US" dirty="0"/>
              <a:t>Decision-making</a:t>
            </a:r>
          </a:p>
          <a:p>
            <a:pPr lvl="1"/>
            <a:r>
              <a:rPr lang="en-US" dirty="0"/>
              <a:t>Performance at work and school</a:t>
            </a:r>
          </a:p>
          <a:p>
            <a:r>
              <a:rPr lang="en-US" b="1" dirty="0"/>
              <a:t>Example:</a:t>
            </a:r>
            <a:endParaRPr lang="en-US" dirty="0"/>
          </a:p>
          <a:p>
            <a:r>
              <a:rPr lang="en-US" dirty="0"/>
              <a:t>A motivated student participates more actively in class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48399" y="492982"/>
            <a:ext cx="695199" cy="489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65596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Introduction to Maslow’s Hierarchy of Needs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Proposed </a:t>
            </a:r>
            <a:r>
              <a:rPr lang="en-US" dirty="0"/>
              <a:t>by </a:t>
            </a:r>
            <a:r>
              <a:rPr lang="en-US" b="1" dirty="0"/>
              <a:t>Abraham Maslow (1943)</a:t>
            </a:r>
            <a:endParaRPr lang="en-US" dirty="0"/>
          </a:p>
          <a:p>
            <a:r>
              <a:rPr lang="en-US" dirty="0"/>
              <a:t>Human needs are arranged in a </a:t>
            </a:r>
            <a:r>
              <a:rPr lang="en-US" b="1" dirty="0"/>
              <a:t>hierarchical order</a:t>
            </a:r>
            <a:endParaRPr lang="en-US" dirty="0"/>
          </a:p>
          <a:p>
            <a:r>
              <a:rPr lang="en-US" dirty="0"/>
              <a:t>Lower needs must be satisfied </a:t>
            </a:r>
            <a:r>
              <a:rPr lang="en-US" b="1" dirty="0"/>
              <a:t>before higher needs</a:t>
            </a:r>
            <a:endParaRPr lang="en-US" dirty="0"/>
          </a:p>
          <a:p>
            <a:r>
              <a:rPr lang="en-US" dirty="0"/>
              <a:t>Represented as a </a:t>
            </a:r>
            <a:r>
              <a:rPr lang="en-US" b="1" dirty="0"/>
              <a:t>pyramid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48399" y="492982"/>
            <a:ext cx="695199" cy="489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85923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Levels of Maslow’s </a:t>
            </a:r>
            <a:r>
              <a:rPr lang="en-US" b="1" dirty="0" smtClean="0"/>
              <a:t>Hierarchy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Physiological </a:t>
            </a:r>
            <a:r>
              <a:rPr lang="en-US" dirty="0"/>
              <a:t>Needs</a:t>
            </a:r>
          </a:p>
          <a:p>
            <a:r>
              <a:rPr lang="en-US" dirty="0"/>
              <a:t>Safety Needs</a:t>
            </a:r>
          </a:p>
          <a:p>
            <a:r>
              <a:rPr lang="en-US" dirty="0"/>
              <a:t>Love and Belongingness</a:t>
            </a:r>
          </a:p>
          <a:p>
            <a:r>
              <a:rPr lang="en-US" dirty="0"/>
              <a:t>Esteem Needs</a:t>
            </a:r>
          </a:p>
          <a:p>
            <a:r>
              <a:rPr lang="en-US" dirty="0"/>
              <a:t>Self-Actualization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48399" y="492982"/>
            <a:ext cx="695199" cy="489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11250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Physiological Needs (Basic Needs)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Most </a:t>
            </a:r>
            <a:r>
              <a:rPr lang="en-US" dirty="0"/>
              <a:t>fundamental needs for survival</a:t>
            </a:r>
          </a:p>
          <a:p>
            <a:r>
              <a:rPr lang="en-US" dirty="0"/>
              <a:t>Include:</a:t>
            </a:r>
          </a:p>
          <a:p>
            <a:pPr lvl="1"/>
            <a:r>
              <a:rPr lang="en-US" dirty="0"/>
              <a:t>Food</a:t>
            </a:r>
          </a:p>
          <a:p>
            <a:pPr lvl="1"/>
            <a:r>
              <a:rPr lang="en-US" dirty="0"/>
              <a:t>Water</a:t>
            </a:r>
          </a:p>
          <a:p>
            <a:pPr lvl="1"/>
            <a:r>
              <a:rPr lang="en-US" dirty="0"/>
              <a:t>Sleep</a:t>
            </a:r>
          </a:p>
          <a:p>
            <a:pPr lvl="1"/>
            <a:r>
              <a:rPr lang="en-US" dirty="0"/>
              <a:t>Air</a:t>
            </a:r>
          </a:p>
          <a:p>
            <a:r>
              <a:rPr lang="en-US" b="1" dirty="0"/>
              <a:t>Example:</a:t>
            </a:r>
            <a:endParaRPr lang="en-US" dirty="0"/>
          </a:p>
          <a:p>
            <a:r>
              <a:rPr lang="en-US" dirty="0"/>
              <a:t>A hungry student cannot concentrate on a lecture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48399" y="492982"/>
            <a:ext cx="695199" cy="489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894049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10</TotalTime>
  <Words>423</Words>
  <Application>Microsoft Office PowerPoint</Application>
  <PresentationFormat>Widescreen</PresentationFormat>
  <Paragraphs>113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0" baseType="lpstr">
      <vt:lpstr>Arial</vt:lpstr>
      <vt:lpstr>Garamond</vt:lpstr>
      <vt:lpstr>Organic</vt:lpstr>
      <vt:lpstr>BEHAVIOURAL SCIENCES </vt:lpstr>
      <vt:lpstr>What is Motivation?</vt:lpstr>
      <vt:lpstr>CONTINUED </vt:lpstr>
      <vt:lpstr>Types of Motivation</vt:lpstr>
      <vt:lpstr>CONTINUED </vt:lpstr>
      <vt:lpstr>Importance of Motivation in Behaviour</vt:lpstr>
      <vt:lpstr>Introduction to Maslow’s Hierarchy of Needs</vt:lpstr>
      <vt:lpstr>Levels of Maslow’s Hierarchy</vt:lpstr>
      <vt:lpstr>Physiological Needs (Basic Needs)</vt:lpstr>
      <vt:lpstr>Safety Needs</vt:lpstr>
      <vt:lpstr>Love and Belongingness Needs</vt:lpstr>
      <vt:lpstr>Esteem Needs</vt:lpstr>
      <vt:lpstr>Self-Actualization</vt:lpstr>
      <vt:lpstr>Maslow’s Theory in Everyday Life</vt:lpstr>
      <vt:lpstr>Criticisms of Maslow’s Theory</vt:lpstr>
      <vt:lpstr>Conclusion</vt:lpstr>
      <vt:lpstr>PowerPoint Presentation</vt:lpstr>
    </vt:vector>
  </TitlesOfParts>
  <Company>MRT www.Win2Farsi.com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BEHAVIOURAL SCIENCES</dc:title>
  <dc:creator>Moorche</dc:creator>
  <cp:lastModifiedBy>Moorche</cp:lastModifiedBy>
  <cp:revision>2</cp:revision>
  <dcterms:created xsi:type="dcterms:W3CDTF">2026-01-20T18:01:03Z</dcterms:created>
  <dcterms:modified xsi:type="dcterms:W3CDTF">2026-01-20T18:11:24Z</dcterms:modified>
</cp:coreProperties>
</file>